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306" r:id="rId3"/>
    <p:sldId id="261" r:id="rId4"/>
    <p:sldId id="273" r:id="rId5"/>
    <p:sldId id="287" r:id="rId6"/>
    <p:sldId id="304" r:id="rId7"/>
    <p:sldId id="300" r:id="rId8"/>
    <p:sldId id="293" r:id="rId9"/>
    <p:sldId id="294" r:id="rId10"/>
    <p:sldId id="292" r:id="rId11"/>
    <p:sldId id="303" r:id="rId12"/>
    <p:sldId id="298" r:id="rId13"/>
    <p:sldId id="301" r:id="rId14"/>
    <p:sldId id="302" r:id="rId15"/>
    <p:sldId id="299" r:id="rId16"/>
    <p:sldId id="307" r:id="rId17"/>
    <p:sldId id="260" r:id="rId18"/>
    <p:sldId id="284" r:id="rId19"/>
    <p:sldId id="295" r:id="rId20"/>
    <p:sldId id="291" r:id="rId21"/>
    <p:sldId id="297" r:id="rId22"/>
    <p:sldId id="305" r:id="rId23"/>
    <p:sldId id="288" r:id="rId24"/>
    <p:sldId id="258"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CROIX Romaric" initials="LR" lastIdx="1" clrIdx="0">
    <p:extLst>
      <p:ext uri="{19B8F6BF-5375-455C-9EA6-DF929625EA0E}">
        <p15:presenceInfo xmlns:p15="http://schemas.microsoft.com/office/powerpoint/2012/main" userId="S-1-5-21-291734064-2630457852-3515383531-383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18" autoAdjust="0"/>
  </p:normalViewPr>
  <p:slideViewPr>
    <p:cSldViewPr snapToGrid="0">
      <p:cViewPr varScale="1">
        <p:scale>
          <a:sx n="67" d="100"/>
          <a:sy n="67" d="100"/>
        </p:scale>
        <p:origin x="403"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CE53F8-C8FC-455A-83CE-BE947AC8F0B5}" type="datetimeFigureOut">
              <a:rPr lang="fr-FR" smtClean="0"/>
              <a:t>16/09/2024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74E8D-A2A7-4BDA-835C-BF04C59E9F11}" type="slidenum">
              <a:rPr lang="fr-FR" smtClean="0"/>
              <a:t>‹N°›</a:t>
            </a:fld>
            <a:endParaRPr lang="fr-FR"/>
          </a:p>
        </p:txBody>
      </p:sp>
    </p:spTree>
    <p:extLst>
      <p:ext uri="{BB962C8B-B14F-4D97-AF65-F5344CB8AC3E}">
        <p14:creationId xmlns:p14="http://schemas.microsoft.com/office/powerpoint/2010/main" val="573891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biblehub.com/2_corinthians/13-11.htm" TargetMode="External"/><Relationship Id="rId3" Type="http://schemas.openxmlformats.org/officeDocument/2006/relationships/hyperlink" Target="http://biblehub.com/acts/2-40.htm" TargetMode="External"/><Relationship Id="rId7" Type="http://schemas.openxmlformats.org/officeDocument/2006/relationships/hyperlink" Target="http://biblehub.com/2_corinthians/6-17.htm" TargetMode="External"/><Relationship Id="rId12" Type="http://schemas.openxmlformats.org/officeDocument/2006/relationships/hyperlink" Target="http://biblehub.com/revelation/22-11.ht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biblehub.com/2_corinthians/6-13.htm" TargetMode="External"/><Relationship Id="rId11" Type="http://schemas.openxmlformats.org/officeDocument/2006/relationships/hyperlink" Target="http://biblehub.com/1_peter/5-6.htm" TargetMode="External"/><Relationship Id="rId5" Type="http://schemas.openxmlformats.org/officeDocument/2006/relationships/hyperlink" Target="http://biblehub.com/2_corinthians/5-20.htm" TargetMode="External"/><Relationship Id="rId10" Type="http://schemas.openxmlformats.org/officeDocument/2006/relationships/hyperlink" Target="http://biblehub.com/ephesians/6-10.htm" TargetMode="External"/><Relationship Id="rId4" Type="http://schemas.openxmlformats.org/officeDocument/2006/relationships/hyperlink" Target="http://biblehub.com/romans/12-2.htm" TargetMode="External"/><Relationship Id="rId9" Type="http://schemas.openxmlformats.org/officeDocument/2006/relationships/hyperlink" Target="http://biblehub.com/ephesians/5-18.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biblehub.com/2_corinthians/13-11.htm" TargetMode="External"/><Relationship Id="rId3" Type="http://schemas.openxmlformats.org/officeDocument/2006/relationships/hyperlink" Target="http://biblehub.com/acts/2-40.htm" TargetMode="External"/><Relationship Id="rId7" Type="http://schemas.openxmlformats.org/officeDocument/2006/relationships/hyperlink" Target="http://biblehub.com/2_corinthians/6-17.htm" TargetMode="External"/><Relationship Id="rId12" Type="http://schemas.openxmlformats.org/officeDocument/2006/relationships/hyperlink" Target="http://biblehub.com/revelation/22-11.htm"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biblehub.com/2_corinthians/6-13.htm" TargetMode="External"/><Relationship Id="rId11" Type="http://schemas.openxmlformats.org/officeDocument/2006/relationships/hyperlink" Target="http://biblehub.com/1_peter/5-6.htm" TargetMode="External"/><Relationship Id="rId5" Type="http://schemas.openxmlformats.org/officeDocument/2006/relationships/hyperlink" Target="http://biblehub.com/2_corinthians/5-20.htm" TargetMode="External"/><Relationship Id="rId10" Type="http://schemas.openxmlformats.org/officeDocument/2006/relationships/hyperlink" Target="http://biblehub.com/ephesians/6-10.htm" TargetMode="External"/><Relationship Id="rId4" Type="http://schemas.openxmlformats.org/officeDocument/2006/relationships/hyperlink" Target="http://biblehub.com/romans/12-2.htm" TargetMode="External"/><Relationship Id="rId9" Type="http://schemas.openxmlformats.org/officeDocument/2006/relationships/hyperlink" Target="http://biblehub.com/ephesians/5-18.ht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E474E8D-A2A7-4BDA-835C-BF04C59E9F11}" type="slidenum">
              <a:rPr lang="fr-FR" smtClean="0"/>
              <a:t>6</a:t>
            </a:fld>
            <a:endParaRPr lang="fr-FR"/>
          </a:p>
        </p:txBody>
      </p:sp>
    </p:spTree>
    <p:extLst>
      <p:ext uri="{BB962C8B-B14F-4D97-AF65-F5344CB8AC3E}">
        <p14:creationId xmlns:p14="http://schemas.microsoft.com/office/powerpoint/2010/main" val="3113307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buFont typeface="+mj-lt"/>
              <a:buNone/>
            </a:pPr>
            <a:r>
              <a:rPr lang="en-US" b="0" i="0" dirty="0">
                <a:solidFill>
                  <a:srgbClr val="262626"/>
                </a:solidFill>
                <a:effectLst/>
                <a:latin typeface="inherit"/>
              </a:rPr>
              <a:t>Les </a:t>
            </a:r>
            <a:r>
              <a:rPr lang="en-US" b="0" i="0" dirty="0" err="1">
                <a:solidFill>
                  <a:srgbClr val="262626"/>
                </a:solidFill>
                <a:effectLst/>
                <a:latin typeface="inherit"/>
              </a:rPr>
              <a:t>impératifs</a:t>
            </a:r>
            <a:r>
              <a:rPr lang="en-US" b="0" i="0" dirty="0">
                <a:solidFill>
                  <a:srgbClr val="262626"/>
                </a:solidFill>
                <a:effectLst/>
                <a:latin typeface="inherit"/>
              </a:rPr>
              <a:t> </a:t>
            </a:r>
            <a:r>
              <a:rPr lang="en-US" b="0" i="0" dirty="0" err="1">
                <a:solidFill>
                  <a:srgbClr val="262626"/>
                </a:solidFill>
                <a:effectLst/>
                <a:latin typeface="inherit"/>
              </a:rPr>
              <a:t>passifs</a:t>
            </a:r>
            <a:r>
              <a:rPr lang="en-US" b="0" i="0" dirty="0">
                <a:solidFill>
                  <a:srgbClr val="262626"/>
                </a:solidFill>
                <a:effectLst/>
                <a:latin typeface="inherit"/>
              </a:rPr>
              <a:t> dans le NT</a:t>
            </a:r>
          </a:p>
          <a:p>
            <a:pPr algn="l" fontAlgn="base">
              <a:buFont typeface="+mj-lt"/>
              <a:buAutoNum type="arabicPeriod"/>
            </a:pPr>
            <a:r>
              <a:rPr lang="en-US" b="0" i="0" dirty="0">
                <a:solidFill>
                  <a:srgbClr val="262626"/>
                </a:solidFill>
                <a:effectLst/>
                <a:latin typeface="inherit"/>
              </a:rPr>
              <a:t>Be saved—</a:t>
            </a:r>
            <a:r>
              <a:rPr lang="en-US" b="0" i="0" u="none" strike="noStrike" dirty="0">
                <a:solidFill>
                  <a:srgbClr val="999999"/>
                </a:solidFill>
                <a:effectLst/>
                <a:latin typeface="inherit"/>
                <a:hlinkClick r:id="rId3"/>
              </a:rPr>
              <a:t>Acts 2:40</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transformed—</a:t>
            </a:r>
            <a:r>
              <a:rPr lang="en-US" b="0" i="0" u="none" strike="noStrike" dirty="0">
                <a:solidFill>
                  <a:srgbClr val="999999"/>
                </a:solidFill>
                <a:effectLst/>
                <a:latin typeface="inherit"/>
                <a:hlinkClick r:id="rId4"/>
              </a:rPr>
              <a:t>Rom. 12:2</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reconciled—</a:t>
            </a:r>
            <a:r>
              <a:rPr lang="en-US" b="0" i="0" u="none" strike="noStrike" dirty="0">
                <a:solidFill>
                  <a:srgbClr val="999999"/>
                </a:solidFill>
                <a:effectLst/>
                <a:latin typeface="inherit"/>
                <a:hlinkClick r:id="rId5"/>
              </a:rPr>
              <a:t>2 Cor. 5:20</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enlarged—</a:t>
            </a:r>
            <a:r>
              <a:rPr lang="en-US" b="0" i="0" u="none" strike="noStrike" dirty="0">
                <a:solidFill>
                  <a:srgbClr val="999999"/>
                </a:solidFill>
                <a:effectLst/>
                <a:latin typeface="inherit"/>
                <a:hlinkClick r:id="rId6"/>
              </a:rPr>
              <a:t>2 Cor. 6:13</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separated—</a:t>
            </a:r>
            <a:r>
              <a:rPr lang="en-US" b="0" i="0" u="none" strike="noStrike" dirty="0">
                <a:solidFill>
                  <a:srgbClr val="999999"/>
                </a:solidFill>
                <a:effectLst/>
                <a:latin typeface="inherit"/>
                <a:hlinkClick r:id="rId7"/>
              </a:rPr>
              <a:t>2 Cor. 6:17</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perfected—</a:t>
            </a:r>
            <a:r>
              <a:rPr lang="en-US" b="0" i="0" u="none" strike="noStrike" dirty="0">
                <a:solidFill>
                  <a:srgbClr val="999999"/>
                </a:solidFill>
                <a:effectLst/>
                <a:latin typeface="inherit"/>
                <a:hlinkClick r:id="rId8"/>
              </a:rPr>
              <a:t>2 Cor. 13:11</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filled—</a:t>
            </a:r>
            <a:r>
              <a:rPr lang="en-US" b="0" i="0" u="none" strike="noStrike" dirty="0">
                <a:solidFill>
                  <a:srgbClr val="999999"/>
                </a:solidFill>
                <a:effectLst/>
                <a:latin typeface="inherit"/>
                <a:hlinkClick r:id="rId9"/>
              </a:rPr>
              <a:t>Eph. 5:18</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empowered—</a:t>
            </a:r>
            <a:r>
              <a:rPr lang="en-US" b="0" i="0" u="none" strike="noStrike" dirty="0">
                <a:solidFill>
                  <a:srgbClr val="999999"/>
                </a:solidFill>
                <a:effectLst/>
                <a:latin typeface="inherit"/>
                <a:hlinkClick r:id="rId10"/>
              </a:rPr>
              <a:t>Eph. 6:10</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humbled—</a:t>
            </a:r>
            <a:r>
              <a:rPr lang="en-US" b="0" i="0" u="none" strike="noStrike" dirty="0">
                <a:solidFill>
                  <a:srgbClr val="999999"/>
                </a:solidFill>
                <a:effectLst/>
                <a:latin typeface="inherit"/>
                <a:hlinkClick r:id="rId11"/>
              </a:rPr>
              <a:t>1 Pet. 5:6</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sanctified—</a:t>
            </a:r>
            <a:r>
              <a:rPr lang="en-US" b="0" i="0" u="none" strike="noStrike" dirty="0">
                <a:solidFill>
                  <a:srgbClr val="999999"/>
                </a:solidFill>
                <a:effectLst/>
                <a:latin typeface="inherit"/>
                <a:hlinkClick r:id="rId12"/>
              </a:rPr>
              <a:t>Rev. 22:11</a:t>
            </a:r>
            <a:endParaRPr lang="en-US" b="0" i="0" dirty="0">
              <a:solidFill>
                <a:srgbClr val="262626"/>
              </a:solidFill>
              <a:effectLst/>
              <a:latin typeface="inherit"/>
            </a:endParaRPr>
          </a:p>
          <a:p>
            <a:endParaRPr lang="fr-FR" dirty="0"/>
          </a:p>
        </p:txBody>
      </p:sp>
      <p:sp>
        <p:nvSpPr>
          <p:cNvPr id="4" name="Espace réservé du numéro de diapositive 3"/>
          <p:cNvSpPr>
            <a:spLocks noGrp="1"/>
          </p:cNvSpPr>
          <p:nvPr>
            <p:ph type="sldNum" sz="quarter" idx="5"/>
          </p:nvPr>
        </p:nvSpPr>
        <p:spPr/>
        <p:txBody>
          <a:bodyPr/>
          <a:lstStyle/>
          <a:p>
            <a:fld id="{DE474E8D-A2A7-4BDA-835C-BF04C59E9F11}" type="slidenum">
              <a:rPr lang="fr-FR" smtClean="0"/>
              <a:t>7</a:t>
            </a:fld>
            <a:endParaRPr lang="fr-FR"/>
          </a:p>
        </p:txBody>
      </p:sp>
    </p:spTree>
    <p:extLst>
      <p:ext uri="{BB962C8B-B14F-4D97-AF65-F5344CB8AC3E}">
        <p14:creationId xmlns:p14="http://schemas.microsoft.com/office/powerpoint/2010/main" val="299804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E474E8D-A2A7-4BDA-835C-BF04C59E9F11}" type="slidenum">
              <a:rPr lang="fr-FR" smtClean="0"/>
              <a:t>11</a:t>
            </a:fld>
            <a:endParaRPr lang="fr-FR"/>
          </a:p>
        </p:txBody>
      </p:sp>
    </p:spTree>
    <p:extLst>
      <p:ext uri="{BB962C8B-B14F-4D97-AF65-F5344CB8AC3E}">
        <p14:creationId xmlns:p14="http://schemas.microsoft.com/office/powerpoint/2010/main" val="102936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a:t>
            </a:r>
            <a:r>
              <a:rPr lang="fr-FR" dirty="0" err="1"/>
              <a:t>kuen</a:t>
            </a:r>
            <a:r>
              <a:rPr lang="fr-FR" dirty="0"/>
              <a:t> : la plénitude est à la fois cadeau de Dieu et conquête humaine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err="1"/>
              <a:t>Jn</a:t>
            </a:r>
            <a:r>
              <a:rPr lang="fr-FR" sz="1200" i="1" dirty="0"/>
              <a:t> 1.33. « Celui sur qui tu verras l’Esprit descendre et s’arrêter, c’est celui qui baptise du Saint-Esprit »</a:t>
            </a:r>
          </a:p>
          <a:p>
            <a:endParaRPr lang="fr-FR" dirty="0"/>
          </a:p>
          <a:p>
            <a:r>
              <a:rPr lang="fr-FR" b="0" i="0" u="none" strike="noStrike" baseline="0" dirty="0"/>
              <a:t> </a:t>
            </a:r>
            <a:endParaRPr lang="fr-FR" dirty="0"/>
          </a:p>
        </p:txBody>
      </p:sp>
      <p:sp>
        <p:nvSpPr>
          <p:cNvPr id="4" name="Espace réservé du numéro de diapositive 3"/>
          <p:cNvSpPr>
            <a:spLocks noGrp="1"/>
          </p:cNvSpPr>
          <p:nvPr>
            <p:ph type="sldNum" sz="quarter" idx="5"/>
          </p:nvPr>
        </p:nvSpPr>
        <p:spPr/>
        <p:txBody>
          <a:bodyPr/>
          <a:lstStyle/>
          <a:p>
            <a:fld id="{DE474E8D-A2A7-4BDA-835C-BF04C59E9F11}" type="slidenum">
              <a:rPr lang="fr-FR" smtClean="0"/>
              <a:t>13</a:t>
            </a:fld>
            <a:endParaRPr lang="fr-FR"/>
          </a:p>
        </p:txBody>
      </p:sp>
    </p:spTree>
    <p:extLst>
      <p:ext uri="{BB962C8B-B14F-4D97-AF65-F5344CB8AC3E}">
        <p14:creationId xmlns:p14="http://schemas.microsoft.com/office/powerpoint/2010/main" val="220562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E474E8D-A2A7-4BDA-835C-BF04C59E9F11}" type="slidenum">
              <a:rPr lang="fr-FR" smtClean="0"/>
              <a:t>14</a:t>
            </a:fld>
            <a:endParaRPr lang="fr-FR"/>
          </a:p>
        </p:txBody>
      </p:sp>
    </p:spTree>
    <p:extLst>
      <p:ext uri="{BB962C8B-B14F-4D97-AF65-F5344CB8AC3E}">
        <p14:creationId xmlns:p14="http://schemas.microsoft.com/office/powerpoint/2010/main" val="367524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Les bons remèdes peuvent être mis dans de mauvais emballages » John </a:t>
            </a:r>
            <a:r>
              <a:rPr lang="fr-FR" dirty="0" err="1"/>
              <a:t>Wimber</a:t>
            </a:r>
            <a:endParaRPr lang="fr-FR" dirty="0"/>
          </a:p>
        </p:txBody>
      </p:sp>
      <p:sp>
        <p:nvSpPr>
          <p:cNvPr id="4" name="Espace réservé du numéro de diapositive 3"/>
          <p:cNvSpPr>
            <a:spLocks noGrp="1"/>
          </p:cNvSpPr>
          <p:nvPr>
            <p:ph type="sldNum" sz="quarter" idx="5"/>
          </p:nvPr>
        </p:nvSpPr>
        <p:spPr/>
        <p:txBody>
          <a:bodyPr/>
          <a:lstStyle/>
          <a:p>
            <a:fld id="{DE474E8D-A2A7-4BDA-835C-BF04C59E9F11}" type="slidenum">
              <a:rPr lang="fr-FR" smtClean="0"/>
              <a:t>15</a:t>
            </a:fld>
            <a:endParaRPr lang="fr-FR"/>
          </a:p>
        </p:txBody>
      </p:sp>
    </p:spTree>
    <p:extLst>
      <p:ext uri="{BB962C8B-B14F-4D97-AF65-F5344CB8AC3E}">
        <p14:creationId xmlns:p14="http://schemas.microsoft.com/office/powerpoint/2010/main" val="2135073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buFont typeface="+mj-lt"/>
              <a:buNone/>
            </a:pPr>
            <a:r>
              <a:rPr lang="en-US" b="0" i="0" dirty="0">
                <a:solidFill>
                  <a:srgbClr val="262626"/>
                </a:solidFill>
                <a:effectLst/>
                <a:latin typeface="inherit"/>
              </a:rPr>
              <a:t>Les </a:t>
            </a:r>
            <a:r>
              <a:rPr lang="en-US" b="0" i="0" dirty="0" err="1">
                <a:solidFill>
                  <a:srgbClr val="262626"/>
                </a:solidFill>
                <a:effectLst/>
                <a:latin typeface="inherit"/>
              </a:rPr>
              <a:t>impératifs</a:t>
            </a:r>
            <a:r>
              <a:rPr lang="en-US" b="0" i="0" dirty="0">
                <a:solidFill>
                  <a:srgbClr val="262626"/>
                </a:solidFill>
                <a:effectLst/>
                <a:latin typeface="inherit"/>
              </a:rPr>
              <a:t> </a:t>
            </a:r>
            <a:r>
              <a:rPr lang="en-US" b="0" i="0" dirty="0" err="1">
                <a:solidFill>
                  <a:srgbClr val="262626"/>
                </a:solidFill>
                <a:effectLst/>
                <a:latin typeface="inherit"/>
              </a:rPr>
              <a:t>passifs</a:t>
            </a:r>
            <a:r>
              <a:rPr lang="en-US" b="0" i="0" dirty="0">
                <a:solidFill>
                  <a:srgbClr val="262626"/>
                </a:solidFill>
                <a:effectLst/>
                <a:latin typeface="inherit"/>
              </a:rPr>
              <a:t> dans le NT</a:t>
            </a:r>
          </a:p>
          <a:p>
            <a:pPr algn="l" fontAlgn="base">
              <a:buFont typeface="+mj-lt"/>
              <a:buAutoNum type="arabicPeriod"/>
            </a:pPr>
            <a:r>
              <a:rPr lang="en-US" b="0" i="0" dirty="0">
                <a:solidFill>
                  <a:srgbClr val="262626"/>
                </a:solidFill>
                <a:effectLst/>
                <a:latin typeface="inherit"/>
              </a:rPr>
              <a:t>Be saved—</a:t>
            </a:r>
            <a:r>
              <a:rPr lang="en-US" b="0" i="0" u="none" strike="noStrike" dirty="0">
                <a:solidFill>
                  <a:srgbClr val="999999"/>
                </a:solidFill>
                <a:effectLst/>
                <a:latin typeface="inherit"/>
                <a:hlinkClick r:id="rId3"/>
              </a:rPr>
              <a:t>Acts 2:40</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transformed—</a:t>
            </a:r>
            <a:r>
              <a:rPr lang="en-US" b="0" i="0" u="none" strike="noStrike" dirty="0">
                <a:solidFill>
                  <a:srgbClr val="999999"/>
                </a:solidFill>
                <a:effectLst/>
                <a:latin typeface="inherit"/>
                <a:hlinkClick r:id="rId4"/>
              </a:rPr>
              <a:t>Rom. 12:2</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reconciled—</a:t>
            </a:r>
            <a:r>
              <a:rPr lang="en-US" b="0" i="0" u="none" strike="noStrike" dirty="0">
                <a:solidFill>
                  <a:srgbClr val="999999"/>
                </a:solidFill>
                <a:effectLst/>
                <a:latin typeface="inherit"/>
                <a:hlinkClick r:id="rId5"/>
              </a:rPr>
              <a:t>2 Cor. 5:20</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enlarged—</a:t>
            </a:r>
            <a:r>
              <a:rPr lang="en-US" b="0" i="0" u="none" strike="noStrike" dirty="0">
                <a:solidFill>
                  <a:srgbClr val="999999"/>
                </a:solidFill>
                <a:effectLst/>
                <a:latin typeface="inherit"/>
                <a:hlinkClick r:id="rId6"/>
              </a:rPr>
              <a:t>2 Cor. 6:13</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separated—</a:t>
            </a:r>
            <a:r>
              <a:rPr lang="en-US" b="0" i="0" u="none" strike="noStrike" dirty="0">
                <a:solidFill>
                  <a:srgbClr val="999999"/>
                </a:solidFill>
                <a:effectLst/>
                <a:latin typeface="inherit"/>
                <a:hlinkClick r:id="rId7"/>
              </a:rPr>
              <a:t>2 Cor. 6:17</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perfected—</a:t>
            </a:r>
            <a:r>
              <a:rPr lang="en-US" b="0" i="0" u="none" strike="noStrike" dirty="0">
                <a:solidFill>
                  <a:srgbClr val="999999"/>
                </a:solidFill>
                <a:effectLst/>
                <a:latin typeface="inherit"/>
                <a:hlinkClick r:id="rId8"/>
              </a:rPr>
              <a:t>2 Cor. 13:11</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filled—</a:t>
            </a:r>
            <a:r>
              <a:rPr lang="en-US" b="0" i="0" u="none" strike="noStrike" dirty="0">
                <a:solidFill>
                  <a:srgbClr val="999999"/>
                </a:solidFill>
                <a:effectLst/>
                <a:latin typeface="inherit"/>
                <a:hlinkClick r:id="rId9"/>
              </a:rPr>
              <a:t>Eph. 5:18</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empowered—</a:t>
            </a:r>
            <a:r>
              <a:rPr lang="en-US" b="0" i="0" u="none" strike="noStrike" dirty="0">
                <a:solidFill>
                  <a:srgbClr val="999999"/>
                </a:solidFill>
                <a:effectLst/>
                <a:latin typeface="inherit"/>
                <a:hlinkClick r:id="rId10"/>
              </a:rPr>
              <a:t>Eph. 6:10</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humbled—</a:t>
            </a:r>
            <a:r>
              <a:rPr lang="en-US" b="0" i="0" u="none" strike="noStrike" dirty="0">
                <a:solidFill>
                  <a:srgbClr val="999999"/>
                </a:solidFill>
                <a:effectLst/>
                <a:latin typeface="inherit"/>
                <a:hlinkClick r:id="rId11"/>
              </a:rPr>
              <a:t>1 Pet. 5:6</a:t>
            </a:r>
            <a:endParaRPr lang="en-US" b="0" i="0" dirty="0">
              <a:solidFill>
                <a:srgbClr val="262626"/>
              </a:solidFill>
              <a:effectLst/>
              <a:latin typeface="inherit"/>
            </a:endParaRPr>
          </a:p>
          <a:p>
            <a:pPr algn="l" fontAlgn="base">
              <a:buFont typeface="+mj-lt"/>
              <a:buAutoNum type="arabicPeriod"/>
            </a:pPr>
            <a:r>
              <a:rPr lang="en-US" b="0" i="0" dirty="0">
                <a:solidFill>
                  <a:srgbClr val="262626"/>
                </a:solidFill>
                <a:effectLst/>
                <a:latin typeface="inherit"/>
              </a:rPr>
              <a:t>Be sanctified—</a:t>
            </a:r>
            <a:r>
              <a:rPr lang="en-US" b="0" i="0" u="none" strike="noStrike" dirty="0">
                <a:solidFill>
                  <a:srgbClr val="999999"/>
                </a:solidFill>
                <a:effectLst/>
                <a:latin typeface="inherit"/>
                <a:hlinkClick r:id="rId12"/>
              </a:rPr>
              <a:t>Rev. 22:11</a:t>
            </a:r>
            <a:endParaRPr lang="en-US" b="0" i="0" dirty="0">
              <a:solidFill>
                <a:srgbClr val="262626"/>
              </a:solidFill>
              <a:effectLst/>
              <a:latin typeface="inherit"/>
            </a:endParaRPr>
          </a:p>
          <a:p>
            <a:endParaRPr lang="fr-FR" dirty="0"/>
          </a:p>
        </p:txBody>
      </p:sp>
      <p:sp>
        <p:nvSpPr>
          <p:cNvPr id="4" name="Espace réservé du numéro de diapositive 3"/>
          <p:cNvSpPr>
            <a:spLocks noGrp="1"/>
          </p:cNvSpPr>
          <p:nvPr>
            <p:ph type="sldNum" sz="quarter" idx="5"/>
          </p:nvPr>
        </p:nvSpPr>
        <p:spPr/>
        <p:txBody>
          <a:bodyPr/>
          <a:lstStyle/>
          <a:p>
            <a:fld id="{DE474E8D-A2A7-4BDA-835C-BF04C59E9F11}" type="slidenum">
              <a:rPr lang="fr-FR" smtClean="0"/>
              <a:t>16</a:t>
            </a:fld>
            <a:endParaRPr lang="fr-FR"/>
          </a:p>
        </p:txBody>
      </p:sp>
    </p:spTree>
    <p:extLst>
      <p:ext uri="{BB962C8B-B14F-4D97-AF65-F5344CB8AC3E}">
        <p14:creationId xmlns:p14="http://schemas.microsoft.com/office/powerpoint/2010/main" val="735746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Luc 11 v13 ; le père céleste ne donnera-t-il pas à ceux qui lui demande </a:t>
            </a:r>
          </a:p>
          <a:p>
            <a:r>
              <a:rPr lang="fr-FR" dirty="0"/>
              <a:t>Ph 1, v6 Ayant commencé son œuvre bonne en nous, Dieu la poursuivra jusqu’à son achèvement au jour de JC</a:t>
            </a:r>
          </a:p>
        </p:txBody>
      </p:sp>
      <p:sp>
        <p:nvSpPr>
          <p:cNvPr id="4" name="Espace réservé du numéro de diapositive 3"/>
          <p:cNvSpPr>
            <a:spLocks noGrp="1"/>
          </p:cNvSpPr>
          <p:nvPr>
            <p:ph type="sldNum" sz="quarter" idx="5"/>
          </p:nvPr>
        </p:nvSpPr>
        <p:spPr/>
        <p:txBody>
          <a:bodyPr/>
          <a:lstStyle/>
          <a:p>
            <a:fld id="{DE474E8D-A2A7-4BDA-835C-BF04C59E9F11}" type="slidenum">
              <a:rPr lang="fr-FR" smtClean="0"/>
              <a:t>19</a:t>
            </a:fld>
            <a:endParaRPr lang="fr-FR"/>
          </a:p>
        </p:txBody>
      </p:sp>
    </p:spTree>
    <p:extLst>
      <p:ext uri="{BB962C8B-B14F-4D97-AF65-F5344CB8AC3E}">
        <p14:creationId xmlns:p14="http://schemas.microsoft.com/office/powerpoint/2010/main" val="1725056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E474E8D-A2A7-4BDA-835C-BF04C59E9F11}" type="slidenum">
              <a:rPr lang="fr-FR" smtClean="0"/>
              <a:t>22</a:t>
            </a:fld>
            <a:endParaRPr lang="fr-FR"/>
          </a:p>
        </p:txBody>
      </p:sp>
    </p:spTree>
    <p:extLst>
      <p:ext uri="{BB962C8B-B14F-4D97-AF65-F5344CB8AC3E}">
        <p14:creationId xmlns:p14="http://schemas.microsoft.com/office/powerpoint/2010/main" val="1764072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dirty="0"/>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9/16/2024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9/16/2024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https://ref.ly/logosres/lsg?ref=BibleLSG.Mt3.11&amp;off=68&amp;ctx=la+repentance%3b+mais+~celui+qui+vient+apr%C3%A8"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64CDB3-EB10-44DC-BAB2-4D06642D8B8C}"/>
              </a:ext>
            </a:extLst>
          </p:cNvPr>
          <p:cNvSpPr>
            <a:spLocks noGrp="1"/>
          </p:cNvSpPr>
          <p:nvPr>
            <p:ph type="ctrTitle"/>
          </p:nvPr>
        </p:nvSpPr>
        <p:spPr/>
        <p:txBody>
          <a:bodyPr/>
          <a:lstStyle/>
          <a:p>
            <a:r>
              <a:rPr lang="fr-FR" sz="4800" dirty="0"/>
              <a:t>Rempli(e) du Saint-Esprit</a:t>
            </a:r>
          </a:p>
        </p:txBody>
      </p:sp>
      <p:sp>
        <p:nvSpPr>
          <p:cNvPr id="3" name="Sous-titre 2">
            <a:extLst>
              <a:ext uri="{FF2B5EF4-FFF2-40B4-BE49-F238E27FC236}">
                <a16:creationId xmlns:a16="http://schemas.microsoft.com/office/drawing/2014/main" id="{3499F4B7-F05B-44EA-B0BF-DFE8961D762B}"/>
              </a:ext>
            </a:extLst>
          </p:cNvPr>
          <p:cNvSpPr>
            <a:spLocks noGrp="1"/>
          </p:cNvSpPr>
          <p:nvPr>
            <p:ph type="subTitle" idx="1"/>
          </p:nvPr>
        </p:nvSpPr>
        <p:spPr/>
        <p:txBody>
          <a:bodyPr/>
          <a:lstStyle/>
          <a:p>
            <a:r>
              <a:rPr lang="fr-FR" dirty="0"/>
              <a:t>Lundi 16 Septembre 2024</a:t>
            </a:r>
          </a:p>
          <a:p>
            <a:endParaRPr lang="fr-FR" dirty="0"/>
          </a:p>
        </p:txBody>
      </p:sp>
      <p:sp>
        <p:nvSpPr>
          <p:cNvPr id="4" name="Sous-titre 2">
            <a:extLst>
              <a:ext uri="{FF2B5EF4-FFF2-40B4-BE49-F238E27FC236}">
                <a16:creationId xmlns:a16="http://schemas.microsoft.com/office/drawing/2014/main" id="{9987E242-18CB-4182-B3B4-4CC9936EA150}"/>
              </a:ext>
            </a:extLst>
          </p:cNvPr>
          <p:cNvSpPr txBox="1">
            <a:spLocks/>
          </p:cNvSpPr>
          <p:nvPr/>
        </p:nvSpPr>
        <p:spPr>
          <a:xfrm>
            <a:off x="0" y="6354134"/>
            <a:ext cx="2252686" cy="439897"/>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fr-FR" dirty="0"/>
              <a:t>IEB 2024-2025</a:t>
            </a:r>
          </a:p>
          <a:p>
            <a:endParaRPr lang="fr-FR" dirty="0"/>
          </a:p>
        </p:txBody>
      </p:sp>
    </p:spTree>
    <p:extLst>
      <p:ext uri="{BB962C8B-B14F-4D97-AF65-F5344CB8AC3E}">
        <p14:creationId xmlns:p14="http://schemas.microsoft.com/office/powerpoint/2010/main" val="746517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p:txBody>
          <a:bodyPr/>
          <a:lstStyle/>
          <a:p>
            <a:r>
              <a:rPr lang="fr-FR" dirty="0"/>
              <a:t>Continuellement rempli(e)s ?</a:t>
            </a:r>
          </a:p>
        </p:txBody>
      </p:sp>
      <p:pic>
        <p:nvPicPr>
          <p:cNvPr id="4" name="Image 3">
            <a:extLst>
              <a:ext uri="{FF2B5EF4-FFF2-40B4-BE49-F238E27FC236}">
                <a16:creationId xmlns:a16="http://schemas.microsoft.com/office/drawing/2014/main" id="{7FA9E7C3-5172-4839-A157-9A589A10F982}"/>
              </a:ext>
            </a:extLst>
          </p:cNvPr>
          <p:cNvPicPr>
            <a:picLocks noChangeAspect="1"/>
          </p:cNvPicPr>
          <p:nvPr/>
        </p:nvPicPr>
        <p:blipFill rotWithShape="1">
          <a:blip r:embed="rId2"/>
          <a:srcRect b="10823"/>
          <a:stretch/>
        </p:blipFill>
        <p:spPr>
          <a:xfrm>
            <a:off x="1891499" y="1807993"/>
            <a:ext cx="6373612" cy="4171193"/>
          </a:xfrm>
          <a:prstGeom prst="rect">
            <a:avLst/>
          </a:prstGeom>
        </p:spPr>
      </p:pic>
    </p:spTree>
    <p:extLst>
      <p:ext uri="{BB962C8B-B14F-4D97-AF65-F5344CB8AC3E}">
        <p14:creationId xmlns:p14="http://schemas.microsoft.com/office/powerpoint/2010/main" val="1828478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a:xfrm>
            <a:off x="677334" y="597877"/>
            <a:ext cx="8596668" cy="1320800"/>
          </a:xfrm>
        </p:spPr>
        <p:txBody>
          <a:bodyPr/>
          <a:lstStyle/>
          <a:p>
            <a:r>
              <a:rPr lang="fr-FR" dirty="0"/>
              <a:t>La plénitude vs baptême de l’Esprit</a:t>
            </a:r>
          </a:p>
        </p:txBody>
      </p:sp>
      <p:sp>
        <p:nvSpPr>
          <p:cNvPr id="3" name="Rectangle 2">
            <a:extLst>
              <a:ext uri="{FF2B5EF4-FFF2-40B4-BE49-F238E27FC236}">
                <a16:creationId xmlns:a16="http://schemas.microsoft.com/office/drawing/2014/main" id="{AA447391-2D15-44D5-815F-BE910BDBE3F2}"/>
              </a:ext>
            </a:extLst>
          </p:cNvPr>
          <p:cNvSpPr/>
          <p:nvPr/>
        </p:nvSpPr>
        <p:spPr>
          <a:xfrm>
            <a:off x="732522" y="4954958"/>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aphicFrame>
        <p:nvGraphicFramePr>
          <p:cNvPr id="4" name="Tableau 4">
            <a:extLst>
              <a:ext uri="{FF2B5EF4-FFF2-40B4-BE49-F238E27FC236}">
                <a16:creationId xmlns:a16="http://schemas.microsoft.com/office/drawing/2014/main" id="{65A77B29-F96A-4417-B32F-578C392F2ADF}"/>
              </a:ext>
            </a:extLst>
          </p:cNvPr>
          <p:cNvGraphicFramePr>
            <a:graphicFrameLocks noGrp="1"/>
          </p:cNvGraphicFramePr>
          <p:nvPr>
            <p:extLst>
              <p:ext uri="{D42A27DB-BD31-4B8C-83A1-F6EECF244321}">
                <p14:modId xmlns:p14="http://schemas.microsoft.com/office/powerpoint/2010/main" val="907103274"/>
              </p:ext>
            </p:extLst>
          </p:nvPr>
        </p:nvGraphicFramePr>
        <p:xfrm>
          <a:off x="466062" y="2218789"/>
          <a:ext cx="10119876" cy="3302000"/>
        </p:xfrm>
        <a:graphic>
          <a:graphicData uri="http://schemas.openxmlformats.org/drawingml/2006/table">
            <a:tbl>
              <a:tblPr firstRow="1" bandRow="1">
                <a:tableStyleId>{5C22544A-7EE6-4342-B048-85BDC9FD1C3A}</a:tableStyleId>
              </a:tblPr>
              <a:tblGrid>
                <a:gridCol w="5059938">
                  <a:extLst>
                    <a:ext uri="{9D8B030D-6E8A-4147-A177-3AD203B41FA5}">
                      <a16:colId xmlns:a16="http://schemas.microsoft.com/office/drawing/2014/main" val="691147372"/>
                    </a:ext>
                  </a:extLst>
                </a:gridCol>
                <a:gridCol w="5059938">
                  <a:extLst>
                    <a:ext uri="{9D8B030D-6E8A-4147-A177-3AD203B41FA5}">
                      <a16:colId xmlns:a16="http://schemas.microsoft.com/office/drawing/2014/main" val="1113200070"/>
                    </a:ext>
                  </a:extLst>
                </a:gridCol>
              </a:tblGrid>
              <a:tr h="370840">
                <a:tc>
                  <a:txBody>
                    <a:bodyPr/>
                    <a:lstStyle/>
                    <a:p>
                      <a:pPr algn="ctr"/>
                      <a:r>
                        <a:rPr lang="fr-FR" dirty="0"/>
                        <a:t>Baptême de/dans l’Esprit</a:t>
                      </a:r>
                    </a:p>
                  </a:txBody>
                  <a:tcPr/>
                </a:tc>
                <a:tc>
                  <a:txBody>
                    <a:bodyPr/>
                    <a:lstStyle/>
                    <a:p>
                      <a:pPr algn="ctr"/>
                      <a:r>
                        <a:rPr lang="fr-FR" dirty="0"/>
                        <a:t>Plénitude de l’Esprit</a:t>
                      </a:r>
                    </a:p>
                  </a:txBody>
                  <a:tcPr/>
                </a:tc>
                <a:extLst>
                  <a:ext uri="{0D108BD9-81ED-4DB2-BD59-A6C34878D82A}">
                    <a16:rowId xmlns:a16="http://schemas.microsoft.com/office/drawing/2014/main" val="3539321820"/>
                  </a:ext>
                </a:extLst>
              </a:tr>
              <a:tr h="370840">
                <a:tc>
                  <a:txBody>
                    <a:bodyPr/>
                    <a:lstStyle/>
                    <a:p>
                      <a:pPr algn="ctr"/>
                      <a:r>
                        <a:rPr lang="fr-FR" dirty="0"/>
                        <a:t>Deuxième expérience</a:t>
                      </a:r>
                    </a:p>
                  </a:txBody>
                  <a:tcPr/>
                </a:tc>
                <a:tc>
                  <a:txBody>
                    <a:bodyPr/>
                    <a:lstStyle/>
                    <a:p>
                      <a:pPr algn="ctr"/>
                      <a:r>
                        <a:rPr lang="fr-FR" dirty="0"/>
                        <a:t>IDEM baptême</a:t>
                      </a:r>
                    </a:p>
                  </a:txBody>
                  <a:tcPr/>
                </a:tc>
                <a:extLst>
                  <a:ext uri="{0D108BD9-81ED-4DB2-BD59-A6C34878D82A}">
                    <a16:rowId xmlns:a16="http://schemas.microsoft.com/office/drawing/2014/main" val="2446991013"/>
                  </a:ext>
                </a:extLst>
              </a:tr>
              <a:tr h="370840">
                <a:tc>
                  <a:txBody>
                    <a:bodyPr/>
                    <a:lstStyle/>
                    <a:p>
                      <a:pPr algn="ctr"/>
                      <a:r>
                        <a:rPr lang="fr-FR" dirty="0"/>
                        <a:t>Pour certains croyants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IDEM baptême</a:t>
                      </a:r>
                    </a:p>
                    <a:p>
                      <a:pPr algn="ctr"/>
                      <a:endParaRPr lang="fr-FR" dirty="0"/>
                    </a:p>
                  </a:txBody>
                  <a:tcPr/>
                </a:tc>
                <a:extLst>
                  <a:ext uri="{0D108BD9-81ED-4DB2-BD59-A6C34878D82A}">
                    <a16:rowId xmlns:a16="http://schemas.microsoft.com/office/drawing/2014/main" val="1563842602"/>
                  </a:ext>
                </a:extLst>
              </a:tr>
              <a:tr h="370840">
                <a:tc>
                  <a:txBody>
                    <a:bodyPr/>
                    <a:lstStyle/>
                    <a:p>
                      <a:pPr algn="ctr"/>
                      <a:r>
                        <a:rPr lang="fr-FR" dirty="0"/>
                        <a:t>Impératif</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IDEM baptême</a:t>
                      </a:r>
                    </a:p>
                    <a:p>
                      <a:pPr algn="ctr"/>
                      <a:endParaRPr lang="fr-FR" dirty="0"/>
                    </a:p>
                  </a:txBody>
                  <a:tcPr/>
                </a:tc>
                <a:extLst>
                  <a:ext uri="{0D108BD9-81ED-4DB2-BD59-A6C34878D82A}">
                    <a16:rowId xmlns:a16="http://schemas.microsoft.com/office/drawing/2014/main" val="2954296035"/>
                  </a:ext>
                </a:extLst>
              </a:tr>
              <a:tr h="370840">
                <a:tc>
                  <a:txBody>
                    <a:bodyPr/>
                    <a:lstStyle/>
                    <a:p>
                      <a:pPr algn="ctr"/>
                      <a:r>
                        <a:rPr lang="fr-FR" dirty="0"/>
                        <a:t>Distinction flou entre justification et sanctification</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IDEM baptême</a:t>
                      </a:r>
                    </a:p>
                    <a:p>
                      <a:pPr algn="ctr"/>
                      <a:endParaRPr lang="fr-FR" dirty="0"/>
                    </a:p>
                  </a:txBody>
                  <a:tcPr/>
                </a:tc>
                <a:extLst>
                  <a:ext uri="{0D108BD9-81ED-4DB2-BD59-A6C34878D82A}">
                    <a16:rowId xmlns:a16="http://schemas.microsoft.com/office/drawing/2014/main" val="42184647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Se manifeste par les dons extraordinaires de l’Esprit (le parler en langues)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IDEM baptême</a:t>
                      </a:r>
                    </a:p>
                    <a:p>
                      <a:pPr algn="ctr"/>
                      <a:endParaRPr lang="fr-FR" dirty="0"/>
                    </a:p>
                  </a:txBody>
                  <a:tcPr/>
                </a:tc>
                <a:extLst>
                  <a:ext uri="{0D108BD9-81ED-4DB2-BD59-A6C34878D82A}">
                    <a16:rowId xmlns:a16="http://schemas.microsoft.com/office/drawing/2014/main" val="3074929267"/>
                  </a:ext>
                </a:extLst>
              </a:tr>
            </a:tbl>
          </a:graphicData>
        </a:graphic>
      </p:graphicFrame>
      <p:sp>
        <p:nvSpPr>
          <p:cNvPr id="5" name="ZoneTexte 4">
            <a:extLst>
              <a:ext uri="{FF2B5EF4-FFF2-40B4-BE49-F238E27FC236}">
                <a16:creationId xmlns:a16="http://schemas.microsoft.com/office/drawing/2014/main" id="{6C964A36-5FA2-4D81-A0A9-52B6B6DC2362}"/>
              </a:ext>
            </a:extLst>
          </p:cNvPr>
          <p:cNvSpPr txBox="1"/>
          <p:nvPr/>
        </p:nvSpPr>
        <p:spPr>
          <a:xfrm flipH="1">
            <a:off x="732521" y="1699846"/>
            <a:ext cx="3640186" cy="369332"/>
          </a:xfrm>
          <a:prstGeom prst="rect">
            <a:avLst/>
          </a:prstGeom>
          <a:noFill/>
        </p:spPr>
        <p:txBody>
          <a:bodyPr wrap="square" rtlCol="0">
            <a:spAutoFit/>
          </a:bodyPr>
          <a:lstStyle/>
          <a:p>
            <a:r>
              <a:rPr lang="fr-FR" dirty="0"/>
              <a:t>Compréhension pentecôtiste</a:t>
            </a:r>
          </a:p>
        </p:txBody>
      </p:sp>
    </p:spTree>
    <p:extLst>
      <p:ext uri="{BB962C8B-B14F-4D97-AF65-F5344CB8AC3E}">
        <p14:creationId xmlns:p14="http://schemas.microsoft.com/office/powerpoint/2010/main" val="4286176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p:txBody>
          <a:bodyPr/>
          <a:lstStyle/>
          <a:p>
            <a:r>
              <a:rPr lang="fr-FR" dirty="0"/>
              <a:t>Chrétiens à deux vitesses ?</a:t>
            </a:r>
          </a:p>
        </p:txBody>
      </p:sp>
      <p:sp>
        <p:nvSpPr>
          <p:cNvPr id="3" name="Rectangle 2">
            <a:extLst>
              <a:ext uri="{FF2B5EF4-FFF2-40B4-BE49-F238E27FC236}">
                <a16:creationId xmlns:a16="http://schemas.microsoft.com/office/drawing/2014/main" id="{AA447391-2D15-44D5-815F-BE910BDBE3F2}"/>
              </a:ext>
            </a:extLst>
          </p:cNvPr>
          <p:cNvSpPr/>
          <p:nvPr/>
        </p:nvSpPr>
        <p:spPr>
          <a:xfrm>
            <a:off x="896645" y="1930400"/>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5" name="Image 4">
            <a:extLst>
              <a:ext uri="{FF2B5EF4-FFF2-40B4-BE49-F238E27FC236}">
                <a16:creationId xmlns:a16="http://schemas.microsoft.com/office/drawing/2014/main" id="{D0B41A6E-AC26-4889-BCBF-F78E6BD493FA}"/>
              </a:ext>
            </a:extLst>
          </p:cNvPr>
          <p:cNvPicPr>
            <a:picLocks noChangeAspect="1"/>
          </p:cNvPicPr>
          <p:nvPr/>
        </p:nvPicPr>
        <p:blipFill rotWithShape="1">
          <a:blip r:embed="rId2"/>
          <a:srcRect l="841" t="24337" r="10341" b="57519"/>
          <a:stretch/>
        </p:blipFill>
        <p:spPr>
          <a:xfrm>
            <a:off x="773206" y="1655809"/>
            <a:ext cx="5409977" cy="1964677"/>
          </a:xfrm>
          <a:prstGeom prst="rect">
            <a:avLst/>
          </a:prstGeom>
        </p:spPr>
      </p:pic>
      <p:pic>
        <p:nvPicPr>
          <p:cNvPr id="9" name="Image 8">
            <a:extLst>
              <a:ext uri="{FF2B5EF4-FFF2-40B4-BE49-F238E27FC236}">
                <a16:creationId xmlns:a16="http://schemas.microsoft.com/office/drawing/2014/main" id="{F8C20FAB-337C-4429-A258-4D2CBEB82A94}"/>
              </a:ext>
            </a:extLst>
          </p:cNvPr>
          <p:cNvPicPr>
            <a:picLocks noChangeAspect="1"/>
          </p:cNvPicPr>
          <p:nvPr/>
        </p:nvPicPr>
        <p:blipFill rotWithShape="1">
          <a:blip r:embed="rId3"/>
          <a:srcRect l="12105" t="39353" r="15634" b="40323"/>
          <a:stretch/>
        </p:blipFill>
        <p:spPr>
          <a:xfrm>
            <a:off x="3478194" y="4219852"/>
            <a:ext cx="4057095" cy="2028548"/>
          </a:xfrm>
          <a:prstGeom prst="rect">
            <a:avLst/>
          </a:prstGeom>
        </p:spPr>
      </p:pic>
      <p:sp>
        <p:nvSpPr>
          <p:cNvPr id="13" name="ZoneTexte 12">
            <a:extLst>
              <a:ext uri="{FF2B5EF4-FFF2-40B4-BE49-F238E27FC236}">
                <a16:creationId xmlns:a16="http://schemas.microsoft.com/office/drawing/2014/main" id="{4A6229FE-88C9-47A6-84CC-2F96AE1B921B}"/>
              </a:ext>
            </a:extLst>
          </p:cNvPr>
          <p:cNvSpPr txBox="1"/>
          <p:nvPr/>
        </p:nvSpPr>
        <p:spPr>
          <a:xfrm>
            <a:off x="6513516" y="1760984"/>
            <a:ext cx="3603499" cy="1754326"/>
          </a:xfrm>
          <a:prstGeom prst="rect">
            <a:avLst/>
          </a:prstGeom>
          <a:noFill/>
        </p:spPr>
        <p:txBody>
          <a:bodyPr wrap="square">
            <a:spAutoFit/>
          </a:bodyPr>
          <a:lstStyle/>
          <a:p>
            <a:r>
              <a:rPr lang="fr-FR" dirty="0" err="1"/>
              <a:t>Rm</a:t>
            </a:r>
            <a:r>
              <a:rPr lang="fr-FR" dirty="0"/>
              <a:t> 8.9. « vous ne vivez pas selon la chair, mais selon l’esprit, si du moins l’Esprit de Dieu habite en vous. Si quelqu’un n’a pas l’Esprit de Christ, il ne lui appartient pas. » </a:t>
            </a:r>
          </a:p>
        </p:txBody>
      </p:sp>
    </p:spTree>
    <p:extLst>
      <p:ext uri="{BB962C8B-B14F-4D97-AF65-F5344CB8AC3E}">
        <p14:creationId xmlns:p14="http://schemas.microsoft.com/office/powerpoint/2010/main" val="409682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a:xfrm>
            <a:off x="677334" y="597877"/>
            <a:ext cx="8596668" cy="1320800"/>
          </a:xfrm>
        </p:spPr>
        <p:txBody>
          <a:bodyPr/>
          <a:lstStyle/>
          <a:p>
            <a:r>
              <a:rPr lang="fr-FR" dirty="0"/>
              <a:t>La plénitude vs baptême de l’Esprit</a:t>
            </a:r>
          </a:p>
        </p:txBody>
      </p:sp>
      <p:sp>
        <p:nvSpPr>
          <p:cNvPr id="3" name="Rectangle 2">
            <a:extLst>
              <a:ext uri="{FF2B5EF4-FFF2-40B4-BE49-F238E27FC236}">
                <a16:creationId xmlns:a16="http://schemas.microsoft.com/office/drawing/2014/main" id="{AA447391-2D15-44D5-815F-BE910BDBE3F2}"/>
              </a:ext>
            </a:extLst>
          </p:cNvPr>
          <p:cNvSpPr/>
          <p:nvPr/>
        </p:nvSpPr>
        <p:spPr>
          <a:xfrm>
            <a:off x="732522" y="4954958"/>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aphicFrame>
        <p:nvGraphicFramePr>
          <p:cNvPr id="4" name="Tableau 4">
            <a:extLst>
              <a:ext uri="{FF2B5EF4-FFF2-40B4-BE49-F238E27FC236}">
                <a16:creationId xmlns:a16="http://schemas.microsoft.com/office/drawing/2014/main" id="{65A77B29-F96A-4417-B32F-578C392F2ADF}"/>
              </a:ext>
            </a:extLst>
          </p:cNvPr>
          <p:cNvGraphicFramePr>
            <a:graphicFrameLocks noGrp="1"/>
          </p:cNvGraphicFramePr>
          <p:nvPr>
            <p:extLst>
              <p:ext uri="{D42A27DB-BD31-4B8C-83A1-F6EECF244321}">
                <p14:modId xmlns:p14="http://schemas.microsoft.com/office/powerpoint/2010/main" val="3527638936"/>
              </p:ext>
            </p:extLst>
          </p:nvPr>
        </p:nvGraphicFramePr>
        <p:xfrm>
          <a:off x="559847" y="4302097"/>
          <a:ext cx="10119876" cy="2225040"/>
        </p:xfrm>
        <a:graphic>
          <a:graphicData uri="http://schemas.openxmlformats.org/drawingml/2006/table">
            <a:tbl>
              <a:tblPr firstRow="1" bandRow="1">
                <a:tableStyleId>{5C22544A-7EE6-4342-B048-85BDC9FD1C3A}</a:tableStyleId>
              </a:tblPr>
              <a:tblGrid>
                <a:gridCol w="5059938">
                  <a:extLst>
                    <a:ext uri="{9D8B030D-6E8A-4147-A177-3AD203B41FA5}">
                      <a16:colId xmlns:a16="http://schemas.microsoft.com/office/drawing/2014/main" val="691147372"/>
                    </a:ext>
                  </a:extLst>
                </a:gridCol>
                <a:gridCol w="5059938">
                  <a:extLst>
                    <a:ext uri="{9D8B030D-6E8A-4147-A177-3AD203B41FA5}">
                      <a16:colId xmlns:a16="http://schemas.microsoft.com/office/drawing/2014/main" val="1113200070"/>
                    </a:ext>
                  </a:extLst>
                </a:gridCol>
              </a:tblGrid>
              <a:tr h="370840">
                <a:tc>
                  <a:txBody>
                    <a:bodyPr/>
                    <a:lstStyle/>
                    <a:p>
                      <a:pPr algn="ctr"/>
                      <a:r>
                        <a:rPr lang="fr-FR" dirty="0"/>
                        <a:t>Baptême de/dans l’Esprit</a:t>
                      </a:r>
                    </a:p>
                  </a:txBody>
                  <a:tcPr/>
                </a:tc>
                <a:tc>
                  <a:txBody>
                    <a:bodyPr/>
                    <a:lstStyle/>
                    <a:p>
                      <a:pPr algn="ctr"/>
                      <a:r>
                        <a:rPr lang="fr-FR" dirty="0"/>
                        <a:t>Plénitude de l’Esprit</a:t>
                      </a:r>
                    </a:p>
                  </a:txBody>
                  <a:tcPr/>
                </a:tc>
                <a:extLst>
                  <a:ext uri="{0D108BD9-81ED-4DB2-BD59-A6C34878D82A}">
                    <a16:rowId xmlns:a16="http://schemas.microsoft.com/office/drawing/2014/main" val="3539321820"/>
                  </a:ext>
                </a:extLst>
              </a:tr>
              <a:tr h="370840">
                <a:tc>
                  <a:txBody>
                    <a:bodyPr/>
                    <a:lstStyle/>
                    <a:p>
                      <a:pPr algn="ctr"/>
                      <a:r>
                        <a:rPr lang="fr-FR" dirty="0"/>
                        <a:t>Evènement initial </a:t>
                      </a:r>
                    </a:p>
                  </a:txBody>
                  <a:tcPr/>
                </a:tc>
                <a:tc>
                  <a:txBody>
                    <a:bodyPr/>
                    <a:lstStyle/>
                    <a:p>
                      <a:pPr algn="ctr"/>
                      <a:r>
                        <a:rPr lang="fr-FR" dirty="0"/>
                        <a:t>Evènement continu/répété</a:t>
                      </a:r>
                    </a:p>
                  </a:txBody>
                  <a:tcPr/>
                </a:tc>
                <a:extLst>
                  <a:ext uri="{0D108BD9-81ED-4DB2-BD59-A6C34878D82A}">
                    <a16:rowId xmlns:a16="http://schemas.microsoft.com/office/drawing/2014/main" val="2446991013"/>
                  </a:ext>
                </a:extLst>
              </a:tr>
              <a:tr h="370840">
                <a:tc>
                  <a:txBody>
                    <a:bodyPr/>
                    <a:lstStyle/>
                    <a:p>
                      <a:pPr algn="ctr"/>
                      <a:r>
                        <a:rPr lang="fr-FR" dirty="0"/>
                        <a:t>Pour tous les croyants</a:t>
                      </a:r>
                    </a:p>
                  </a:txBody>
                  <a:tcPr/>
                </a:tc>
                <a:tc>
                  <a:txBody>
                    <a:bodyPr/>
                    <a:lstStyle/>
                    <a:p>
                      <a:pPr algn="ctr"/>
                      <a:r>
                        <a:rPr lang="fr-FR" dirty="0"/>
                        <a:t>En fonction de l’état spirituel</a:t>
                      </a:r>
                    </a:p>
                  </a:txBody>
                  <a:tcPr/>
                </a:tc>
                <a:extLst>
                  <a:ext uri="{0D108BD9-81ED-4DB2-BD59-A6C34878D82A}">
                    <a16:rowId xmlns:a16="http://schemas.microsoft.com/office/drawing/2014/main" val="1563842602"/>
                  </a:ext>
                </a:extLst>
              </a:tr>
              <a:tr h="370840">
                <a:tc>
                  <a:txBody>
                    <a:bodyPr/>
                    <a:lstStyle/>
                    <a:p>
                      <a:pPr algn="ctr"/>
                      <a:r>
                        <a:rPr lang="fr-FR" dirty="0"/>
                        <a:t>Pas d’impératif</a:t>
                      </a:r>
                    </a:p>
                  </a:txBody>
                  <a:tcPr/>
                </a:tc>
                <a:tc>
                  <a:txBody>
                    <a:bodyPr/>
                    <a:lstStyle/>
                    <a:p>
                      <a:pPr algn="ctr"/>
                      <a:r>
                        <a:rPr lang="fr-FR" dirty="0"/>
                        <a:t>Impératif</a:t>
                      </a:r>
                    </a:p>
                  </a:txBody>
                  <a:tcPr/>
                </a:tc>
                <a:extLst>
                  <a:ext uri="{0D108BD9-81ED-4DB2-BD59-A6C34878D82A}">
                    <a16:rowId xmlns:a16="http://schemas.microsoft.com/office/drawing/2014/main" val="2954296035"/>
                  </a:ext>
                </a:extLst>
              </a:tr>
              <a:tr h="370840">
                <a:tc>
                  <a:txBody>
                    <a:bodyPr/>
                    <a:lstStyle/>
                    <a:p>
                      <a:pPr algn="ctr"/>
                      <a:r>
                        <a:rPr lang="fr-FR" dirty="0"/>
                        <a:t>Lié à la justification (100% Dieu)</a:t>
                      </a:r>
                    </a:p>
                  </a:txBody>
                  <a:tcPr/>
                </a:tc>
                <a:tc>
                  <a:txBody>
                    <a:bodyPr/>
                    <a:lstStyle/>
                    <a:p>
                      <a:pPr algn="ctr"/>
                      <a:r>
                        <a:rPr lang="fr-FR" dirty="0"/>
                        <a:t>Lié à la sanctification (100% Dieu/100% nous)</a:t>
                      </a:r>
                    </a:p>
                  </a:txBody>
                  <a:tcPr/>
                </a:tc>
                <a:extLst>
                  <a:ext uri="{0D108BD9-81ED-4DB2-BD59-A6C34878D82A}">
                    <a16:rowId xmlns:a16="http://schemas.microsoft.com/office/drawing/2014/main" val="42184647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Se manifeste par les fruits de l’Esprit</a:t>
                      </a:r>
                    </a:p>
                  </a:txBody>
                  <a:tcPr/>
                </a:tc>
                <a:tc>
                  <a:txBody>
                    <a:bodyPr/>
                    <a:lstStyle/>
                    <a:p>
                      <a:pPr algn="ctr"/>
                      <a:r>
                        <a:rPr lang="fr-FR" dirty="0"/>
                        <a:t>Se manifeste par les fruits de l’Esprit</a:t>
                      </a:r>
                    </a:p>
                  </a:txBody>
                  <a:tcPr/>
                </a:tc>
                <a:extLst>
                  <a:ext uri="{0D108BD9-81ED-4DB2-BD59-A6C34878D82A}">
                    <a16:rowId xmlns:a16="http://schemas.microsoft.com/office/drawing/2014/main" val="3074929267"/>
                  </a:ext>
                </a:extLst>
              </a:tr>
            </a:tbl>
          </a:graphicData>
        </a:graphic>
      </p:graphicFrame>
      <p:sp>
        <p:nvSpPr>
          <p:cNvPr id="9" name="ZoneTexte 8">
            <a:extLst>
              <a:ext uri="{FF2B5EF4-FFF2-40B4-BE49-F238E27FC236}">
                <a16:creationId xmlns:a16="http://schemas.microsoft.com/office/drawing/2014/main" id="{A8BAF7A0-3EC2-44FD-8237-7E8C21C37DEC}"/>
              </a:ext>
            </a:extLst>
          </p:cNvPr>
          <p:cNvSpPr txBox="1"/>
          <p:nvPr/>
        </p:nvSpPr>
        <p:spPr>
          <a:xfrm>
            <a:off x="1117098" y="2981297"/>
            <a:ext cx="8420269" cy="923330"/>
          </a:xfrm>
          <a:prstGeom prst="rect">
            <a:avLst/>
          </a:prstGeom>
          <a:noFill/>
        </p:spPr>
        <p:txBody>
          <a:bodyPr wrap="square">
            <a:spAutoFit/>
          </a:bodyPr>
          <a:lstStyle/>
          <a:p>
            <a:r>
              <a:rPr lang="fr-FR" sz="1800" dirty="0"/>
              <a:t>1Co 12.13 « </a:t>
            </a:r>
            <a:r>
              <a:rPr lang="fr-FR" sz="1800" i="1" dirty="0"/>
              <a:t>Nous avons tous, en effet, été baptisés dans un seul Esprit, pour former un seul corps, soit Juifs, soit Grecs, soit esclaves, soit libres, et nous avons tous été abreuvés d’un seul Esprit »</a:t>
            </a:r>
          </a:p>
        </p:txBody>
      </p:sp>
      <p:sp>
        <p:nvSpPr>
          <p:cNvPr id="6" name="ZoneTexte 5">
            <a:extLst>
              <a:ext uri="{FF2B5EF4-FFF2-40B4-BE49-F238E27FC236}">
                <a16:creationId xmlns:a16="http://schemas.microsoft.com/office/drawing/2014/main" id="{3F66DB9A-8022-45F0-B4F9-C292A47B1629}"/>
              </a:ext>
            </a:extLst>
          </p:cNvPr>
          <p:cNvSpPr txBox="1"/>
          <p:nvPr/>
        </p:nvSpPr>
        <p:spPr>
          <a:xfrm>
            <a:off x="290472" y="1660497"/>
            <a:ext cx="10837332" cy="923330"/>
          </a:xfrm>
          <a:prstGeom prst="rect">
            <a:avLst/>
          </a:prstGeom>
          <a:noFill/>
        </p:spPr>
        <p:txBody>
          <a:bodyPr wrap="square" rtlCol="0">
            <a:spAutoFit/>
          </a:bodyPr>
          <a:lstStyle/>
          <a:p>
            <a:r>
              <a:rPr lang="fr-FR" dirty="0"/>
              <a:t>Les 7 mentions du baptême de l’Esprit :</a:t>
            </a:r>
          </a:p>
          <a:p>
            <a:pPr marL="285750" indent="-285750">
              <a:buFontTx/>
              <a:buChar char="-"/>
            </a:pPr>
            <a:r>
              <a:rPr lang="fr-FR" dirty="0"/>
              <a:t>4 concernent Jésus-Christ (Mt 3 v11; Mc 1 v8; </a:t>
            </a:r>
            <a:r>
              <a:rPr lang="fr-FR" dirty="0" err="1"/>
              <a:t>Lc</a:t>
            </a:r>
            <a:r>
              <a:rPr lang="fr-FR" dirty="0"/>
              <a:t> 3 v16; </a:t>
            </a:r>
            <a:r>
              <a:rPr lang="fr-FR" dirty="0" err="1"/>
              <a:t>Jn</a:t>
            </a:r>
            <a:r>
              <a:rPr lang="fr-FR" dirty="0"/>
              <a:t> 1v 33) </a:t>
            </a:r>
            <a:r>
              <a:rPr lang="fr-FR" dirty="0">
                <a:sym typeface="Wingdings" panose="05000000000000000000" pitchFamily="2" charset="2"/>
              </a:rPr>
              <a:t> Jésus est celui qui l’accomplira</a:t>
            </a:r>
            <a:endParaRPr lang="fr-FR" dirty="0"/>
          </a:p>
          <a:p>
            <a:pPr marL="285750" indent="-285750">
              <a:buFontTx/>
              <a:buChar char="-"/>
            </a:pPr>
            <a:r>
              <a:rPr lang="fr-FR" dirty="0"/>
              <a:t>2 sont liés aux récits de la Pentecôte (</a:t>
            </a:r>
            <a:r>
              <a:rPr lang="fr-FR" dirty="0" err="1"/>
              <a:t>Ac</a:t>
            </a:r>
            <a:r>
              <a:rPr lang="fr-FR" dirty="0"/>
              <a:t> 1v5 et </a:t>
            </a:r>
            <a:r>
              <a:rPr lang="fr-FR" dirty="0" err="1"/>
              <a:t>Ac</a:t>
            </a:r>
            <a:r>
              <a:rPr lang="fr-FR" dirty="0"/>
              <a:t> 11v16) </a:t>
            </a:r>
            <a:r>
              <a:rPr lang="fr-FR" dirty="0">
                <a:sym typeface="Wingdings" panose="05000000000000000000" pitchFamily="2" charset="2"/>
              </a:rPr>
              <a:t> Réalisation de la promesse</a:t>
            </a:r>
            <a:endParaRPr lang="fr-FR" dirty="0"/>
          </a:p>
        </p:txBody>
      </p:sp>
    </p:spTree>
    <p:extLst>
      <p:ext uri="{BB962C8B-B14F-4D97-AF65-F5344CB8AC3E}">
        <p14:creationId xmlns:p14="http://schemas.microsoft.com/office/powerpoint/2010/main" val="233767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a:xfrm>
            <a:off x="677334" y="597877"/>
            <a:ext cx="8596668" cy="1320800"/>
          </a:xfrm>
        </p:spPr>
        <p:txBody>
          <a:bodyPr/>
          <a:lstStyle/>
          <a:p>
            <a:r>
              <a:rPr lang="fr-FR" dirty="0"/>
              <a:t>La plénitude vs baptême de l’Esprit</a:t>
            </a:r>
          </a:p>
        </p:txBody>
      </p:sp>
      <p:sp>
        <p:nvSpPr>
          <p:cNvPr id="3" name="Rectangle 2">
            <a:extLst>
              <a:ext uri="{FF2B5EF4-FFF2-40B4-BE49-F238E27FC236}">
                <a16:creationId xmlns:a16="http://schemas.microsoft.com/office/drawing/2014/main" id="{AA447391-2D15-44D5-815F-BE910BDBE3F2}"/>
              </a:ext>
            </a:extLst>
          </p:cNvPr>
          <p:cNvSpPr/>
          <p:nvPr/>
        </p:nvSpPr>
        <p:spPr>
          <a:xfrm>
            <a:off x="732522" y="4954958"/>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9" name="ZoneTexte 8">
            <a:extLst>
              <a:ext uri="{FF2B5EF4-FFF2-40B4-BE49-F238E27FC236}">
                <a16:creationId xmlns:a16="http://schemas.microsoft.com/office/drawing/2014/main" id="{A8BAF7A0-3EC2-44FD-8237-7E8C21C37DEC}"/>
              </a:ext>
            </a:extLst>
          </p:cNvPr>
          <p:cNvSpPr txBox="1"/>
          <p:nvPr/>
        </p:nvSpPr>
        <p:spPr>
          <a:xfrm>
            <a:off x="677334" y="1903042"/>
            <a:ext cx="8918649" cy="3785652"/>
          </a:xfrm>
          <a:prstGeom prst="rect">
            <a:avLst/>
          </a:prstGeom>
          <a:noFill/>
        </p:spPr>
        <p:txBody>
          <a:bodyPr wrap="square">
            <a:spAutoFit/>
          </a:bodyPr>
          <a:lstStyle/>
          <a:p>
            <a:r>
              <a:rPr lang="fr-FR" sz="2400" dirty="0"/>
              <a:t>1Co 12.13 « </a:t>
            </a:r>
            <a:r>
              <a:rPr lang="fr-FR" sz="2400" i="1" dirty="0"/>
              <a:t>Nous avons tous, en effet, été baptisés dans un seul Esprit, pour former un seul corps, soit Juifs, soit Grecs, soit esclaves, soit libres, et nous avons tous été abreuvés d’un seul Esprit »</a:t>
            </a:r>
          </a:p>
          <a:p>
            <a:endParaRPr lang="fr-FR" sz="2400" i="1" dirty="0"/>
          </a:p>
          <a:p>
            <a:r>
              <a:rPr lang="fr-FR" sz="2400" dirty="0"/>
              <a:t>4 éléments d’un baptême :</a:t>
            </a:r>
          </a:p>
          <a:p>
            <a:r>
              <a:rPr lang="fr-FR" sz="2400" dirty="0"/>
              <a:t>Le sujet : Jésus-Christ (omis)</a:t>
            </a:r>
          </a:p>
          <a:p>
            <a:r>
              <a:rPr lang="fr-FR" sz="2400" dirty="0"/>
              <a:t>L’objet : Nous</a:t>
            </a:r>
          </a:p>
          <a:p>
            <a:r>
              <a:rPr lang="fr-FR" sz="2400" dirty="0"/>
              <a:t>Le milieu : dans l’Esprit</a:t>
            </a:r>
          </a:p>
          <a:p>
            <a:r>
              <a:rPr lang="fr-FR" sz="2400" dirty="0"/>
              <a:t>Le but : pour former le corps de Christ (l’Eglise)</a:t>
            </a:r>
          </a:p>
        </p:txBody>
      </p:sp>
    </p:spTree>
    <p:extLst>
      <p:ext uri="{BB962C8B-B14F-4D97-AF65-F5344CB8AC3E}">
        <p14:creationId xmlns:p14="http://schemas.microsoft.com/office/powerpoint/2010/main" val="1633477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p:txBody>
          <a:bodyPr/>
          <a:lstStyle/>
          <a:p>
            <a:r>
              <a:rPr lang="fr-FR" dirty="0"/>
              <a:t>Expériences des contemporains ?</a:t>
            </a:r>
          </a:p>
        </p:txBody>
      </p:sp>
      <p:sp>
        <p:nvSpPr>
          <p:cNvPr id="3" name="Rectangle 2">
            <a:extLst>
              <a:ext uri="{FF2B5EF4-FFF2-40B4-BE49-F238E27FC236}">
                <a16:creationId xmlns:a16="http://schemas.microsoft.com/office/drawing/2014/main" id="{AA447391-2D15-44D5-815F-BE910BDBE3F2}"/>
              </a:ext>
            </a:extLst>
          </p:cNvPr>
          <p:cNvSpPr/>
          <p:nvPr/>
        </p:nvSpPr>
        <p:spPr>
          <a:xfrm>
            <a:off x="896645" y="1930400"/>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11" name="Image 10">
            <a:extLst>
              <a:ext uri="{FF2B5EF4-FFF2-40B4-BE49-F238E27FC236}">
                <a16:creationId xmlns:a16="http://schemas.microsoft.com/office/drawing/2014/main" id="{5FFE0C2A-6BBA-4A64-A5D1-84A3604BC2B7}"/>
              </a:ext>
            </a:extLst>
          </p:cNvPr>
          <p:cNvPicPr>
            <a:picLocks noChangeAspect="1"/>
          </p:cNvPicPr>
          <p:nvPr/>
        </p:nvPicPr>
        <p:blipFill rotWithShape="1">
          <a:blip r:embed="rId3"/>
          <a:srcRect l="11942" t="12456" r="26381" b="68285"/>
          <a:stretch/>
        </p:blipFill>
        <p:spPr>
          <a:xfrm>
            <a:off x="6486948" y="2208660"/>
            <a:ext cx="5228586" cy="2902602"/>
          </a:xfrm>
          <a:prstGeom prst="rect">
            <a:avLst/>
          </a:prstGeom>
        </p:spPr>
      </p:pic>
      <p:sp>
        <p:nvSpPr>
          <p:cNvPr id="7" name="ZoneTexte 6">
            <a:extLst>
              <a:ext uri="{FF2B5EF4-FFF2-40B4-BE49-F238E27FC236}">
                <a16:creationId xmlns:a16="http://schemas.microsoft.com/office/drawing/2014/main" id="{A69C009D-ED57-4EB3-9508-96C3D7610C3C}"/>
              </a:ext>
            </a:extLst>
          </p:cNvPr>
          <p:cNvSpPr txBox="1"/>
          <p:nvPr/>
        </p:nvSpPr>
        <p:spPr>
          <a:xfrm>
            <a:off x="550417" y="2070574"/>
            <a:ext cx="5717220" cy="4339650"/>
          </a:xfrm>
          <a:prstGeom prst="rect">
            <a:avLst/>
          </a:prstGeom>
          <a:noFill/>
        </p:spPr>
        <p:txBody>
          <a:bodyPr wrap="square">
            <a:spAutoFit/>
          </a:bodyPr>
          <a:lstStyle/>
          <a:p>
            <a:pPr marL="285750" indent="-285750" algn="just">
              <a:buFont typeface="Arial" panose="020B0604020202020204" pitchFamily="34" charset="0"/>
              <a:buChar char="•"/>
            </a:pPr>
            <a:r>
              <a:rPr lang="fr-FR" sz="2400" dirty="0"/>
              <a:t>Un mensonge de l’ennemi ?</a:t>
            </a:r>
          </a:p>
          <a:p>
            <a:pPr marL="285750" indent="-285750" algn="just">
              <a:buFont typeface="Arial" panose="020B0604020202020204" pitchFamily="34" charset="0"/>
              <a:buChar char="•"/>
            </a:pPr>
            <a:endParaRPr lang="fr-FR" sz="2400" dirty="0"/>
          </a:p>
          <a:p>
            <a:pPr marL="285750" indent="-285750" algn="just">
              <a:buFont typeface="Arial" panose="020B0604020202020204" pitchFamily="34" charset="0"/>
              <a:buChar char="•"/>
            </a:pPr>
            <a:r>
              <a:rPr lang="fr-FR" sz="2400" dirty="0"/>
              <a:t>Une expérience psychologique</a:t>
            </a:r>
          </a:p>
          <a:p>
            <a:pPr marL="285750" indent="-285750" algn="just">
              <a:buFont typeface="Arial" panose="020B0604020202020204" pitchFamily="34" charset="0"/>
              <a:buChar char="•"/>
            </a:pPr>
            <a:endParaRPr lang="fr-FR" sz="2400" dirty="0"/>
          </a:p>
          <a:p>
            <a:pPr marL="285750" indent="-285750" algn="just">
              <a:buFont typeface="Arial" panose="020B0604020202020204" pitchFamily="34" charset="0"/>
              <a:buChar char="•"/>
            </a:pPr>
            <a:r>
              <a:rPr lang="fr-FR" sz="2400" dirty="0"/>
              <a:t>Une véritable conversion (N</a:t>
            </a:r>
            <a:r>
              <a:rPr lang="fr-FR" sz="2400" dirty="0">
                <a:sym typeface="Wingdings" panose="05000000000000000000" pitchFamily="2" charset="2"/>
              </a:rPr>
              <a:t> A/B)</a:t>
            </a:r>
            <a:endParaRPr lang="fr-FR" sz="2400" dirty="0"/>
          </a:p>
          <a:p>
            <a:pPr marL="285750" indent="-285750" algn="just">
              <a:buFont typeface="Arial" panose="020B0604020202020204" pitchFamily="34" charset="0"/>
              <a:buChar char="•"/>
            </a:pPr>
            <a:endParaRPr lang="fr-FR" sz="2400" dirty="0"/>
          </a:p>
          <a:p>
            <a:pPr marL="285750" indent="-285750" algn="just">
              <a:buFont typeface="Arial" panose="020B0604020202020204" pitchFamily="34" charset="0"/>
              <a:buChar char="•"/>
            </a:pPr>
            <a:r>
              <a:rPr lang="fr-FR" sz="2400" dirty="0"/>
              <a:t>Une poussée de sanctification (A</a:t>
            </a:r>
            <a:r>
              <a:rPr lang="fr-FR" sz="2400" dirty="0">
                <a:sym typeface="Wingdings" panose="05000000000000000000" pitchFamily="2" charset="2"/>
              </a:rPr>
              <a:t> B)</a:t>
            </a:r>
            <a:endParaRPr lang="fr-FR" sz="2400" dirty="0"/>
          </a:p>
          <a:p>
            <a:pPr algn="just"/>
            <a:r>
              <a:rPr lang="fr-FR" sz="2400" dirty="0"/>
              <a:t>= un bon en avant significatif dans la vie chrétienne </a:t>
            </a:r>
          </a:p>
          <a:p>
            <a:pPr algn="just"/>
            <a:r>
              <a:rPr lang="fr-FR" sz="2400" dirty="0"/>
              <a:t>= la plénitude de l’Esprit</a:t>
            </a:r>
          </a:p>
          <a:p>
            <a:pPr algn="just"/>
            <a:endParaRPr lang="fr-FR" i="1" dirty="0"/>
          </a:p>
          <a:p>
            <a:pPr algn="just"/>
            <a:endParaRPr lang="fr-FR" b="1" dirty="0"/>
          </a:p>
        </p:txBody>
      </p:sp>
    </p:spTree>
    <p:extLst>
      <p:ext uri="{BB962C8B-B14F-4D97-AF65-F5344CB8AC3E}">
        <p14:creationId xmlns:p14="http://schemas.microsoft.com/office/powerpoint/2010/main" val="3900529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p:txBody>
          <a:bodyPr/>
          <a:lstStyle/>
          <a:p>
            <a:r>
              <a:rPr lang="fr-FR" dirty="0"/>
              <a:t>Ephésiens 5 v 18-21</a:t>
            </a:r>
          </a:p>
        </p:txBody>
      </p:sp>
      <p:sp>
        <p:nvSpPr>
          <p:cNvPr id="3" name="Rectangle 2">
            <a:extLst>
              <a:ext uri="{FF2B5EF4-FFF2-40B4-BE49-F238E27FC236}">
                <a16:creationId xmlns:a16="http://schemas.microsoft.com/office/drawing/2014/main" id="{AA447391-2D15-44D5-815F-BE910BDBE3F2}"/>
              </a:ext>
            </a:extLst>
          </p:cNvPr>
          <p:cNvSpPr/>
          <p:nvPr/>
        </p:nvSpPr>
        <p:spPr>
          <a:xfrm>
            <a:off x="896645" y="1930400"/>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7" name="ZoneTexte 6">
            <a:extLst>
              <a:ext uri="{FF2B5EF4-FFF2-40B4-BE49-F238E27FC236}">
                <a16:creationId xmlns:a16="http://schemas.microsoft.com/office/drawing/2014/main" id="{A69C009D-ED57-4EB3-9508-96C3D7610C3C}"/>
              </a:ext>
            </a:extLst>
          </p:cNvPr>
          <p:cNvSpPr txBox="1"/>
          <p:nvPr/>
        </p:nvSpPr>
        <p:spPr>
          <a:xfrm>
            <a:off x="549922" y="1809929"/>
            <a:ext cx="8851491" cy="4031873"/>
          </a:xfrm>
          <a:prstGeom prst="rect">
            <a:avLst/>
          </a:prstGeom>
          <a:noFill/>
        </p:spPr>
        <p:txBody>
          <a:bodyPr wrap="square">
            <a:spAutoFit/>
          </a:bodyPr>
          <a:lstStyle/>
          <a:p>
            <a:pPr algn="just"/>
            <a:r>
              <a:rPr lang="fr-FR" sz="2000" i="1" dirty="0"/>
              <a:t>18 Ne vous enivrez pas de vin: c’est de la débauche. </a:t>
            </a:r>
            <a:r>
              <a:rPr lang="fr-FR" sz="2000" b="1" i="1" dirty="0"/>
              <a:t>Soyez, au contraire, remplis de l’Esprit</a:t>
            </a:r>
            <a:r>
              <a:rPr lang="fr-FR" sz="2000" i="1" dirty="0"/>
              <a:t>; </a:t>
            </a:r>
          </a:p>
          <a:p>
            <a:pPr marL="285750" indent="-285750" algn="just">
              <a:buFont typeface="Arial" panose="020B0604020202020204" pitchFamily="34" charset="0"/>
              <a:buChar char="•"/>
            </a:pPr>
            <a:endParaRPr lang="fr-FR" sz="2000" i="1" dirty="0"/>
          </a:p>
          <a:p>
            <a:pPr marL="285750" indent="-285750" algn="just">
              <a:buFont typeface="Wingdings" panose="05000000000000000000" pitchFamily="2" charset="2"/>
              <a:buChar char="è"/>
            </a:pPr>
            <a:r>
              <a:rPr lang="fr-FR" sz="2000" i="1" dirty="0"/>
              <a:t>19 entretenez-vous par des psaumes, par des hymnes, et par des cantiques spirituels, </a:t>
            </a:r>
          </a:p>
          <a:p>
            <a:pPr marL="285750" indent="-285750" algn="just">
              <a:buFont typeface="Wingdings" panose="05000000000000000000" pitchFamily="2" charset="2"/>
              <a:buChar char="è"/>
            </a:pPr>
            <a:endParaRPr lang="fr-FR" sz="2000" i="1" dirty="0"/>
          </a:p>
          <a:p>
            <a:pPr marL="285750" indent="-285750" algn="just">
              <a:buFont typeface="Wingdings" panose="05000000000000000000" pitchFamily="2" charset="2"/>
              <a:buChar char="è"/>
            </a:pPr>
            <a:r>
              <a:rPr lang="fr-FR" sz="2000" i="1" dirty="0"/>
              <a:t>chantant et célébrant de tout votre </a:t>
            </a:r>
            <a:r>
              <a:rPr lang="fr-FR" sz="2000" i="1" dirty="0" err="1"/>
              <a:t>coeur</a:t>
            </a:r>
            <a:r>
              <a:rPr lang="fr-FR" sz="2000" i="1" dirty="0"/>
              <a:t> les louanges du Seigneur; </a:t>
            </a:r>
          </a:p>
          <a:p>
            <a:pPr marL="285750" indent="-285750" algn="just">
              <a:buFont typeface="Wingdings" panose="05000000000000000000" pitchFamily="2" charset="2"/>
              <a:buChar char="è"/>
            </a:pPr>
            <a:r>
              <a:rPr lang="fr-FR" sz="2000" i="1" dirty="0"/>
              <a:t>20 rendez continuellement grâces pour toutes choses à Dieu le Père, au nom de notre Seigneur Jésus-Christ, </a:t>
            </a:r>
          </a:p>
          <a:p>
            <a:pPr marL="285750" indent="-285750" algn="just">
              <a:buFont typeface="Wingdings" panose="05000000000000000000" pitchFamily="2" charset="2"/>
              <a:buChar char="è"/>
            </a:pPr>
            <a:endParaRPr lang="fr-FR" sz="2000" i="1" dirty="0"/>
          </a:p>
          <a:p>
            <a:pPr algn="just"/>
            <a:r>
              <a:rPr lang="fr-FR" sz="2000" i="1" dirty="0">
                <a:sym typeface="Wingdings" panose="05000000000000000000" pitchFamily="2" charset="2"/>
              </a:rPr>
              <a:t> </a:t>
            </a:r>
            <a:r>
              <a:rPr lang="fr-FR" sz="2000" i="1" dirty="0"/>
              <a:t>21 vous soumettant les uns aux autres dans la crainte de Christ. </a:t>
            </a:r>
          </a:p>
          <a:p>
            <a:pPr marL="285750" indent="-285750" algn="just">
              <a:buFont typeface="Arial" panose="020B0604020202020204" pitchFamily="34" charset="0"/>
              <a:buChar char="•"/>
            </a:pPr>
            <a:endParaRPr lang="fr-FR" i="1" dirty="0"/>
          </a:p>
          <a:p>
            <a:pPr algn="just"/>
            <a:endParaRPr lang="fr-FR" b="1" dirty="0"/>
          </a:p>
        </p:txBody>
      </p:sp>
      <p:sp>
        <p:nvSpPr>
          <p:cNvPr id="4" name="Accolade ouvrante 3">
            <a:extLst>
              <a:ext uri="{FF2B5EF4-FFF2-40B4-BE49-F238E27FC236}">
                <a16:creationId xmlns:a16="http://schemas.microsoft.com/office/drawing/2014/main" id="{1BE5EF58-5960-4A6D-95F7-A2307E1B9D3E}"/>
              </a:ext>
            </a:extLst>
          </p:cNvPr>
          <p:cNvSpPr/>
          <p:nvPr/>
        </p:nvSpPr>
        <p:spPr>
          <a:xfrm rot="16200000">
            <a:off x="7925549" y="575224"/>
            <a:ext cx="408373" cy="1762219"/>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a:extLst>
              <a:ext uri="{FF2B5EF4-FFF2-40B4-BE49-F238E27FC236}">
                <a16:creationId xmlns:a16="http://schemas.microsoft.com/office/drawing/2014/main" id="{F3776965-1FFD-4D2B-A49E-0ACE7B26C431}"/>
              </a:ext>
            </a:extLst>
          </p:cNvPr>
          <p:cNvSpPr txBox="1"/>
          <p:nvPr/>
        </p:nvSpPr>
        <p:spPr>
          <a:xfrm>
            <a:off x="7421741" y="160725"/>
            <a:ext cx="2175029" cy="1200329"/>
          </a:xfrm>
          <a:prstGeom prst="rect">
            <a:avLst/>
          </a:prstGeom>
          <a:noFill/>
        </p:spPr>
        <p:txBody>
          <a:bodyPr wrap="square" rtlCol="0">
            <a:spAutoFit/>
          </a:bodyPr>
          <a:lstStyle/>
          <a:p>
            <a:r>
              <a:rPr lang="fr-FR" dirty="0"/>
              <a:t>Impératif</a:t>
            </a:r>
          </a:p>
          <a:p>
            <a:r>
              <a:rPr lang="fr-FR" dirty="0"/>
              <a:t>Présent (continu)</a:t>
            </a:r>
          </a:p>
          <a:p>
            <a:r>
              <a:rPr lang="fr-FR" dirty="0"/>
              <a:t>Passif</a:t>
            </a:r>
          </a:p>
          <a:p>
            <a:r>
              <a:rPr lang="fr-FR" dirty="0"/>
              <a:t>Pluriel</a:t>
            </a:r>
          </a:p>
        </p:txBody>
      </p:sp>
      <p:sp>
        <p:nvSpPr>
          <p:cNvPr id="8" name="ZoneTexte 7">
            <a:extLst>
              <a:ext uri="{FF2B5EF4-FFF2-40B4-BE49-F238E27FC236}">
                <a16:creationId xmlns:a16="http://schemas.microsoft.com/office/drawing/2014/main" id="{72D51D5A-CB91-4FDB-AF09-7FA108AFB0A4}"/>
              </a:ext>
            </a:extLst>
          </p:cNvPr>
          <p:cNvSpPr txBox="1"/>
          <p:nvPr/>
        </p:nvSpPr>
        <p:spPr>
          <a:xfrm flipH="1">
            <a:off x="1874572" y="5477174"/>
            <a:ext cx="6202190" cy="1292662"/>
          </a:xfrm>
          <a:prstGeom prst="rect">
            <a:avLst/>
          </a:prstGeom>
          <a:noFill/>
        </p:spPr>
        <p:txBody>
          <a:bodyPr wrap="square" rtlCol="0">
            <a:spAutoFit/>
          </a:bodyPr>
          <a:lstStyle/>
          <a:p>
            <a:r>
              <a:rPr lang="fr-FR" sz="2400" b="1" dirty="0">
                <a:solidFill>
                  <a:srgbClr val="FFC000"/>
                </a:solidFill>
              </a:rPr>
              <a:t>    Communion horizontale et verticale</a:t>
            </a:r>
          </a:p>
          <a:p>
            <a:pPr algn="ctr"/>
            <a:r>
              <a:rPr lang="fr-FR" dirty="0">
                <a:solidFill>
                  <a:schemeClr val="accent2"/>
                </a:solidFill>
              </a:rPr>
              <a:t>« La plénitude de l’Esprit implique moins une expérience privée d’ordre mystique, qu’une relation morale avec Dieu et nos prochains » J. </a:t>
            </a:r>
            <a:r>
              <a:rPr lang="fr-FR" dirty="0" err="1">
                <a:solidFill>
                  <a:schemeClr val="accent2"/>
                </a:solidFill>
              </a:rPr>
              <a:t>Stott</a:t>
            </a:r>
            <a:endParaRPr lang="fr-FR" dirty="0">
              <a:solidFill>
                <a:schemeClr val="accent2"/>
              </a:solidFill>
            </a:endParaRPr>
          </a:p>
        </p:txBody>
      </p:sp>
    </p:spTree>
    <p:extLst>
      <p:ext uri="{BB962C8B-B14F-4D97-AF65-F5344CB8AC3E}">
        <p14:creationId xmlns:p14="http://schemas.microsoft.com/office/powerpoint/2010/main" val="322390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430CF8-3BAC-4EB0-82C7-FEEF96608497}"/>
              </a:ext>
            </a:extLst>
          </p:cNvPr>
          <p:cNvSpPr>
            <a:spLocks noGrp="1"/>
          </p:cNvSpPr>
          <p:nvPr>
            <p:ph type="title"/>
          </p:nvPr>
        </p:nvSpPr>
        <p:spPr/>
        <p:txBody>
          <a:bodyPr/>
          <a:lstStyle/>
          <a:p>
            <a:r>
              <a:rPr lang="fr-FR" dirty="0"/>
              <a:t>L’œuvre du Saint-Esprit</a:t>
            </a:r>
          </a:p>
        </p:txBody>
      </p:sp>
      <p:sp>
        <p:nvSpPr>
          <p:cNvPr id="4" name="ZoneTexte 3">
            <a:extLst>
              <a:ext uri="{FF2B5EF4-FFF2-40B4-BE49-F238E27FC236}">
                <a16:creationId xmlns:a16="http://schemas.microsoft.com/office/drawing/2014/main" id="{82ACA2D2-ECD1-427B-B6D1-CCC0BC52829F}"/>
              </a:ext>
            </a:extLst>
          </p:cNvPr>
          <p:cNvSpPr txBox="1"/>
          <p:nvPr/>
        </p:nvSpPr>
        <p:spPr>
          <a:xfrm>
            <a:off x="1465531" y="1415156"/>
            <a:ext cx="7733019" cy="830997"/>
          </a:xfrm>
          <a:prstGeom prst="rect">
            <a:avLst/>
          </a:prstGeom>
          <a:noFill/>
        </p:spPr>
        <p:txBody>
          <a:bodyPr wrap="square" rtlCol="0">
            <a:spAutoFit/>
          </a:bodyPr>
          <a:lstStyle/>
          <a:p>
            <a:pPr algn="ctr"/>
            <a:r>
              <a:rPr lang="fr-FR" sz="2400" b="1" dirty="0"/>
              <a:t>Manifester la présence active de Dieu dans le monde et en particulier dans l’Eglise</a:t>
            </a:r>
          </a:p>
        </p:txBody>
      </p:sp>
      <p:sp>
        <p:nvSpPr>
          <p:cNvPr id="3" name="ZoneTexte 2">
            <a:extLst>
              <a:ext uri="{FF2B5EF4-FFF2-40B4-BE49-F238E27FC236}">
                <a16:creationId xmlns:a16="http://schemas.microsoft.com/office/drawing/2014/main" id="{5899302E-26CF-48C8-8BEB-EA6D1CF58EBC}"/>
              </a:ext>
            </a:extLst>
          </p:cNvPr>
          <p:cNvSpPr txBox="1"/>
          <p:nvPr/>
        </p:nvSpPr>
        <p:spPr>
          <a:xfrm rot="19971025">
            <a:off x="199842" y="2834955"/>
            <a:ext cx="2256387" cy="461665"/>
          </a:xfrm>
          <a:prstGeom prst="rect">
            <a:avLst/>
          </a:prstGeom>
          <a:noFill/>
        </p:spPr>
        <p:txBody>
          <a:bodyPr wrap="none" rtlCol="0">
            <a:spAutoFit/>
          </a:bodyPr>
          <a:lstStyle/>
          <a:p>
            <a:r>
              <a:rPr lang="fr-FR" sz="2400" dirty="0"/>
              <a:t>DONNER LA VIE</a:t>
            </a:r>
          </a:p>
        </p:txBody>
      </p:sp>
      <p:sp>
        <p:nvSpPr>
          <p:cNvPr id="5" name="ZoneTexte 4">
            <a:extLst>
              <a:ext uri="{FF2B5EF4-FFF2-40B4-BE49-F238E27FC236}">
                <a16:creationId xmlns:a16="http://schemas.microsoft.com/office/drawing/2014/main" id="{A3DF2AB8-F54B-4E13-95CD-AC939BC5D782}"/>
              </a:ext>
            </a:extLst>
          </p:cNvPr>
          <p:cNvSpPr txBox="1"/>
          <p:nvPr/>
        </p:nvSpPr>
        <p:spPr>
          <a:xfrm rot="20954870">
            <a:off x="183444" y="4677102"/>
            <a:ext cx="4181529" cy="461665"/>
          </a:xfrm>
          <a:prstGeom prst="rect">
            <a:avLst/>
          </a:prstGeom>
          <a:noFill/>
        </p:spPr>
        <p:txBody>
          <a:bodyPr wrap="none" rtlCol="0">
            <a:spAutoFit/>
          </a:bodyPr>
          <a:lstStyle/>
          <a:p>
            <a:r>
              <a:rPr lang="fr-FR" sz="2400" dirty="0"/>
              <a:t>COMBATRE SPIRITUELLEMENT</a:t>
            </a:r>
          </a:p>
        </p:txBody>
      </p:sp>
      <p:sp>
        <p:nvSpPr>
          <p:cNvPr id="6" name="ZoneTexte 5">
            <a:extLst>
              <a:ext uri="{FF2B5EF4-FFF2-40B4-BE49-F238E27FC236}">
                <a16:creationId xmlns:a16="http://schemas.microsoft.com/office/drawing/2014/main" id="{2CE001D5-3D42-4D74-B689-696B122D7B1A}"/>
              </a:ext>
            </a:extLst>
          </p:cNvPr>
          <p:cNvSpPr txBox="1"/>
          <p:nvPr/>
        </p:nvSpPr>
        <p:spPr>
          <a:xfrm rot="20954870">
            <a:off x="1005387" y="3685831"/>
            <a:ext cx="4149534" cy="461665"/>
          </a:xfrm>
          <a:prstGeom prst="rect">
            <a:avLst/>
          </a:prstGeom>
          <a:noFill/>
        </p:spPr>
        <p:txBody>
          <a:bodyPr wrap="none" rtlCol="0">
            <a:spAutoFit/>
          </a:bodyPr>
          <a:lstStyle/>
          <a:p>
            <a:r>
              <a:rPr lang="fr-FR" sz="2400" dirty="0"/>
              <a:t>ENSEIGNER LA VERITE DIVINE</a:t>
            </a:r>
          </a:p>
        </p:txBody>
      </p:sp>
      <p:sp>
        <p:nvSpPr>
          <p:cNvPr id="7" name="ZoneTexte 6">
            <a:extLst>
              <a:ext uri="{FF2B5EF4-FFF2-40B4-BE49-F238E27FC236}">
                <a16:creationId xmlns:a16="http://schemas.microsoft.com/office/drawing/2014/main" id="{501A055A-4448-4309-BDF8-04DCEE58EA32}"/>
              </a:ext>
            </a:extLst>
          </p:cNvPr>
          <p:cNvSpPr txBox="1"/>
          <p:nvPr/>
        </p:nvSpPr>
        <p:spPr>
          <a:xfrm rot="456421">
            <a:off x="5605683" y="3614657"/>
            <a:ext cx="3871637" cy="461665"/>
          </a:xfrm>
          <a:prstGeom prst="rect">
            <a:avLst/>
          </a:prstGeom>
          <a:noFill/>
        </p:spPr>
        <p:txBody>
          <a:bodyPr wrap="none" rtlCol="0">
            <a:spAutoFit/>
          </a:bodyPr>
          <a:lstStyle/>
          <a:p>
            <a:r>
              <a:rPr lang="fr-FR" sz="2400" dirty="0"/>
              <a:t>COMMUNIQUER LA PAROLE </a:t>
            </a:r>
          </a:p>
        </p:txBody>
      </p:sp>
      <p:sp>
        <p:nvSpPr>
          <p:cNvPr id="8" name="ZoneTexte 7">
            <a:extLst>
              <a:ext uri="{FF2B5EF4-FFF2-40B4-BE49-F238E27FC236}">
                <a16:creationId xmlns:a16="http://schemas.microsoft.com/office/drawing/2014/main" id="{CD13A00D-31EF-4E58-BADD-F0E4C82BC484}"/>
              </a:ext>
            </a:extLst>
          </p:cNvPr>
          <p:cNvSpPr txBox="1"/>
          <p:nvPr/>
        </p:nvSpPr>
        <p:spPr>
          <a:xfrm rot="21392704">
            <a:off x="2601119" y="5427839"/>
            <a:ext cx="4009431" cy="461665"/>
          </a:xfrm>
          <a:prstGeom prst="rect">
            <a:avLst/>
          </a:prstGeom>
          <a:noFill/>
        </p:spPr>
        <p:txBody>
          <a:bodyPr wrap="none" rtlCol="0">
            <a:spAutoFit/>
          </a:bodyPr>
          <a:lstStyle/>
          <a:p>
            <a:r>
              <a:rPr lang="fr-FR" sz="2400" dirty="0"/>
              <a:t>TRANSFORMER LES COEURS </a:t>
            </a:r>
          </a:p>
        </p:txBody>
      </p:sp>
      <p:sp>
        <p:nvSpPr>
          <p:cNvPr id="9" name="ZoneTexte 8">
            <a:extLst>
              <a:ext uri="{FF2B5EF4-FFF2-40B4-BE49-F238E27FC236}">
                <a16:creationId xmlns:a16="http://schemas.microsoft.com/office/drawing/2014/main" id="{85A3B014-49AB-4458-9CA6-B406542A4CA6}"/>
              </a:ext>
            </a:extLst>
          </p:cNvPr>
          <p:cNvSpPr txBox="1"/>
          <p:nvPr/>
        </p:nvSpPr>
        <p:spPr>
          <a:xfrm rot="1206531">
            <a:off x="4214517" y="4552083"/>
            <a:ext cx="3596497" cy="461665"/>
          </a:xfrm>
          <a:prstGeom prst="rect">
            <a:avLst/>
          </a:prstGeom>
          <a:noFill/>
        </p:spPr>
        <p:txBody>
          <a:bodyPr wrap="none" rtlCol="0">
            <a:spAutoFit/>
          </a:bodyPr>
          <a:lstStyle/>
          <a:p>
            <a:r>
              <a:rPr lang="fr-FR" sz="2400" dirty="0"/>
              <a:t>DONNER LA CROISSANCE </a:t>
            </a:r>
          </a:p>
        </p:txBody>
      </p:sp>
      <p:sp>
        <p:nvSpPr>
          <p:cNvPr id="10" name="ZoneTexte 9">
            <a:extLst>
              <a:ext uri="{FF2B5EF4-FFF2-40B4-BE49-F238E27FC236}">
                <a16:creationId xmlns:a16="http://schemas.microsoft.com/office/drawing/2014/main" id="{81971B62-270A-4487-A56C-E1CA170B3277}"/>
              </a:ext>
            </a:extLst>
          </p:cNvPr>
          <p:cNvSpPr txBox="1"/>
          <p:nvPr/>
        </p:nvSpPr>
        <p:spPr>
          <a:xfrm rot="1206531">
            <a:off x="6702633" y="4706933"/>
            <a:ext cx="3293530" cy="461665"/>
          </a:xfrm>
          <a:prstGeom prst="rect">
            <a:avLst/>
          </a:prstGeom>
          <a:noFill/>
        </p:spPr>
        <p:txBody>
          <a:bodyPr wrap="none" rtlCol="0">
            <a:spAutoFit/>
          </a:bodyPr>
          <a:lstStyle/>
          <a:p>
            <a:r>
              <a:rPr lang="fr-FR" sz="2400" dirty="0"/>
              <a:t>SANCTIFIER LA PRIERE </a:t>
            </a:r>
          </a:p>
        </p:txBody>
      </p:sp>
      <p:sp>
        <p:nvSpPr>
          <p:cNvPr id="11" name="ZoneTexte 10">
            <a:extLst>
              <a:ext uri="{FF2B5EF4-FFF2-40B4-BE49-F238E27FC236}">
                <a16:creationId xmlns:a16="http://schemas.microsoft.com/office/drawing/2014/main" id="{2C4E927E-7433-4857-939F-FDE245159AC7}"/>
              </a:ext>
            </a:extLst>
          </p:cNvPr>
          <p:cNvSpPr txBox="1"/>
          <p:nvPr/>
        </p:nvSpPr>
        <p:spPr>
          <a:xfrm rot="1206531">
            <a:off x="7142570" y="3071979"/>
            <a:ext cx="3470758" cy="461665"/>
          </a:xfrm>
          <a:prstGeom prst="rect">
            <a:avLst/>
          </a:prstGeom>
          <a:noFill/>
        </p:spPr>
        <p:txBody>
          <a:bodyPr wrap="none" rtlCol="0">
            <a:spAutoFit/>
          </a:bodyPr>
          <a:lstStyle/>
          <a:p>
            <a:r>
              <a:rPr lang="fr-FR" sz="2400" dirty="0"/>
              <a:t>SUSCITER L’ADORATION </a:t>
            </a:r>
          </a:p>
        </p:txBody>
      </p:sp>
      <p:sp>
        <p:nvSpPr>
          <p:cNvPr id="12" name="ZoneTexte 11">
            <a:extLst>
              <a:ext uri="{FF2B5EF4-FFF2-40B4-BE49-F238E27FC236}">
                <a16:creationId xmlns:a16="http://schemas.microsoft.com/office/drawing/2014/main" id="{48EC467E-7534-4D43-B740-F3A3CF479091}"/>
              </a:ext>
            </a:extLst>
          </p:cNvPr>
          <p:cNvSpPr txBox="1"/>
          <p:nvPr/>
        </p:nvSpPr>
        <p:spPr>
          <a:xfrm rot="20954870">
            <a:off x="1495816" y="3071980"/>
            <a:ext cx="1455848" cy="461665"/>
          </a:xfrm>
          <a:prstGeom prst="rect">
            <a:avLst/>
          </a:prstGeom>
          <a:noFill/>
        </p:spPr>
        <p:txBody>
          <a:bodyPr wrap="none" rtlCol="0">
            <a:spAutoFit/>
          </a:bodyPr>
          <a:lstStyle/>
          <a:p>
            <a:r>
              <a:rPr lang="fr-FR" sz="2400" dirty="0"/>
              <a:t>ADOPTER</a:t>
            </a:r>
          </a:p>
        </p:txBody>
      </p:sp>
      <p:sp>
        <p:nvSpPr>
          <p:cNvPr id="15" name="ZoneTexte 14">
            <a:extLst>
              <a:ext uri="{FF2B5EF4-FFF2-40B4-BE49-F238E27FC236}">
                <a16:creationId xmlns:a16="http://schemas.microsoft.com/office/drawing/2014/main" id="{B54A6603-D389-443D-B058-77EFFD044E04}"/>
              </a:ext>
            </a:extLst>
          </p:cNvPr>
          <p:cNvSpPr txBox="1"/>
          <p:nvPr/>
        </p:nvSpPr>
        <p:spPr>
          <a:xfrm>
            <a:off x="6850215" y="5779064"/>
            <a:ext cx="4225837" cy="461665"/>
          </a:xfrm>
          <a:prstGeom prst="rect">
            <a:avLst/>
          </a:prstGeom>
          <a:noFill/>
        </p:spPr>
        <p:txBody>
          <a:bodyPr wrap="none" rtlCol="0">
            <a:spAutoFit/>
          </a:bodyPr>
          <a:lstStyle/>
          <a:p>
            <a:r>
              <a:rPr lang="fr-FR" sz="2400" dirty="0"/>
              <a:t>TEMOIGNER DE JESUS-CHRIST</a:t>
            </a:r>
          </a:p>
        </p:txBody>
      </p:sp>
    </p:spTree>
    <p:extLst>
      <p:ext uri="{BB962C8B-B14F-4D97-AF65-F5344CB8AC3E}">
        <p14:creationId xmlns:p14="http://schemas.microsoft.com/office/powerpoint/2010/main" val="10768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430CF8-3BAC-4EB0-82C7-FEEF96608497}"/>
              </a:ext>
            </a:extLst>
          </p:cNvPr>
          <p:cNvSpPr>
            <a:spLocks noGrp="1"/>
          </p:cNvSpPr>
          <p:nvPr>
            <p:ph type="title"/>
          </p:nvPr>
        </p:nvSpPr>
        <p:spPr>
          <a:xfrm>
            <a:off x="297468" y="589722"/>
            <a:ext cx="9112709" cy="1320800"/>
          </a:xfrm>
        </p:spPr>
        <p:txBody>
          <a:bodyPr/>
          <a:lstStyle/>
          <a:p>
            <a:r>
              <a:rPr lang="fr-FR" dirty="0"/>
              <a:t>Les opérations de l’Esprit (R. </a:t>
            </a:r>
            <a:r>
              <a:rPr lang="fr-FR" dirty="0" err="1"/>
              <a:t>Shallis</a:t>
            </a:r>
            <a:r>
              <a:rPr lang="fr-FR" dirty="0"/>
              <a:t>)</a:t>
            </a:r>
          </a:p>
        </p:txBody>
      </p:sp>
      <p:pic>
        <p:nvPicPr>
          <p:cNvPr id="5" name="Image 4">
            <a:extLst>
              <a:ext uri="{FF2B5EF4-FFF2-40B4-BE49-F238E27FC236}">
                <a16:creationId xmlns:a16="http://schemas.microsoft.com/office/drawing/2014/main" id="{37C489BB-98EC-4415-8987-910D35005022}"/>
              </a:ext>
            </a:extLst>
          </p:cNvPr>
          <p:cNvPicPr>
            <a:picLocks noChangeAspect="1"/>
          </p:cNvPicPr>
          <p:nvPr/>
        </p:nvPicPr>
        <p:blipFill rotWithShape="1">
          <a:blip r:embed="rId2"/>
          <a:srcRect b="3365"/>
          <a:stretch/>
        </p:blipFill>
        <p:spPr>
          <a:xfrm rot="10800000">
            <a:off x="804908" y="1421212"/>
            <a:ext cx="7469080" cy="5413270"/>
          </a:xfrm>
          <a:prstGeom prst="rect">
            <a:avLst/>
          </a:prstGeom>
        </p:spPr>
      </p:pic>
    </p:spTree>
    <p:extLst>
      <p:ext uri="{BB962C8B-B14F-4D97-AF65-F5344CB8AC3E}">
        <p14:creationId xmlns:p14="http://schemas.microsoft.com/office/powerpoint/2010/main" val="312459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p:txBody>
          <a:bodyPr/>
          <a:lstStyle/>
          <a:p>
            <a:r>
              <a:rPr lang="fr-FR" dirty="0"/>
              <a:t>Rester plein</a:t>
            </a:r>
          </a:p>
        </p:txBody>
      </p:sp>
      <p:sp>
        <p:nvSpPr>
          <p:cNvPr id="3" name="Rectangle 2">
            <a:extLst>
              <a:ext uri="{FF2B5EF4-FFF2-40B4-BE49-F238E27FC236}">
                <a16:creationId xmlns:a16="http://schemas.microsoft.com/office/drawing/2014/main" id="{AA447391-2D15-44D5-815F-BE910BDBE3F2}"/>
              </a:ext>
            </a:extLst>
          </p:cNvPr>
          <p:cNvSpPr/>
          <p:nvPr/>
        </p:nvSpPr>
        <p:spPr>
          <a:xfrm>
            <a:off x="896645" y="1930400"/>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8" name="ZoneTexte 7">
            <a:extLst>
              <a:ext uri="{FF2B5EF4-FFF2-40B4-BE49-F238E27FC236}">
                <a16:creationId xmlns:a16="http://schemas.microsoft.com/office/drawing/2014/main" id="{C5D1CCF7-5885-48A7-ACB2-B07F5F82582C}"/>
              </a:ext>
            </a:extLst>
          </p:cNvPr>
          <p:cNvSpPr txBox="1"/>
          <p:nvPr/>
        </p:nvSpPr>
        <p:spPr>
          <a:xfrm>
            <a:off x="541537" y="1502053"/>
            <a:ext cx="8966447" cy="3970318"/>
          </a:xfrm>
          <a:prstGeom prst="rect">
            <a:avLst/>
          </a:prstGeom>
          <a:noFill/>
        </p:spPr>
        <p:txBody>
          <a:bodyPr wrap="square">
            <a:spAutoFit/>
          </a:bodyPr>
          <a:lstStyle/>
          <a:p>
            <a:pPr algn="just"/>
            <a:r>
              <a:rPr lang="fr-FR" dirty="0" err="1"/>
              <a:t>Eph</a:t>
            </a:r>
            <a:r>
              <a:rPr lang="fr-FR" dirty="0"/>
              <a:t> 4 v30-32 « 30 </a:t>
            </a:r>
            <a:r>
              <a:rPr lang="fr-FR" b="1" dirty="0"/>
              <a:t>N’attristez pas le Saint-Esprit de Dieu</a:t>
            </a:r>
            <a:r>
              <a:rPr lang="fr-FR" dirty="0"/>
              <a:t>, par lequel vous avez été scellés pour le jour de la rédemption. 31 Que toute amertume, toute animosité, toute colère, toute clameur, toute calomnie, et toute espèce de méchanceté, disparaissent du milieu de vous. 32 Soyez bons les uns envers les autres, compatissants, vous pardonnant réciproquement, comme Dieu vous a pardonné en Christ. »</a:t>
            </a:r>
          </a:p>
          <a:p>
            <a:pPr algn="just"/>
            <a:endParaRPr lang="fr-FR" dirty="0"/>
          </a:p>
          <a:p>
            <a:pPr algn="just"/>
            <a:r>
              <a:rPr lang="fr-FR" dirty="0"/>
              <a:t>1 </a:t>
            </a:r>
            <a:r>
              <a:rPr lang="fr-FR" dirty="0" err="1"/>
              <a:t>Thess</a:t>
            </a:r>
            <a:r>
              <a:rPr lang="fr-FR" dirty="0"/>
              <a:t> 5 v16-22 « 16 Soyez toujours joyeux. 17 Priez sans cesse. 18 Rendez grâces en toutes choses, car c’est à votre égard la volonté de Dieu en Jésus-Christ. 19 </a:t>
            </a:r>
            <a:r>
              <a:rPr lang="fr-FR" b="1" dirty="0"/>
              <a:t>N’éteignez pas l’Esprit.</a:t>
            </a:r>
            <a:r>
              <a:rPr lang="fr-FR" dirty="0"/>
              <a:t> 20 Ne méprisez pas les prophéties. 21 Mais examinez toutes choses; retenez ce qui est bon; 22 abstenez-vous de toute espèce de mal. »</a:t>
            </a:r>
          </a:p>
          <a:p>
            <a:pPr algn="just"/>
            <a:endParaRPr lang="fr-FR" dirty="0"/>
          </a:p>
          <a:p>
            <a:pPr algn="just"/>
            <a:r>
              <a:rPr lang="fr-FR" dirty="0"/>
              <a:t>Gal 5 v 16,22 « 16 </a:t>
            </a:r>
            <a:r>
              <a:rPr lang="fr-FR" b="1" dirty="0"/>
              <a:t>Marchez selon l’Esprit</a:t>
            </a:r>
            <a:r>
              <a:rPr lang="fr-FR" dirty="0"/>
              <a:t>, et vous n’accomplirez pas les désirs de la chair »</a:t>
            </a:r>
          </a:p>
        </p:txBody>
      </p:sp>
      <p:sp>
        <p:nvSpPr>
          <p:cNvPr id="7" name="ZoneTexte 6">
            <a:extLst>
              <a:ext uri="{FF2B5EF4-FFF2-40B4-BE49-F238E27FC236}">
                <a16:creationId xmlns:a16="http://schemas.microsoft.com/office/drawing/2014/main" id="{8198D17A-1136-4BC4-A9DD-C553BF9981C3}"/>
              </a:ext>
            </a:extLst>
          </p:cNvPr>
          <p:cNvSpPr txBox="1"/>
          <p:nvPr/>
        </p:nvSpPr>
        <p:spPr>
          <a:xfrm flipH="1">
            <a:off x="2281561" y="6017567"/>
            <a:ext cx="5104660" cy="461665"/>
          </a:xfrm>
          <a:prstGeom prst="rect">
            <a:avLst/>
          </a:prstGeom>
          <a:noFill/>
        </p:spPr>
        <p:txBody>
          <a:bodyPr wrap="square" rtlCol="0">
            <a:spAutoFit/>
          </a:bodyPr>
          <a:lstStyle/>
          <a:p>
            <a:r>
              <a:rPr lang="fr-FR" sz="2400" b="1" dirty="0">
                <a:solidFill>
                  <a:srgbClr val="FFC000"/>
                </a:solidFill>
              </a:rPr>
              <a:t>CONFESSION-OBEISSANCE-FOI</a:t>
            </a:r>
          </a:p>
        </p:txBody>
      </p:sp>
    </p:spTree>
    <p:extLst>
      <p:ext uri="{BB962C8B-B14F-4D97-AF65-F5344CB8AC3E}">
        <p14:creationId xmlns:p14="http://schemas.microsoft.com/office/powerpoint/2010/main" val="4025526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E77C0-708F-4413-8D46-DEBD7339A62E}"/>
              </a:ext>
            </a:extLst>
          </p:cNvPr>
          <p:cNvSpPr>
            <a:spLocks noGrp="1"/>
          </p:cNvSpPr>
          <p:nvPr>
            <p:ph type="title"/>
          </p:nvPr>
        </p:nvSpPr>
        <p:spPr/>
        <p:txBody>
          <a:bodyPr/>
          <a:lstStyle/>
          <a:p>
            <a:r>
              <a:rPr lang="fr-FR" dirty="0"/>
              <a:t>Objectifs</a:t>
            </a:r>
          </a:p>
        </p:txBody>
      </p:sp>
      <p:sp>
        <p:nvSpPr>
          <p:cNvPr id="3" name="ZoneTexte 2">
            <a:extLst>
              <a:ext uri="{FF2B5EF4-FFF2-40B4-BE49-F238E27FC236}">
                <a16:creationId xmlns:a16="http://schemas.microsoft.com/office/drawing/2014/main" id="{F043E32F-5190-411D-82C8-657AFFF7CF0E}"/>
              </a:ext>
            </a:extLst>
          </p:cNvPr>
          <p:cNvSpPr txBox="1"/>
          <p:nvPr/>
        </p:nvSpPr>
        <p:spPr>
          <a:xfrm>
            <a:off x="573651" y="2065279"/>
            <a:ext cx="9228337" cy="2862322"/>
          </a:xfrm>
          <a:prstGeom prst="rect">
            <a:avLst/>
          </a:prstGeom>
          <a:noFill/>
        </p:spPr>
        <p:txBody>
          <a:bodyPr wrap="square">
            <a:spAutoFit/>
          </a:bodyPr>
          <a:lstStyle/>
          <a:p>
            <a:pPr marL="342900" indent="-342900">
              <a:buAutoNum type="arabicParenR"/>
            </a:pPr>
            <a:r>
              <a:rPr lang="fr-FR" dirty="0"/>
              <a:t>Que signifie être rempli(e) du Saint-Esprit (la plénitude du Saint-Esprit) ?</a:t>
            </a:r>
          </a:p>
          <a:p>
            <a:pPr marL="342900" indent="-342900">
              <a:buAutoNum type="arabicParenR"/>
            </a:pPr>
            <a:endParaRPr lang="fr-FR" dirty="0"/>
          </a:p>
          <a:p>
            <a:pPr marL="342900" indent="-342900">
              <a:buAutoNum type="arabicParenR"/>
            </a:pPr>
            <a:r>
              <a:rPr lang="fr-FR" dirty="0"/>
              <a:t>Quelles différences avec le Baptême du Saint-Esprit ?</a:t>
            </a:r>
          </a:p>
          <a:p>
            <a:pPr marL="342900" indent="-342900">
              <a:buAutoNum type="arabicParenR"/>
            </a:pPr>
            <a:endParaRPr lang="fr-FR" dirty="0"/>
          </a:p>
          <a:p>
            <a:pPr marL="342900" indent="-342900">
              <a:buFontTx/>
              <a:buAutoNum type="arabicParenR"/>
            </a:pPr>
            <a:r>
              <a:rPr lang="fr-FR" dirty="0"/>
              <a:t>Quelles sont les conséquences pour la vie chrétienne ? </a:t>
            </a:r>
          </a:p>
          <a:p>
            <a:pPr marL="342900" indent="-342900">
              <a:buFontTx/>
              <a:buAutoNum type="arabicParenR"/>
            </a:pPr>
            <a:endParaRPr lang="fr-FR" dirty="0"/>
          </a:p>
          <a:p>
            <a:r>
              <a:rPr lang="fr-FR" dirty="0"/>
              <a:t>4) Comment puis-je être rempli(e) du Saint-Esprit ?</a:t>
            </a:r>
          </a:p>
          <a:p>
            <a:pPr marL="342900" indent="-342900">
              <a:buAutoNum type="arabicParenR"/>
            </a:pPr>
            <a:endParaRPr lang="fr-FR" dirty="0"/>
          </a:p>
          <a:p>
            <a:pPr marL="342900" indent="-342900">
              <a:buAutoNum type="arabicParenR"/>
            </a:pPr>
            <a:endParaRPr lang="fr-FR" dirty="0"/>
          </a:p>
          <a:p>
            <a:pPr marL="342900" indent="-342900">
              <a:buAutoNum type="arabicParenR"/>
            </a:pPr>
            <a:endParaRPr lang="fr-FR" dirty="0"/>
          </a:p>
        </p:txBody>
      </p:sp>
    </p:spTree>
    <p:extLst>
      <p:ext uri="{BB962C8B-B14F-4D97-AF65-F5344CB8AC3E}">
        <p14:creationId xmlns:p14="http://schemas.microsoft.com/office/powerpoint/2010/main" val="1744861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430CF8-3BAC-4EB0-82C7-FEEF96608497}"/>
              </a:ext>
            </a:extLst>
          </p:cNvPr>
          <p:cNvSpPr>
            <a:spLocks noGrp="1"/>
          </p:cNvSpPr>
          <p:nvPr>
            <p:ph type="title"/>
          </p:nvPr>
        </p:nvSpPr>
        <p:spPr/>
        <p:txBody>
          <a:bodyPr/>
          <a:lstStyle/>
          <a:p>
            <a:r>
              <a:rPr lang="fr-FR" dirty="0"/>
              <a:t>Difficultés à remplir : quelques images</a:t>
            </a:r>
          </a:p>
        </p:txBody>
      </p:sp>
      <p:pic>
        <p:nvPicPr>
          <p:cNvPr id="1026" name="Picture 2" descr="Broken champagne glass Banque de photographies et d'images à haute  résolution - Alamy">
            <a:extLst>
              <a:ext uri="{FF2B5EF4-FFF2-40B4-BE49-F238E27FC236}">
                <a16:creationId xmlns:a16="http://schemas.microsoft.com/office/drawing/2014/main" id="{BABE9E5D-82DE-4162-B0E0-D86ECABDDB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452" b="7573"/>
          <a:stretch/>
        </p:blipFill>
        <p:spPr bwMode="auto">
          <a:xfrm>
            <a:off x="1828584" y="1340528"/>
            <a:ext cx="1482786" cy="2210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ster Verre sale avec de l'eau fraîche - PIXERS.FR">
            <a:extLst>
              <a:ext uri="{FF2B5EF4-FFF2-40B4-BE49-F238E27FC236}">
                <a16:creationId xmlns:a16="http://schemas.microsoft.com/office/drawing/2014/main" id="{E840A8D1-0248-48E0-99C4-72A29113E2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01" t="15915" r="17957" b="13373"/>
          <a:stretch/>
        </p:blipFill>
        <p:spPr bwMode="auto">
          <a:xfrm>
            <a:off x="4172503" y="1340528"/>
            <a:ext cx="1715731" cy="237921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BAB39A3F-8DD6-4D8C-9DCF-76699CB5BFF5}"/>
              </a:ext>
            </a:extLst>
          </p:cNvPr>
          <p:cNvPicPr>
            <a:picLocks noChangeAspect="1"/>
          </p:cNvPicPr>
          <p:nvPr/>
        </p:nvPicPr>
        <p:blipFill>
          <a:blip r:embed="rId4"/>
          <a:stretch>
            <a:fillRect/>
          </a:stretch>
        </p:blipFill>
        <p:spPr>
          <a:xfrm rot="10800000">
            <a:off x="6794673" y="1629885"/>
            <a:ext cx="2143125" cy="2143125"/>
          </a:xfrm>
          <a:prstGeom prst="rect">
            <a:avLst/>
          </a:prstGeom>
        </p:spPr>
      </p:pic>
      <p:pic>
        <p:nvPicPr>
          <p:cNvPr id="9" name="Image 8">
            <a:extLst>
              <a:ext uri="{FF2B5EF4-FFF2-40B4-BE49-F238E27FC236}">
                <a16:creationId xmlns:a16="http://schemas.microsoft.com/office/drawing/2014/main" id="{077FC5F9-8B3B-4BB1-B318-DAFAF9645EAA}"/>
              </a:ext>
            </a:extLst>
          </p:cNvPr>
          <p:cNvPicPr>
            <a:picLocks noChangeAspect="1"/>
          </p:cNvPicPr>
          <p:nvPr/>
        </p:nvPicPr>
        <p:blipFill>
          <a:blip r:embed="rId5"/>
          <a:stretch>
            <a:fillRect/>
          </a:stretch>
        </p:blipFill>
        <p:spPr>
          <a:xfrm>
            <a:off x="1032397" y="4281592"/>
            <a:ext cx="3140106" cy="2093404"/>
          </a:xfrm>
          <a:prstGeom prst="rect">
            <a:avLst/>
          </a:prstGeom>
        </p:spPr>
      </p:pic>
      <p:pic>
        <p:nvPicPr>
          <p:cNvPr id="1030" name="Picture 6" descr="Panneau Défense d'Entrer - Commande pour Propriété Privée | OTYPO">
            <a:extLst>
              <a:ext uri="{FF2B5EF4-FFF2-40B4-BE49-F238E27FC236}">
                <a16:creationId xmlns:a16="http://schemas.microsoft.com/office/drawing/2014/main" id="{A50AC234-E6F3-4893-9EEF-548AB0AEB6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5421" y="4375794"/>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402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p:txBody>
          <a:bodyPr/>
          <a:lstStyle/>
          <a:p>
            <a:r>
              <a:rPr lang="fr-FR" dirty="0"/>
              <a:t>Laisser la place au Saint-Esprit</a:t>
            </a:r>
          </a:p>
        </p:txBody>
      </p:sp>
      <p:sp>
        <p:nvSpPr>
          <p:cNvPr id="3" name="Rectangle 2">
            <a:extLst>
              <a:ext uri="{FF2B5EF4-FFF2-40B4-BE49-F238E27FC236}">
                <a16:creationId xmlns:a16="http://schemas.microsoft.com/office/drawing/2014/main" id="{AA447391-2D15-44D5-815F-BE910BDBE3F2}"/>
              </a:ext>
            </a:extLst>
          </p:cNvPr>
          <p:cNvSpPr/>
          <p:nvPr/>
        </p:nvSpPr>
        <p:spPr>
          <a:xfrm>
            <a:off x="896645" y="1930400"/>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8" name="ZoneTexte 7">
            <a:extLst>
              <a:ext uri="{FF2B5EF4-FFF2-40B4-BE49-F238E27FC236}">
                <a16:creationId xmlns:a16="http://schemas.microsoft.com/office/drawing/2014/main" id="{C5D1CCF7-5885-48A7-ACB2-B07F5F82582C}"/>
              </a:ext>
            </a:extLst>
          </p:cNvPr>
          <p:cNvSpPr txBox="1"/>
          <p:nvPr/>
        </p:nvSpPr>
        <p:spPr>
          <a:xfrm>
            <a:off x="677334" y="2065279"/>
            <a:ext cx="8966447" cy="2862322"/>
          </a:xfrm>
          <a:prstGeom prst="rect">
            <a:avLst/>
          </a:prstGeom>
          <a:noFill/>
        </p:spPr>
        <p:txBody>
          <a:bodyPr wrap="square">
            <a:spAutoFit/>
          </a:bodyPr>
          <a:lstStyle/>
          <a:p>
            <a:pPr algn="just"/>
            <a:r>
              <a:rPr lang="fr-FR" b="1" dirty="0"/>
              <a:t>Remettre entièrement sa vie à Dieu</a:t>
            </a:r>
          </a:p>
          <a:p>
            <a:pPr algn="just"/>
            <a:endParaRPr lang="fr-FR" b="1" dirty="0"/>
          </a:p>
          <a:p>
            <a:pPr algn="just"/>
            <a:r>
              <a:rPr lang="fr-FR" dirty="0" err="1"/>
              <a:t>Rm</a:t>
            </a:r>
            <a:r>
              <a:rPr lang="fr-FR" dirty="0"/>
              <a:t> 12 v1 : « 1 </a:t>
            </a:r>
            <a:r>
              <a:rPr lang="fr-FR" i="1" dirty="0"/>
              <a:t>Je vous exhorte donc, frères, par les compassions de Dieu, à offrir vos corps comme un sacrifice vivant, saint, agréable à Dieu, ce qui sera de votre part un culte raisonnable. </a:t>
            </a:r>
            <a:r>
              <a:rPr lang="fr-FR" dirty="0"/>
              <a:t>» </a:t>
            </a:r>
          </a:p>
          <a:p>
            <a:pPr algn="just"/>
            <a:endParaRPr lang="fr-FR" dirty="0"/>
          </a:p>
          <a:p>
            <a:pPr algn="just"/>
            <a:r>
              <a:rPr lang="fr-FR" dirty="0"/>
              <a:t>Ga 2 v20 : « </a:t>
            </a:r>
            <a:r>
              <a:rPr lang="fr-FR" i="1" dirty="0"/>
              <a:t>20 J’ai été crucifié avec Christ; et si je vis, ce n’est plus moi qui vis, c’est Christ qui vit en moi; si je vis maintenant dans la chair, je vis dans la foi au Fils de Dieu, qui m’a aimé et qui s’est livré lui-même pour moi. »</a:t>
            </a:r>
          </a:p>
          <a:p>
            <a:pPr algn="just"/>
            <a:endParaRPr lang="fr-FR" b="1" dirty="0"/>
          </a:p>
        </p:txBody>
      </p:sp>
      <p:sp>
        <p:nvSpPr>
          <p:cNvPr id="6" name="ZoneTexte 5">
            <a:extLst>
              <a:ext uri="{FF2B5EF4-FFF2-40B4-BE49-F238E27FC236}">
                <a16:creationId xmlns:a16="http://schemas.microsoft.com/office/drawing/2014/main" id="{2B769DF4-CBE7-4D87-AB0E-B3079EC4F9B2}"/>
              </a:ext>
            </a:extLst>
          </p:cNvPr>
          <p:cNvSpPr txBox="1"/>
          <p:nvPr/>
        </p:nvSpPr>
        <p:spPr>
          <a:xfrm flipH="1">
            <a:off x="2281561" y="6017567"/>
            <a:ext cx="5104660" cy="461665"/>
          </a:xfrm>
          <a:prstGeom prst="rect">
            <a:avLst/>
          </a:prstGeom>
          <a:noFill/>
        </p:spPr>
        <p:txBody>
          <a:bodyPr wrap="square" rtlCol="0">
            <a:spAutoFit/>
          </a:bodyPr>
          <a:lstStyle/>
          <a:p>
            <a:r>
              <a:rPr lang="fr-FR" sz="2400" b="1" dirty="0">
                <a:solidFill>
                  <a:srgbClr val="FFC000"/>
                </a:solidFill>
              </a:rPr>
              <a:t>CONFESSION-OBEISSANCE-FOI</a:t>
            </a:r>
          </a:p>
        </p:txBody>
      </p:sp>
    </p:spTree>
    <p:extLst>
      <p:ext uri="{BB962C8B-B14F-4D97-AF65-F5344CB8AC3E}">
        <p14:creationId xmlns:p14="http://schemas.microsoft.com/office/powerpoint/2010/main" val="3277090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a:xfrm>
            <a:off x="677334" y="574431"/>
            <a:ext cx="8596668" cy="1320800"/>
          </a:xfrm>
        </p:spPr>
        <p:txBody>
          <a:bodyPr/>
          <a:lstStyle/>
          <a:p>
            <a:r>
              <a:rPr lang="fr-FR" dirty="0"/>
              <a:t>La clé de la plénitude : venir à Jésus</a:t>
            </a:r>
          </a:p>
        </p:txBody>
      </p:sp>
      <p:sp>
        <p:nvSpPr>
          <p:cNvPr id="3" name="Rectangle 2">
            <a:extLst>
              <a:ext uri="{FF2B5EF4-FFF2-40B4-BE49-F238E27FC236}">
                <a16:creationId xmlns:a16="http://schemas.microsoft.com/office/drawing/2014/main" id="{AA447391-2D15-44D5-815F-BE910BDBE3F2}"/>
              </a:ext>
            </a:extLst>
          </p:cNvPr>
          <p:cNvSpPr/>
          <p:nvPr/>
        </p:nvSpPr>
        <p:spPr>
          <a:xfrm>
            <a:off x="732522" y="4954958"/>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8" name="ZoneTexte 7">
            <a:extLst>
              <a:ext uri="{FF2B5EF4-FFF2-40B4-BE49-F238E27FC236}">
                <a16:creationId xmlns:a16="http://schemas.microsoft.com/office/drawing/2014/main" id="{A58B2E99-EAE2-4EDC-938B-F236FE377E2C}"/>
              </a:ext>
            </a:extLst>
          </p:cNvPr>
          <p:cNvSpPr txBox="1"/>
          <p:nvPr/>
        </p:nvSpPr>
        <p:spPr>
          <a:xfrm>
            <a:off x="677334" y="1947712"/>
            <a:ext cx="8347191" cy="3231654"/>
          </a:xfrm>
          <a:prstGeom prst="rect">
            <a:avLst/>
          </a:prstGeom>
          <a:noFill/>
        </p:spPr>
        <p:txBody>
          <a:bodyPr wrap="square">
            <a:spAutoFit/>
          </a:bodyPr>
          <a:lstStyle/>
          <a:p>
            <a:endParaRPr lang="fr-FR" dirty="0"/>
          </a:p>
          <a:p>
            <a:pPr algn="just"/>
            <a:r>
              <a:rPr lang="fr-FR" sz="2400" dirty="0"/>
              <a:t>Jean 7 v37-39: « </a:t>
            </a:r>
            <a:r>
              <a:rPr lang="fr-FR" sz="2400" i="1" dirty="0"/>
              <a:t>37 Le dernier jour, le grand jour de la fête, Jésus, se tenant debout, s’écria: Si quelqu’un a soif, qu’il vienne à moi, et qu’il boive. 38 Celui qui croit en moi, des fleuves d’eau vive couleront de son sein, comme dit l’Écriture. 39 Il dit cela de l’Esprit que devaient recevoir ceux qui croiraient en lui; car l’Esprit n’était pas encore, parce que Jésus n’avait pas encore été glorifié. » </a:t>
            </a:r>
          </a:p>
          <a:p>
            <a:endParaRPr lang="fr-FR" dirty="0"/>
          </a:p>
        </p:txBody>
      </p:sp>
    </p:spTree>
    <p:extLst>
      <p:ext uri="{BB962C8B-B14F-4D97-AF65-F5344CB8AC3E}">
        <p14:creationId xmlns:p14="http://schemas.microsoft.com/office/powerpoint/2010/main" val="670709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430CF8-3BAC-4EB0-82C7-FEEF96608497}"/>
              </a:ext>
            </a:extLst>
          </p:cNvPr>
          <p:cNvSpPr>
            <a:spLocks noGrp="1"/>
          </p:cNvSpPr>
          <p:nvPr>
            <p:ph type="title"/>
          </p:nvPr>
        </p:nvSpPr>
        <p:spPr>
          <a:xfrm>
            <a:off x="297468" y="589722"/>
            <a:ext cx="9112709" cy="859183"/>
          </a:xfrm>
        </p:spPr>
        <p:txBody>
          <a:bodyPr>
            <a:normAutofit/>
          </a:bodyPr>
          <a:lstStyle/>
          <a:p>
            <a:r>
              <a:rPr lang="fr-FR" dirty="0"/>
              <a:t>La plénitude du Saint-Esprit </a:t>
            </a:r>
          </a:p>
        </p:txBody>
      </p:sp>
      <p:sp>
        <p:nvSpPr>
          <p:cNvPr id="3" name="Rectangle 2">
            <a:extLst>
              <a:ext uri="{FF2B5EF4-FFF2-40B4-BE49-F238E27FC236}">
                <a16:creationId xmlns:a16="http://schemas.microsoft.com/office/drawing/2014/main" id="{8A3AFB3E-59AC-49F7-B52A-66613169CDD7}"/>
              </a:ext>
            </a:extLst>
          </p:cNvPr>
          <p:cNvSpPr/>
          <p:nvPr/>
        </p:nvSpPr>
        <p:spPr>
          <a:xfrm>
            <a:off x="361079" y="1448905"/>
            <a:ext cx="11366633" cy="400110"/>
          </a:xfrm>
          <a:prstGeom prst="rect">
            <a:avLst/>
          </a:prstGeom>
        </p:spPr>
        <p:txBody>
          <a:bodyPr wrap="square">
            <a:spAutoFit/>
          </a:bodyPr>
          <a:lstStyle/>
          <a:p>
            <a:endParaRPr lang="fr-FR" sz="2000" i="1" dirty="0"/>
          </a:p>
        </p:txBody>
      </p:sp>
      <p:sp>
        <p:nvSpPr>
          <p:cNvPr id="4" name="Rectangle 3">
            <a:extLst>
              <a:ext uri="{FF2B5EF4-FFF2-40B4-BE49-F238E27FC236}">
                <a16:creationId xmlns:a16="http://schemas.microsoft.com/office/drawing/2014/main" id="{C6EBFF63-7EE2-42D9-947B-2D55F8599A8B}"/>
              </a:ext>
            </a:extLst>
          </p:cNvPr>
          <p:cNvSpPr/>
          <p:nvPr/>
        </p:nvSpPr>
        <p:spPr>
          <a:xfrm>
            <a:off x="704593" y="1648960"/>
            <a:ext cx="7917985" cy="3477875"/>
          </a:xfrm>
          <a:prstGeom prst="rect">
            <a:avLst/>
          </a:prstGeom>
        </p:spPr>
        <p:txBody>
          <a:bodyPr wrap="square">
            <a:spAutoFit/>
          </a:bodyPr>
          <a:lstStyle/>
          <a:p>
            <a:r>
              <a:rPr lang="fr-FR" sz="2000" i="1" dirty="0"/>
              <a:t>En pratique pour moi :</a:t>
            </a:r>
          </a:p>
          <a:p>
            <a:endParaRPr lang="fr-FR" sz="2000" i="1" dirty="0"/>
          </a:p>
          <a:p>
            <a:pPr marL="342900" indent="-342900">
              <a:buFontTx/>
              <a:buChar char="-"/>
            </a:pPr>
            <a:r>
              <a:rPr lang="fr-FR" sz="2000" i="1" dirty="0"/>
              <a:t>Résultat d’une promesse dans le plan de rédemption de Dieu</a:t>
            </a:r>
          </a:p>
          <a:p>
            <a:pPr marL="342900" indent="-342900">
              <a:buFontTx/>
              <a:buChar char="-"/>
            </a:pPr>
            <a:endParaRPr lang="fr-FR" sz="2000" i="1" dirty="0"/>
          </a:p>
          <a:p>
            <a:pPr marL="342900" indent="-342900">
              <a:buFontTx/>
              <a:buChar char="-"/>
            </a:pPr>
            <a:r>
              <a:rPr lang="fr-FR" sz="2000" i="1" dirty="0"/>
              <a:t>Ne pas craindre d’être un chrétien incomplet</a:t>
            </a:r>
          </a:p>
          <a:p>
            <a:pPr marL="342900" indent="-342900">
              <a:buFontTx/>
              <a:buChar char="-"/>
            </a:pPr>
            <a:endParaRPr lang="fr-FR" sz="2000" i="1" dirty="0"/>
          </a:p>
          <a:p>
            <a:pPr marL="342900" indent="-342900">
              <a:buFontTx/>
              <a:buChar char="-"/>
            </a:pPr>
            <a:r>
              <a:rPr lang="fr-FR" sz="2000" i="1" dirty="0"/>
              <a:t>Ne pas agir pas mes propres forces/ Le laisser prendre la place</a:t>
            </a:r>
          </a:p>
          <a:p>
            <a:pPr marL="342900" indent="-342900">
              <a:buFontTx/>
              <a:buChar char="-"/>
            </a:pPr>
            <a:endParaRPr lang="fr-FR" sz="2000" i="1" dirty="0"/>
          </a:p>
          <a:p>
            <a:pPr marL="342900" indent="-342900">
              <a:buFontTx/>
              <a:buChar char="-"/>
            </a:pPr>
            <a:r>
              <a:rPr lang="fr-FR" sz="2000" i="1" dirty="0"/>
              <a:t>Ne pas attrister/éteindre le Saint-Esprit</a:t>
            </a:r>
          </a:p>
          <a:p>
            <a:pPr marL="342900" indent="-342900">
              <a:buFontTx/>
              <a:buChar char="-"/>
            </a:pPr>
            <a:endParaRPr lang="fr-FR" sz="2000" i="1" dirty="0"/>
          </a:p>
          <a:p>
            <a:pPr marL="342900" indent="-342900">
              <a:buFontTx/>
              <a:buChar char="-"/>
            </a:pPr>
            <a:r>
              <a:rPr lang="fr-FR" sz="2000" i="1" dirty="0"/>
              <a:t>Venir boire à la source d’eau vive (Jésus) </a:t>
            </a:r>
          </a:p>
        </p:txBody>
      </p:sp>
      <p:sp>
        <p:nvSpPr>
          <p:cNvPr id="5" name="Rectangle 4">
            <a:extLst>
              <a:ext uri="{FF2B5EF4-FFF2-40B4-BE49-F238E27FC236}">
                <a16:creationId xmlns:a16="http://schemas.microsoft.com/office/drawing/2014/main" id="{58C842CB-C316-4B22-887F-612186E30A76}"/>
              </a:ext>
            </a:extLst>
          </p:cNvPr>
          <p:cNvSpPr/>
          <p:nvPr/>
        </p:nvSpPr>
        <p:spPr>
          <a:xfrm>
            <a:off x="1326994" y="5536255"/>
            <a:ext cx="7748166" cy="830997"/>
          </a:xfrm>
          <a:prstGeom prst="rect">
            <a:avLst/>
          </a:prstGeom>
        </p:spPr>
        <p:txBody>
          <a:bodyPr wrap="square">
            <a:spAutoFit/>
          </a:bodyPr>
          <a:lstStyle/>
          <a:p>
            <a:pPr algn="ctr"/>
            <a:r>
              <a:rPr lang="fr-FR" sz="2400" b="1" dirty="0">
                <a:solidFill>
                  <a:schemeClr val="accent1"/>
                </a:solidFill>
                <a:latin typeface="Mulish"/>
              </a:rPr>
              <a:t>TRANSFORMÉS PAR L’ŒUVRE DE SAINT-ESPRIT, SOYONS DES TÉMOINS DE L’EVANGILE DE JÉSUS-CHRIST</a:t>
            </a:r>
            <a:endParaRPr lang="fr-FR" sz="2400" dirty="0">
              <a:solidFill>
                <a:schemeClr val="accent1"/>
              </a:solidFill>
            </a:endParaRPr>
          </a:p>
        </p:txBody>
      </p:sp>
    </p:spTree>
    <p:extLst>
      <p:ext uri="{BB962C8B-B14F-4D97-AF65-F5344CB8AC3E}">
        <p14:creationId xmlns:p14="http://schemas.microsoft.com/office/powerpoint/2010/main" val="16473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430CF8-3BAC-4EB0-82C7-FEEF96608497}"/>
              </a:ext>
            </a:extLst>
          </p:cNvPr>
          <p:cNvSpPr>
            <a:spLocks noGrp="1"/>
          </p:cNvSpPr>
          <p:nvPr>
            <p:ph type="title"/>
          </p:nvPr>
        </p:nvSpPr>
        <p:spPr/>
        <p:txBody>
          <a:bodyPr/>
          <a:lstStyle/>
          <a:p>
            <a:r>
              <a:rPr lang="fr-FR" dirty="0"/>
              <a:t>Ephésiens 3 v 14-21</a:t>
            </a:r>
          </a:p>
        </p:txBody>
      </p:sp>
      <p:sp>
        <p:nvSpPr>
          <p:cNvPr id="11" name="ZoneTexte 10">
            <a:extLst>
              <a:ext uri="{FF2B5EF4-FFF2-40B4-BE49-F238E27FC236}">
                <a16:creationId xmlns:a16="http://schemas.microsoft.com/office/drawing/2014/main" id="{DE7FEFBE-699D-410A-BB89-7DA0F9BD6DE3}"/>
              </a:ext>
            </a:extLst>
          </p:cNvPr>
          <p:cNvSpPr txBox="1"/>
          <p:nvPr/>
        </p:nvSpPr>
        <p:spPr>
          <a:xfrm>
            <a:off x="175067" y="1726213"/>
            <a:ext cx="9228337" cy="4370427"/>
          </a:xfrm>
          <a:prstGeom prst="rect">
            <a:avLst/>
          </a:prstGeom>
          <a:noFill/>
        </p:spPr>
        <p:txBody>
          <a:bodyPr wrap="square">
            <a:spAutoFit/>
          </a:bodyPr>
          <a:lstStyle/>
          <a:p>
            <a:pPr algn="ctr"/>
            <a:r>
              <a:rPr lang="fr-FR" sz="2000" dirty="0"/>
              <a:t>14 A cause de cela, je fléchis les genoux devant le Père, 15 duquel tire son nom toute famille dans les cieux et sur la terre, 16 afin qu’il vous donne, selon la richesse de sa gloire, d’être puissamment fortifiés par son Esprit dans l’homme intérieur, 17 en sorte que Christ habite dans vos </a:t>
            </a:r>
            <a:r>
              <a:rPr lang="fr-FR" sz="2000" dirty="0" err="1"/>
              <a:t>coeurs</a:t>
            </a:r>
            <a:r>
              <a:rPr lang="fr-FR" sz="2000" dirty="0"/>
              <a:t> par la foi; afin qu’étant enracinés et fondés dans l’amour, 18 vous puissiez comprendre avec tous les saints quelle est la largeur, la longueur, la profondeur et la hauteur, 19 et connaître l’amour de Christ, qui surpasse toute connaissance, en sorte que vous soyez remplis jusqu’à toute la plénitude de Dieu. </a:t>
            </a:r>
          </a:p>
          <a:p>
            <a:pPr algn="ctr"/>
            <a:endParaRPr lang="fr-FR" sz="2000" dirty="0"/>
          </a:p>
          <a:p>
            <a:pPr algn="ctr"/>
            <a:r>
              <a:rPr lang="fr-FR" sz="2000" dirty="0"/>
              <a:t>20 Or, à celui qui peut faire, par la puissance qui agit en nous, infiniment au delà de tout ce que nous demandons ou pensons, 21 à lui soit la gloire dans l’Église et en Jésus-Christ, dans toutes les générations, aux siècles des siècles! Amen! </a:t>
            </a:r>
          </a:p>
          <a:p>
            <a:endParaRPr lang="fr-FR" dirty="0"/>
          </a:p>
        </p:txBody>
      </p:sp>
    </p:spTree>
    <p:extLst>
      <p:ext uri="{BB962C8B-B14F-4D97-AF65-F5344CB8AC3E}">
        <p14:creationId xmlns:p14="http://schemas.microsoft.com/office/powerpoint/2010/main" val="1346533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430CF8-3BAC-4EB0-82C7-FEEF96608497}"/>
              </a:ext>
            </a:extLst>
          </p:cNvPr>
          <p:cNvSpPr>
            <a:spLocks noGrp="1"/>
          </p:cNvSpPr>
          <p:nvPr>
            <p:ph type="title"/>
          </p:nvPr>
        </p:nvSpPr>
        <p:spPr/>
        <p:txBody>
          <a:bodyPr/>
          <a:lstStyle/>
          <a:p>
            <a:r>
              <a:rPr lang="fr-FR" dirty="0"/>
              <a:t>Le Saint-Esprit : promesse</a:t>
            </a:r>
          </a:p>
        </p:txBody>
      </p:sp>
      <p:sp>
        <p:nvSpPr>
          <p:cNvPr id="3" name="Rectangle 2">
            <a:extLst>
              <a:ext uri="{FF2B5EF4-FFF2-40B4-BE49-F238E27FC236}">
                <a16:creationId xmlns:a16="http://schemas.microsoft.com/office/drawing/2014/main" id="{8A3AFB3E-59AC-49F7-B52A-66613169CDD7}"/>
              </a:ext>
            </a:extLst>
          </p:cNvPr>
          <p:cNvSpPr/>
          <p:nvPr/>
        </p:nvSpPr>
        <p:spPr>
          <a:xfrm>
            <a:off x="563810" y="1757045"/>
            <a:ext cx="9099798" cy="4370427"/>
          </a:xfrm>
          <a:prstGeom prst="rect">
            <a:avLst/>
          </a:prstGeom>
        </p:spPr>
        <p:txBody>
          <a:bodyPr wrap="square">
            <a:spAutoFit/>
          </a:bodyPr>
          <a:lstStyle/>
          <a:p>
            <a:r>
              <a:rPr lang="fr-FR" sz="2000" i="1" dirty="0"/>
              <a:t>Nb 11.24–29. « Moïse sortit, et rapporta au peuple les paroles de l’Éternel. Il assembla soixante-dix hommes des anciens du peuple, et les plaça autour de la tente. L’Éternel descendit dans la nuée, et parla à Moïse; il prit de l’esprit qui était sur lui, et le mit sur les soixante-dix anciens. Et dès que l’esprit reposa sur eux, ils prophétisèrent; mais ils ne continuèrent pas. Il y eut deux hommes, l’un appelé </a:t>
            </a:r>
            <a:r>
              <a:rPr lang="fr-FR" sz="2000" i="1" dirty="0" err="1"/>
              <a:t>Eldad</a:t>
            </a:r>
            <a:r>
              <a:rPr lang="fr-FR" sz="2000" i="1" dirty="0"/>
              <a:t>, et l’autre </a:t>
            </a:r>
            <a:r>
              <a:rPr lang="fr-FR" sz="2000" i="1" dirty="0" err="1"/>
              <a:t>Médad</a:t>
            </a:r>
            <a:r>
              <a:rPr lang="fr-FR" sz="2000" i="1" dirty="0"/>
              <a:t>, qui étaient restés dans le camp, et sur lesquels l’esprit reposa; car ils étaient parmi les inscrits, quoiqu’ils ne fussent point allés à la tente; et ils prophétisèrent dans le camp. Un jeune garçon courut l’annoncer à Moïse, et dit: </a:t>
            </a:r>
            <a:r>
              <a:rPr lang="fr-FR" sz="2000" i="1" dirty="0" err="1"/>
              <a:t>Eldad</a:t>
            </a:r>
            <a:r>
              <a:rPr lang="fr-FR" sz="2000" i="1" dirty="0"/>
              <a:t> et </a:t>
            </a:r>
            <a:r>
              <a:rPr lang="fr-FR" sz="2000" i="1" dirty="0" err="1"/>
              <a:t>Médad</a:t>
            </a:r>
            <a:r>
              <a:rPr lang="fr-FR" sz="2000" i="1" dirty="0"/>
              <a:t> prophétisent dans le camp. Et Josué, fils de </a:t>
            </a:r>
            <a:r>
              <a:rPr lang="fr-FR" sz="2000" i="1" dirty="0" err="1"/>
              <a:t>Nun</a:t>
            </a:r>
            <a:r>
              <a:rPr lang="fr-FR" sz="2000" i="1" dirty="0"/>
              <a:t>, serviteur de Moïse depuis sa jeunesse, prit la parole et dit: Moïse, mon seigneur, empêche-les! Moïse lui répondit: Es-tu jaloux pour moi? </a:t>
            </a:r>
            <a:r>
              <a:rPr lang="fr-FR" sz="2000" b="1" i="1" dirty="0"/>
              <a:t>Puisse tout le peuple de l’Éternel être composé de prophètes; et veuille l’Éternel mettre son esprit sur eux!</a:t>
            </a:r>
          </a:p>
          <a:p>
            <a:r>
              <a:rPr lang="fr-FR" dirty="0"/>
              <a:t> </a:t>
            </a:r>
            <a:endParaRPr lang="fr-FR" dirty="0">
              <a:solidFill>
                <a:srgbClr val="0000FF"/>
              </a:solidFill>
              <a:hlinkClick r:id="rId2"/>
            </a:endParaRPr>
          </a:p>
        </p:txBody>
      </p:sp>
    </p:spTree>
    <p:extLst>
      <p:ext uri="{BB962C8B-B14F-4D97-AF65-F5344CB8AC3E}">
        <p14:creationId xmlns:p14="http://schemas.microsoft.com/office/powerpoint/2010/main" val="3086208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430CF8-3BAC-4EB0-82C7-FEEF96608497}"/>
              </a:ext>
            </a:extLst>
          </p:cNvPr>
          <p:cNvSpPr>
            <a:spLocks noGrp="1"/>
          </p:cNvSpPr>
          <p:nvPr>
            <p:ph type="title"/>
          </p:nvPr>
        </p:nvSpPr>
        <p:spPr/>
        <p:txBody>
          <a:bodyPr/>
          <a:lstStyle/>
          <a:p>
            <a:r>
              <a:rPr lang="fr-FR" dirty="0"/>
              <a:t>Le Saint-Esprit : promesse</a:t>
            </a:r>
          </a:p>
        </p:txBody>
      </p:sp>
      <p:sp>
        <p:nvSpPr>
          <p:cNvPr id="3" name="Rectangle 2">
            <a:extLst>
              <a:ext uri="{FF2B5EF4-FFF2-40B4-BE49-F238E27FC236}">
                <a16:creationId xmlns:a16="http://schemas.microsoft.com/office/drawing/2014/main" id="{8A3AFB3E-59AC-49F7-B52A-66613169CDD7}"/>
              </a:ext>
            </a:extLst>
          </p:cNvPr>
          <p:cNvSpPr/>
          <p:nvPr/>
        </p:nvSpPr>
        <p:spPr>
          <a:xfrm>
            <a:off x="548380" y="1533465"/>
            <a:ext cx="9526487" cy="5324535"/>
          </a:xfrm>
          <a:prstGeom prst="rect">
            <a:avLst/>
          </a:prstGeom>
        </p:spPr>
        <p:txBody>
          <a:bodyPr wrap="square">
            <a:spAutoFit/>
          </a:bodyPr>
          <a:lstStyle/>
          <a:p>
            <a:r>
              <a:rPr lang="fr-FR" sz="2000" i="1" dirty="0"/>
              <a:t> Jr 32 v33 « Après ces jours-là, dit l’Éternel: </a:t>
            </a:r>
          </a:p>
          <a:p>
            <a:r>
              <a:rPr lang="fr-FR" sz="2000" i="1" dirty="0"/>
              <a:t>                Je mettrai ma loi au dedans d’eux, </a:t>
            </a:r>
          </a:p>
          <a:p>
            <a:r>
              <a:rPr lang="fr-FR" sz="2000" i="1" dirty="0"/>
              <a:t>                Je l’écrirai dans leur </a:t>
            </a:r>
            <a:r>
              <a:rPr lang="fr-FR" sz="2000" i="1" dirty="0" err="1"/>
              <a:t>coeur</a:t>
            </a:r>
            <a:r>
              <a:rPr lang="fr-FR" sz="2000" i="1" dirty="0"/>
              <a:t>; </a:t>
            </a:r>
          </a:p>
          <a:p>
            <a:r>
              <a:rPr lang="fr-FR" sz="2000" i="1" dirty="0"/>
              <a:t>                Et je serai leur Dieu, </a:t>
            </a:r>
          </a:p>
          <a:p>
            <a:r>
              <a:rPr lang="fr-FR" sz="2000" i="1" dirty="0"/>
              <a:t>                Et ils seront mon peuple. »</a:t>
            </a:r>
          </a:p>
          <a:p>
            <a:endParaRPr lang="fr-FR" sz="2000" i="1" dirty="0"/>
          </a:p>
          <a:p>
            <a:r>
              <a:rPr lang="fr-FR" sz="2000" i="1" dirty="0" err="1"/>
              <a:t>Ez</a:t>
            </a:r>
            <a:r>
              <a:rPr lang="fr-FR" sz="2000" i="1" dirty="0"/>
              <a:t> 36 v26-27 : « 26 Je vous donnerai un </a:t>
            </a:r>
            <a:r>
              <a:rPr lang="fr-FR" sz="2000" i="1" dirty="0" err="1"/>
              <a:t>coeur</a:t>
            </a:r>
            <a:r>
              <a:rPr lang="fr-FR" sz="2000" i="1" dirty="0"/>
              <a:t> nouveau, et je mettrai en vous un esprit nouveau; j’ôterai de votre corps le </a:t>
            </a:r>
            <a:r>
              <a:rPr lang="fr-FR" sz="2000" i="1" dirty="0" err="1"/>
              <a:t>coeur</a:t>
            </a:r>
            <a:r>
              <a:rPr lang="fr-FR" sz="2000" i="1" dirty="0"/>
              <a:t> de pierre, et je vous donnerai un </a:t>
            </a:r>
            <a:r>
              <a:rPr lang="fr-FR" sz="2000" i="1" dirty="0" err="1"/>
              <a:t>coeur</a:t>
            </a:r>
            <a:r>
              <a:rPr lang="fr-FR" sz="2000" i="1" dirty="0"/>
              <a:t> de chair. 27Je mettrai mon esprit en vous, et je ferai en sorte que vous suiviez mes ordonnances, et que vous observiez et pratiquiez mes lois. »</a:t>
            </a:r>
          </a:p>
          <a:p>
            <a:endParaRPr lang="fr-FR" sz="2000" i="1" dirty="0"/>
          </a:p>
          <a:p>
            <a:r>
              <a:rPr lang="fr-FR" sz="2000" i="1" dirty="0" err="1"/>
              <a:t>Jl</a:t>
            </a:r>
            <a:r>
              <a:rPr lang="fr-FR" sz="2000" i="1" dirty="0"/>
              <a:t> 2.28–29. « Après cela, je répandrai mon esprit sur toute chair; Vos fils et vos filles prophétiseront, Vos vieillards auront des songes, Et vos jeunes gens des visions. Même sur les serviteurs et sur les servantes, Dans ces jours-là, je répandrai mon esprit »</a:t>
            </a:r>
          </a:p>
          <a:p>
            <a:endParaRPr lang="fr-FR" sz="2000" i="1" dirty="0"/>
          </a:p>
          <a:p>
            <a:endParaRPr lang="fr-FR" sz="2000" i="1" dirty="0"/>
          </a:p>
        </p:txBody>
      </p:sp>
    </p:spTree>
    <p:extLst>
      <p:ext uri="{BB962C8B-B14F-4D97-AF65-F5344CB8AC3E}">
        <p14:creationId xmlns:p14="http://schemas.microsoft.com/office/powerpoint/2010/main" val="679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430CF8-3BAC-4EB0-82C7-FEEF96608497}"/>
              </a:ext>
            </a:extLst>
          </p:cNvPr>
          <p:cNvSpPr>
            <a:spLocks noGrp="1"/>
          </p:cNvSpPr>
          <p:nvPr>
            <p:ph type="title"/>
          </p:nvPr>
        </p:nvSpPr>
        <p:spPr>
          <a:xfrm>
            <a:off x="297468" y="589722"/>
            <a:ext cx="9112709" cy="1320800"/>
          </a:xfrm>
        </p:spPr>
        <p:txBody>
          <a:bodyPr>
            <a:normAutofit fontScale="90000"/>
          </a:bodyPr>
          <a:lstStyle/>
          <a:p>
            <a:r>
              <a:rPr lang="fr-FR" dirty="0"/>
              <a:t>La Pentecôte : accomplissement de la promesse</a:t>
            </a:r>
            <a:br>
              <a:rPr lang="fr-FR" dirty="0"/>
            </a:br>
            <a:endParaRPr lang="fr-FR" dirty="0"/>
          </a:p>
        </p:txBody>
      </p:sp>
      <p:pic>
        <p:nvPicPr>
          <p:cNvPr id="4" name="Image 3">
            <a:extLst>
              <a:ext uri="{FF2B5EF4-FFF2-40B4-BE49-F238E27FC236}">
                <a16:creationId xmlns:a16="http://schemas.microsoft.com/office/drawing/2014/main" id="{F84E3EF0-1E50-4D88-A7DB-585A4EEFD53D}"/>
              </a:ext>
            </a:extLst>
          </p:cNvPr>
          <p:cNvPicPr>
            <a:picLocks noChangeAspect="1"/>
          </p:cNvPicPr>
          <p:nvPr/>
        </p:nvPicPr>
        <p:blipFill>
          <a:blip r:embed="rId2"/>
          <a:stretch>
            <a:fillRect/>
          </a:stretch>
        </p:blipFill>
        <p:spPr>
          <a:xfrm>
            <a:off x="1342028" y="1775525"/>
            <a:ext cx="3362325" cy="4752975"/>
          </a:xfrm>
          <a:prstGeom prst="rect">
            <a:avLst/>
          </a:prstGeom>
        </p:spPr>
      </p:pic>
      <p:pic>
        <p:nvPicPr>
          <p:cNvPr id="5" name="Image 4">
            <a:extLst>
              <a:ext uri="{FF2B5EF4-FFF2-40B4-BE49-F238E27FC236}">
                <a16:creationId xmlns:a16="http://schemas.microsoft.com/office/drawing/2014/main" id="{B5E75BE1-6C35-4495-B216-4793BFE5E692}"/>
              </a:ext>
            </a:extLst>
          </p:cNvPr>
          <p:cNvPicPr>
            <a:picLocks noChangeAspect="1"/>
          </p:cNvPicPr>
          <p:nvPr/>
        </p:nvPicPr>
        <p:blipFill>
          <a:blip r:embed="rId3"/>
          <a:stretch>
            <a:fillRect/>
          </a:stretch>
        </p:blipFill>
        <p:spPr>
          <a:xfrm>
            <a:off x="5489720" y="1775525"/>
            <a:ext cx="3451848" cy="4752975"/>
          </a:xfrm>
          <a:prstGeom prst="rect">
            <a:avLst/>
          </a:prstGeom>
        </p:spPr>
      </p:pic>
    </p:spTree>
    <p:extLst>
      <p:ext uri="{BB962C8B-B14F-4D97-AF65-F5344CB8AC3E}">
        <p14:creationId xmlns:p14="http://schemas.microsoft.com/office/powerpoint/2010/main" val="30806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a:xfrm>
            <a:off x="677334" y="597877"/>
            <a:ext cx="8596668" cy="1320800"/>
          </a:xfrm>
        </p:spPr>
        <p:txBody>
          <a:bodyPr/>
          <a:lstStyle/>
          <a:p>
            <a:r>
              <a:rPr lang="fr-FR" dirty="0"/>
              <a:t>La plénitude de l’Esprit</a:t>
            </a:r>
          </a:p>
        </p:txBody>
      </p:sp>
      <p:sp>
        <p:nvSpPr>
          <p:cNvPr id="3" name="Rectangle 2">
            <a:extLst>
              <a:ext uri="{FF2B5EF4-FFF2-40B4-BE49-F238E27FC236}">
                <a16:creationId xmlns:a16="http://schemas.microsoft.com/office/drawing/2014/main" id="{AA447391-2D15-44D5-815F-BE910BDBE3F2}"/>
              </a:ext>
            </a:extLst>
          </p:cNvPr>
          <p:cNvSpPr/>
          <p:nvPr/>
        </p:nvSpPr>
        <p:spPr>
          <a:xfrm>
            <a:off x="732522" y="4954958"/>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9" name="ZoneTexte 8">
            <a:extLst>
              <a:ext uri="{FF2B5EF4-FFF2-40B4-BE49-F238E27FC236}">
                <a16:creationId xmlns:a16="http://schemas.microsoft.com/office/drawing/2014/main" id="{A8BAF7A0-3EC2-44FD-8237-7E8C21C37DEC}"/>
              </a:ext>
            </a:extLst>
          </p:cNvPr>
          <p:cNvSpPr txBox="1"/>
          <p:nvPr/>
        </p:nvSpPr>
        <p:spPr>
          <a:xfrm>
            <a:off x="677334" y="1903042"/>
            <a:ext cx="8918649" cy="4524315"/>
          </a:xfrm>
          <a:prstGeom prst="rect">
            <a:avLst/>
          </a:prstGeom>
          <a:noFill/>
        </p:spPr>
        <p:txBody>
          <a:bodyPr wrap="square">
            <a:spAutoFit/>
          </a:bodyPr>
          <a:lstStyle/>
          <a:p>
            <a:pPr marL="457200" indent="-457200">
              <a:buFontTx/>
              <a:buAutoNum type="arabicParenR"/>
            </a:pPr>
            <a:r>
              <a:rPr lang="fr-FR" sz="2400" dirty="0"/>
              <a:t>Equipement pour accomplir un ministère : </a:t>
            </a:r>
            <a:r>
              <a:rPr lang="fr-FR" sz="2400" dirty="0" err="1"/>
              <a:t>Betsaleel</a:t>
            </a:r>
            <a:r>
              <a:rPr lang="fr-FR" sz="2400" dirty="0"/>
              <a:t> (Ex 28:3 ; 31:3 ; 35:31), Josué (</a:t>
            </a:r>
            <a:r>
              <a:rPr lang="fr-FR" sz="2400" dirty="0" err="1"/>
              <a:t>Dt</a:t>
            </a:r>
            <a:r>
              <a:rPr lang="fr-FR" sz="2400" dirty="0"/>
              <a:t> 34:9), et Michée (Mi 3:8); Jean-Baptiste « dès le sein de sa mère » (Luc 1:15). </a:t>
            </a:r>
            <a:r>
              <a:rPr lang="fr-FR" sz="2400" dirty="0" err="1"/>
              <a:t>Ananias</a:t>
            </a:r>
            <a:r>
              <a:rPr lang="fr-FR" sz="2400" dirty="0"/>
              <a:t> (Actes 9:17).</a:t>
            </a:r>
          </a:p>
          <a:p>
            <a:pPr marL="457200" indent="-457200">
              <a:buFontTx/>
              <a:buAutoNum type="arabicParenR"/>
            </a:pPr>
            <a:endParaRPr lang="fr-FR" sz="2400" dirty="0"/>
          </a:p>
          <a:p>
            <a:pPr marL="457200" indent="-457200">
              <a:buFontTx/>
              <a:buAutoNum type="arabicParenR"/>
            </a:pPr>
            <a:r>
              <a:rPr lang="fr-FR" sz="2400" dirty="0"/>
              <a:t>Equipement spécial pour traverser un évènement urgent (Paul et </a:t>
            </a:r>
            <a:r>
              <a:rPr lang="fr-FR" sz="2400" dirty="0" err="1"/>
              <a:t>Elymas</a:t>
            </a:r>
            <a:r>
              <a:rPr lang="fr-FR" sz="2400" dirty="0"/>
              <a:t>, Pierre devant le Sanhédrin, Etienne pendant sa lapidation)</a:t>
            </a:r>
          </a:p>
          <a:p>
            <a:pPr marL="457200" indent="-457200">
              <a:buAutoNum type="arabicParenR"/>
            </a:pPr>
            <a:endParaRPr lang="fr-FR" sz="2400" dirty="0"/>
          </a:p>
          <a:p>
            <a:pPr marL="457200" indent="-457200">
              <a:buAutoNum type="arabicParenR"/>
            </a:pPr>
            <a:r>
              <a:rPr lang="fr-FR" sz="2400" dirty="0"/>
              <a:t>Etat normal du croyant (les 7 diacres, Barnabas, Etienne …)</a:t>
            </a:r>
          </a:p>
          <a:p>
            <a:pPr marL="457200" indent="-457200">
              <a:buAutoNum type="arabicParenR"/>
            </a:pPr>
            <a:endParaRPr lang="fr-FR" sz="2400" dirty="0"/>
          </a:p>
          <a:p>
            <a:pPr marL="457200" indent="-457200">
              <a:buAutoNum type="arabicParenR"/>
            </a:pPr>
            <a:endParaRPr lang="fr-FR" sz="2400" dirty="0"/>
          </a:p>
        </p:txBody>
      </p:sp>
    </p:spTree>
    <p:extLst>
      <p:ext uri="{BB962C8B-B14F-4D97-AF65-F5344CB8AC3E}">
        <p14:creationId xmlns:p14="http://schemas.microsoft.com/office/powerpoint/2010/main" val="67397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p:txBody>
          <a:bodyPr/>
          <a:lstStyle/>
          <a:p>
            <a:r>
              <a:rPr lang="fr-FR" dirty="0"/>
              <a:t>Ephésiens 5 v 18-21</a:t>
            </a:r>
          </a:p>
        </p:txBody>
      </p:sp>
      <p:sp>
        <p:nvSpPr>
          <p:cNvPr id="3" name="Rectangle 2">
            <a:extLst>
              <a:ext uri="{FF2B5EF4-FFF2-40B4-BE49-F238E27FC236}">
                <a16:creationId xmlns:a16="http://schemas.microsoft.com/office/drawing/2014/main" id="{AA447391-2D15-44D5-815F-BE910BDBE3F2}"/>
              </a:ext>
            </a:extLst>
          </p:cNvPr>
          <p:cNvSpPr/>
          <p:nvPr/>
        </p:nvSpPr>
        <p:spPr>
          <a:xfrm>
            <a:off x="896645" y="1930400"/>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7" name="ZoneTexte 6">
            <a:extLst>
              <a:ext uri="{FF2B5EF4-FFF2-40B4-BE49-F238E27FC236}">
                <a16:creationId xmlns:a16="http://schemas.microsoft.com/office/drawing/2014/main" id="{A69C009D-ED57-4EB3-9508-96C3D7610C3C}"/>
              </a:ext>
            </a:extLst>
          </p:cNvPr>
          <p:cNvSpPr txBox="1"/>
          <p:nvPr/>
        </p:nvSpPr>
        <p:spPr>
          <a:xfrm>
            <a:off x="896645" y="2490281"/>
            <a:ext cx="8851491" cy="1508105"/>
          </a:xfrm>
          <a:prstGeom prst="rect">
            <a:avLst/>
          </a:prstGeom>
          <a:noFill/>
        </p:spPr>
        <p:txBody>
          <a:bodyPr wrap="square">
            <a:spAutoFit/>
          </a:bodyPr>
          <a:lstStyle/>
          <a:p>
            <a:pPr algn="just"/>
            <a:r>
              <a:rPr lang="fr-FR" sz="2800" i="1" dirty="0"/>
              <a:t>18 Ne vous enivrez pas de vin: c’est de la débauche. </a:t>
            </a:r>
            <a:r>
              <a:rPr lang="fr-FR" sz="2800" b="1" i="1" dirty="0"/>
              <a:t>Soyez, au contraire, remplis de l’Esprit</a:t>
            </a:r>
            <a:endParaRPr lang="fr-FR" sz="2800" i="1" dirty="0"/>
          </a:p>
          <a:p>
            <a:pPr marL="285750" indent="-285750" algn="just">
              <a:buFont typeface="Arial" panose="020B0604020202020204" pitchFamily="34" charset="0"/>
              <a:buChar char="•"/>
            </a:pPr>
            <a:endParaRPr lang="fr-FR" i="1" dirty="0"/>
          </a:p>
          <a:p>
            <a:pPr algn="just"/>
            <a:endParaRPr lang="fr-FR" b="1" dirty="0"/>
          </a:p>
        </p:txBody>
      </p:sp>
      <p:sp>
        <p:nvSpPr>
          <p:cNvPr id="5" name="ZoneTexte 4">
            <a:extLst>
              <a:ext uri="{FF2B5EF4-FFF2-40B4-BE49-F238E27FC236}">
                <a16:creationId xmlns:a16="http://schemas.microsoft.com/office/drawing/2014/main" id="{F3776965-1FFD-4D2B-A49E-0ACE7B26C431}"/>
              </a:ext>
            </a:extLst>
          </p:cNvPr>
          <p:cNvSpPr txBox="1"/>
          <p:nvPr/>
        </p:nvSpPr>
        <p:spPr>
          <a:xfrm>
            <a:off x="3670356" y="4124840"/>
            <a:ext cx="3680013" cy="1815882"/>
          </a:xfrm>
          <a:prstGeom prst="rect">
            <a:avLst/>
          </a:prstGeom>
          <a:noFill/>
        </p:spPr>
        <p:txBody>
          <a:bodyPr wrap="square" rtlCol="0">
            <a:spAutoFit/>
          </a:bodyPr>
          <a:lstStyle/>
          <a:p>
            <a:pPr marL="285750" indent="-285750">
              <a:buFont typeface="Arial" panose="020B0604020202020204" pitchFamily="34" charset="0"/>
              <a:buChar char="•"/>
            </a:pPr>
            <a:r>
              <a:rPr lang="fr-FR" sz="2800" dirty="0"/>
              <a:t>Impératif</a:t>
            </a:r>
          </a:p>
          <a:p>
            <a:pPr marL="285750" indent="-285750">
              <a:buFont typeface="Arial" panose="020B0604020202020204" pitchFamily="34" charset="0"/>
              <a:buChar char="•"/>
            </a:pPr>
            <a:r>
              <a:rPr lang="fr-FR" sz="2800" dirty="0"/>
              <a:t>Présent (continu)</a:t>
            </a:r>
          </a:p>
          <a:p>
            <a:pPr marL="285750" indent="-285750">
              <a:buFont typeface="Arial" panose="020B0604020202020204" pitchFamily="34" charset="0"/>
              <a:buChar char="•"/>
            </a:pPr>
            <a:r>
              <a:rPr lang="fr-FR" sz="2800" dirty="0"/>
              <a:t>Passif</a:t>
            </a:r>
          </a:p>
          <a:p>
            <a:pPr marL="285750" indent="-285750">
              <a:buFont typeface="Arial" panose="020B0604020202020204" pitchFamily="34" charset="0"/>
              <a:buChar char="•"/>
            </a:pPr>
            <a:r>
              <a:rPr lang="fr-FR" sz="2800" dirty="0"/>
              <a:t>Pluriel</a:t>
            </a:r>
          </a:p>
        </p:txBody>
      </p:sp>
    </p:spTree>
    <p:extLst>
      <p:ext uri="{BB962C8B-B14F-4D97-AF65-F5344CB8AC3E}">
        <p14:creationId xmlns:p14="http://schemas.microsoft.com/office/powerpoint/2010/main" val="36582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p:txBody>
          <a:bodyPr/>
          <a:lstStyle/>
          <a:p>
            <a:r>
              <a:rPr lang="fr-FR" dirty="0"/>
              <a:t>Continuellement rempli(e)s ?</a:t>
            </a:r>
          </a:p>
        </p:txBody>
      </p:sp>
      <p:pic>
        <p:nvPicPr>
          <p:cNvPr id="2050" name="Picture 2" descr="Arsene Bouteille Verre 70cl alcool spiritueux gin whisky">
            <a:extLst>
              <a:ext uri="{FF2B5EF4-FFF2-40B4-BE49-F238E27FC236}">
                <a16:creationId xmlns:a16="http://schemas.microsoft.com/office/drawing/2014/main" id="{8A84D360-2175-4BDE-AC04-E6DA06304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605" y="1703009"/>
            <a:ext cx="2491956" cy="32245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llon de baudruche métal (rouge, 100% caoutchouc naturel, 4g) comme  goodies d'entreprise Sur GIFFITS.be | N° d′article 142930">
            <a:extLst>
              <a:ext uri="{FF2B5EF4-FFF2-40B4-BE49-F238E27FC236}">
                <a16:creationId xmlns:a16="http://schemas.microsoft.com/office/drawing/2014/main" id="{05D6BB26-DFE0-4D77-B41C-09EF21F95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500" y="1703009"/>
            <a:ext cx="3224591" cy="322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33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333CC-6397-460D-BB91-7CD78BA7E3C7}"/>
              </a:ext>
            </a:extLst>
          </p:cNvPr>
          <p:cNvSpPr>
            <a:spLocks noGrp="1"/>
          </p:cNvSpPr>
          <p:nvPr>
            <p:ph type="title"/>
          </p:nvPr>
        </p:nvSpPr>
        <p:spPr/>
        <p:txBody>
          <a:bodyPr/>
          <a:lstStyle/>
          <a:p>
            <a:r>
              <a:rPr lang="fr-FR" dirty="0"/>
              <a:t>Continuellement rempli(e)s ?</a:t>
            </a:r>
          </a:p>
        </p:txBody>
      </p:sp>
      <p:pic>
        <p:nvPicPr>
          <p:cNvPr id="3074" name="Picture 2" descr="Particle deposition in tracheobronchial airways of an infant, child and  adult - ScienceDirect">
            <a:extLst>
              <a:ext uri="{FF2B5EF4-FFF2-40B4-BE49-F238E27FC236}">
                <a16:creationId xmlns:a16="http://schemas.microsoft.com/office/drawing/2014/main" id="{1D37DECE-D3D3-4A6E-9837-A3CCA712D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364" y="1863941"/>
            <a:ext cx="8168380" cy="32673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A447391-2D15-44D5-815F-BE910BDBE3F2}"/>
              </a:ext>
            </a:extLst>
          </p:cNvPr>
          <p:cNvSpPr/>
          <p:nvPr/>
        </p:nvSpPr>
        <p:spPr>
          <a:xfrm>
            <a:off x="896645" y="1930400"/>
            <a:ext cx="2379215" cy="448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090635130"/>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1809</TotalTime>
  <Words>2023</Words>
  <Application>Microsoft Office PowerPoint</Application>
  <PresentationFormat>Grand écran</PresentationFormat>
  <Paragraphs>194</Paragraphs>
  <Slides>24</Slides>
  <Notes>9</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24</vt:i4>
      </vt:variant>
    </vt:vector>
  </HeadingPairs>
  <TitlesOfParts>
    <vt:vector size="32" baseType="lpstr">
      <vt:lpstr>Arial</vt:lpstr>
      <vt:lpstr>Calibri</vt:lpstr>
      <vt:lpstr>inherit</vt:lpstr>
      <vt:lpstr>Mulish</vt:lpstr>
      <vt:lpstr>Trebuchet MS</vt:lpstr>
      <vt:lpstr>Wingdings</vt:lpstr>
      <vt:lpstr>Wingdings 3</vt:lpstr>
      <vt:lpstr>Facette</vt:lpstr>
      <vt:lpstr>Rempli(e) du Saint-Esprit</vt:lpstr>
      <vt:lpstr>Objectifs</vt:lpstr>
      <vt:lpstr>Le Saint-Esprit : promesse</vt:lpstr>
      <vt:lpstr>Le Saint-Esprit : promesse</vt:lpstr>
      <vt:lpstr>La Pentecôte : accomplissement de la promesse </vt:lpstr>
      <vt:lpstr>La plénitude de l’Esprit</vt:lpstr>
      <vt:lpstr>Ephésiens 5 v 18-21</vt:lpstr>
      <vt:lpstr>Continuellement rempli(e)s ?</vt:lpstr>
      <vt:lpstr>Continuellement rempli(e)s ?</vt:lpstr>
      <vt:lpstr>Continuellement rempli(e)s ?</vt:lpstr>
      <vt:lpstr>La plénitude vs baptême de l’Esprit</vt:lpstr>
      <vt:lpstr>Chrétiens à deux vitesses ?</vt:lpstr>
      <vt:lpstr>La plénitude vs baptême de l’Esprit</vt:lpstr>
      <vt:lpstr>La plénitude vs baptême de l’Esprit</vt:lpstr>
      <vt:lpstr>Expériences des contemporains ?</vt:lpstr>
      <vt:lpstr>Ephésiens 5 v 18-21</vt:lpstr>
      <vt:lpstr>L’œuvre du Saint-Esprit</vt:lpstr>
      <vt:lpstr>Les opérations de l’Esprit (R. Shallis)</vt:lpstr>
      <vt:lpstr>Rester plein</vt:lpstr>
      <vt:lpstr>Difficultés à remplir : quelques images</vt:lpstr>
      <vt:lpstr>Laisser la place au Saint-Esprit</vt:lpstr>
      <vt:lpstr>La clé de la plénitude : venir à Jésus</vt:lpstr>
      <vt:lpstr>La plénitude du Saint-Esprit </vt:lpstr>
      <vt:lpstr>Ephésiens 3 v 14-21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Saint-Esprit</dc:title>
  <dc:creator>LACROIX Romaric</dc:creator>
  <cp:lastModifiedBy>LACROIX Romaric</cp:lastModifiedBy>
  <cp:revision>105</cp:revision>
  <dcterms:created xsi:type="dcterms:W3CDTF">2022-11-28T14:05:09Z</dcterms:created>
  <dcterms:modified xsi:type="dcterms:W3CDTF">2024-09-16T18:04:31Z</dcterms:modified>
</cp:coreProperties>
</file>