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66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533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8001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066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333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61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879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146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5464636" y="1461117"/>
            <a:ext cx="3523327" cy="4697768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89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5464636" y="1461117"/>
            <a:ext cx="3523327" cy="4697768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99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half" idx="21"/>
          </p:nvPr>
        </p:nvSpPr>
        <p:spPr>
          <a:xfrm>
            <a:off x="5267099" y="1701031"/>
            <a:ext cx="4030236" cy="5373645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09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8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7" name="Texte niveau 1…"/>
          <p:cNvSpPr txBox="1"/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2489200" y="1536700"/>
            <a:ext cx="5181600" cy="38862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2489200" y="1536700"/>
            <a:ext cx="5181600" cy="38862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990600" y="203200"/>
            <a:ext cx="817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041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3843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17399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0828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24257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27686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111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3454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hemin.tiff" descr="chemin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7100" y="2159000"/>
            <a:ext cx="4724400" cy="270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Accompagner"/>
          <p:cNvSpPr txBox="1"/>
          <p:nvPr>
            <p:ph type="ctrTitle"/>
          </p:nvPr>
        </p:nvSpPr>
        <p:spPr>
          <a:xfrm>
            <a:off x="355600" y="190500"/>
            <a:ext cx="6515100" cy="2082800"/>
          </a:xfrm>
          <a:prstGeom prst="rect">
            <a:avLst/>
          </a:prstGeom>
        </p:spPr>
        <p:txBody>
          <a:bodyPr/>
          <a:lstStyle/>
          <a:p>
            <a:pPr/>
            <a:r>
              <a:t>Accompagner</a:t>
            </a:r>
          </a:p>
        </p:txBody>
      </p:sp>
      <p:sp>
        <p:nvSpPr>
          <p:cNvPr id="139" name="mon prochain"/>
          <p:cNvSpPr txBox="1"/>
          <p:nvPr>
            <p:ph type="subTitle" sz="quarter" idx="1"/>
          </p:nvPr>
        </p:nvSpPr>
        <p:spPr>
          <a:xfrm>
            <a:off x="457200" y="2133600"/>
            <a:ext cx="8178800" cy="889000"/>
          </a:xfrm>
          <a:prstGeom prst="rect">
            <a:avLst/>
          </a:prstGeom>
        </p:spPr>
        <p:txBody>
          <a:bodyPr/>
          <a:lstStyle>
            <a:lvl1pPr>
              <a:buFont typeface="Gill Sans"/>
            </a:lvl1pPr>
          </a:lstStyle>
          <a:p>
            <a:pPr/>
            <a:r>
              <a:t>mon prochain</a:t>
            </a:r>
          </a:p>
        </p:txBody>
      </p:sp>
      <p:sp>
        <p:nvSpPr>
          <p:cNvPr id="140" name="Jésus lui-même, s’étant approché, se mit à marcher avec eux.…"/>
          <p:cNvSpPr txBox="1"/>
          <p:nvPr/>
        </p:nvSpPr>
        <p:spPr>
          <a:xfrm>
            <a:off x="2778380" y="6521450"/>
            <a:ext cx="687070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i="1" sz="2200"/>
            </a:pPr>
            <a:r>
              <a:t>Jésus lui-même, s’étant approché, se mit à marcher avec eux.</a:t>
            </a:r>
          </a:p>
          <a:p>
            <a:pPr algn="r">
              <a:defRPr sz="2200"/>
            </a:pPr>
            <a:r>
              <a:t>(Luc 24. 15) </a:t>
            </a:r>
          </a:p>
        </p:txBody>
      </p:sp>
      <p:pic>
        <p:nvPicPr>
          <p:cNvPr id="141" name="main.jpg" descr="mai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4165600"/>
            <a:ext cx="2159000" cy="3175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orme de chemin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Forme de cheminement</a:t>
            </a:r>
          </a:p>
        </p:txBody>
      </p:sp>
      <p:sp>
        <p:nvSpPr>
          <p:cNvPr id="301" name="Ligne"/>
          <p:cNvSpPr/>
          <p:nvPr/>
        </p:nvSpPr>
        <p:spPr>
          <a:xfrm flipH="1">
            <a:off x="3695700" y="2895600"/>
            <a:ext cx="596900" cy="495300"/>
          </a:xfrm>
          <a:prstGeom prst="line">
            <a:avLst/>
          </a:prstGeom>
          <a:ln w="88900">
            <a:solidFill>
              <a:srgbClr val="75B1D4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04" name="Grouper"/>
          <p:cNvGrpSpPr/>
          <p:nvPr/>
        </p:nvGrpSpPr>
        <p:grpSpPr>
          <a:xfrm>
            <a:off x="4292600" y="1968500"/>
            <a:ext cx="1270000" cy="1270000"/>
            <a:chOff x="0" y="0"/>
            <a:chExt cx="1270000" cy="1270000"/>
          </a:xfrm>
        </p:grpSpPr>
        <p:sp>
          <p:nvSpPr>
            <p:cNvPr id="302" name="Ce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blipFill rotWithShape="1">
              <a:blip r:embed="rId2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3" name="parler"/>
            <p:cNvSpPr txBox="1"/>
            <p:nvPr/>
          </p:nvSpPr>
          <p:spPr>
            <a:xfrm>
              <a:off x="96497" y="361950"/>
              <a:ext cx="1071167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parler</a:t>
              </a:r>
            </a:p>
          </p:txBody>
        </p:sp>
      </p:grpSp>
      <p:grpSp>
        <p:nvGrpSpPr>
          <p:cNvPr id="308" name="Grouper"/>
          <p:cNvGrpSpPr/>
          <p:nvPr/>
        </p:nvGrpSpPr>
        <p:grpSpPr>
          <a:xfrm>
            <a:off x="5511800" y="2984500"/>
            <a:ext cx="1574800" cy="1460500"/>
            <a:chOff x="0" y="0"/>
            <a:chExt cx="1574800" cy="1460500"/>
          </a:xfrm>
        </p:grpSpPr>
        <p:sp>
          <p:nvSpPr>
            <p:cNvPr id="305" name="Cercle"/>
            <p:cNvSpPr/>
            <p:nvPr/>
          </p:nvSpPr>
          <p:spPr>
            <a:xfrm>
              <a:off x="304800" y="190500"/>
              <a:ext cx="1270000" cy="1270000"/>
            </a:xfrm>
            <a:prstGeom prst="ellipse">
              <a:avLst/>
            </a:prstGeom>
            <a:blipFill rotWithShape="1">
              <a:blip r:embed="rId3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6" name="Ligne"/>
            <p:cNvSpPr/>
            <p:nvPr/>
          </p:nvSpPr>
          <p:spPr>
            <a:xfrm flipH="1" flipV="1">
              <a:off x="0" y="0"/>
              <a:ext cx="431800" cy="330201"/>
            </a:xfrm>
            <a:prstGeom prst="line">
              <a:avLst/>
            </a:prstGeom>
            <a:noFill/>
            <a:ln w="88900" cap="flat">
              <a:solidFill>
                <a:srgbClr val="75B1D4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trier"/>
            <p:cNvSpPr txBox="1"/>
            <p:nvPr/>
          </p:nvSpPr>
          <p:spPr>
            <a:xfrm>
              <a:off x="521947" y="552450"/>
              <a:ext cx="829866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trier</a:t>
              </a:r>
            </a:p>
          </p:txBody>
        </p:sp>
      </p:grpSp>
      <p:grpSp>
        <p:nvGrpSpPr>
          <p:cNvPr id="312" name="Grouper"/>
          <p:cNvGrpSpPr/>
          <p:nvPr/>
        </p:nvGrpSpPr>
        <p:grpSpPr>
          <a:xfrm>
            <a:off x="5631713" y="4457700"/>
            <a:ext cx="1633935" cy="1790700"/>
            <a:chOff x="0" y="0"/>
            <a:chExt cx="1633934" cy="1790700"/>
          </a:xfrm>
        </p:grpSpPr>
        <p:sp>
          <p:nvSpPr>
            <p:cNvPr id="309" name="Cercle"/>
            <p:cNvSpPr/>
            <p:nvPr/>
          </p:nvSpPr>
          <p:spPr>
            <a:xfrm>
              <a:off x="184886" y="520700"/>
              <a:ext cx="1270001" cy="1270000"/>
            </a:xfrm>
            <a:prstGeom prst="ellipse">
              <a:avLst/>
            </a:prstGeom>
            <a:blipFill rotWithShape="1">
              <a:blip r:embed="rId4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0" name="Ligne"/>
            <p:cNvSpPr/>
            <p:nvPr/>
          </p:nvSpPr>
          <p:spPr>
            <a:xfrm flipV="1">
              <a:off x="857986" y="0"/>
              <a:ext cx="1" cy="520700"/>
            </a:xfrm>
            <a:prstGeom prst="line">
              <a:avLst/>
            </a:prstGeom>
            <a:noFill/>
            <a:ln w="88900" cap="flat">
              <a:solidFill>
                <a:srgbClr val="75B1D4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discerner"/>
            <p:cNvSpPr txBox="1"/>
            <p:nvPr/>
          </p:nvSpPr>
          <p:spPr>
            <a:xfrm>
              <a:off x="0" y="882650"/>
              <a:ext cx="1633935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discerner</a:t>
              </a:r>
            </a:p>
          </p:txBody>
        </p:sp>
      </p:grpSp>
      <p:grpSp>
        <p:nvGrpSpPr>
          <p:cNvPr id="316" name="Grouper"/>
          <p:cNvGrpSpPr/>
          <p:nvPr/>
        </p:nvGrpSpPr>
        <p:grpSpPr>
          <a:xfrm>
            <a:off x="4203756" y="5994400"/>
            <a:ext cx="1676344" cy="1435100"/>
            <a:chOff x="0" y="0"/>
            <a:chExt cx="1676343" cy="1435100"/>
          </a:xfrm>
        </p:grpSpPr>
        <p:sp>
          <p:nvSpPr>
            <p:cNvPr id="313" name="Cercle"/>
            <p:cNvSpPr/>
            <p:nvPr/>
          </p:nvSpPr>
          <p:spPr>
            <a:xfrm>
              <a:off x="88843" y="165100"/>
              <a:ext cx="1270001" cy="1270000"/>
            </a:xfrm>
            <a:prstGeom prst="ellipse">
              <a:avLst/>
            </a:prstGeom>
            <a:blipFill rotWithShape="1">
              <a:blip r:embed="rId5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4" name="Ligne"/>
            <p:cNvSpPr/>
            <p:nvPr/>
          </p:nvSpPr>
          <p:spPr>
            <a:xfrm flipV="1">
              <a:off x="1257243" y="0"/>
              <a:ext cx="419101" cy="393700"/>
            </a:xfrm>
            <a:prstGeom prst="line">
              <a:avLst/>
            </a:prstGeom>
            <a:noFill/>
            <a:ln w="88900" cap="flat">
              <a:solidFill>
                <a:srgbClr val="75B1D4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projeter"/>
            <p:cNvSpPr txBox="1"/>
            <p:nvPr/>
          </p:nvSpPr>
          <p:spPr>
            <a:xfrm>
              <a:off x="0" y="565150"/>
              <a:ext cx="1441847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projeter</a:t>
              </a:r>
            </a:p>
          </p:txBody>
        </p:sp>
      </p:grpSp>
      <p:grpSp>
        <p:nvGrpSpPr>
          <p:cNvPr id="320" name="Grouper"/>
          <p:cNvGrpSpPr/>
          <p:nvPr/>
        </p:nvGrpSpPr>
        <p:grpSpPr>
          <a:xfrm>
            <a:off x="2514600" y="4978400"/>
            <a:ext cx="1828800" cy="1384300"/>
            <a:chOff x="0" y="0"/>
            <a:chExt cx="1828800" cy="1384300"/>
          </a:xfrm>
        </p:grpSpPr>
        <p:sp>
          <p:nvSpPr>
            <p:cNvPr id="317" name="Ce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blipFill rotWithShape="1">
              <a:blip r:embed="rId6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8" name="Ligne"/>
            <p:cNvSpPr/>
            <p:nvPr/>
          </p:nvSpPr>
          <p:spPr>
            <a:xfrm>
              <a:off x="1193800" y="1003300"/>
              <a:ext cx="635000" cy="381000"/>
            </a:xfrm>
            <a:prstGeom prst="line">
              <a:avLst/>
            </a:prstGeom>
            <a:noFill/>
            <a:ln w="88900" cap="flat">
              <a:solidFill>
                <a:srgbClr val="75B1D4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agir"/>
            <p:cNvSpPr txBox="1"/>
            <p:nvPr/>
          </p:nvSpPr>
          <p:spPr>
            <a:xfrm>
              <a:off x="289179" y="361950"/>
              <a:ext cx="685801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agir</a:t>
              </a:r>
            </a:p>
          </p:txBody>
        </p:sp>
      </p:grpSp>
      <p:grpSp>
        <p:nvGrpSpPr>
          <p:cNvPr id="324" name="Grouper"/>
          <p:cNvGrpSpPr/>
          <p:nvPr/>
        </p:nvGrpSpPr>
        <p:grpSpPr>
          <a:xfrm>
            <a:off x="2253314" y="3175000"/>
            <a:ext cx="1786732" cy="1816100"/>
            <a:chOff x="0" y="0"/>
            <a:chExt cx="1786731" cy="1816100"/>
          </a:xfrm>
        </p:grpSpPr>
        <p:sp>
          <p:nvSpPr>
            <p:cNvPr id="321" name="Cercle"/>
            <p:cNvSpPr/>
            <p:nvPr/>
          </p:nvSpPr>
          <p:spPr>
            <a:xfrm>
              <a:off x="261285" y="0"/>
              <a:ext cx="1270001" cy="1270000"/>
            </a:xfrm>
            <a:prstGeom prst="ellipse">
              <a:avLst/>
            </a:prstGeom>
            <a:blipFill rotWithShape="1">
              <a:blip r:embed="rId7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2" name="Ligne"/>
            <p:cNvSpPr/>
            <p:nvPr/>
          </p:nvSpPr>
          <p:spPr>
            <a:xfrm flipH="1">
              <a:off x="883585" y="1270000"/>
              <a:ext cx="12701" cy="546100"/>
            </a:xfrm>
            <a:prstGeom prst="line">
              <a:avLst/>
            </a:prstGeom>
            <a:noFill/>
            <a:ln w="88900" cap="flat">
              <a:solidFill>
                <a:srgbClr val="75B1D4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construire"/>
            <p:cNvSpPr txBox="1"/>
            <p:nvPr/>
          </p:nvSpPr>
          <p:spPr>
            <a:xfrm>
              <a:off x="0" y="361950"/>
              <a:ext cx="1786732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construire</a:t>
              </a:r>
            </a:p>
          </p:txBody>
        </p:sp>
      </p:grpSp>
      <p:grpSp>
        <p:nvGrpSpPr>
          <p:cNvPr id="327" name="Grouper"/>
          <p:cNvGrpSpPr/>
          <p:nvPr/>
        </p:nvGrpSpPr>
        <p:grpSpPr>
          <a:xfrm>
            <a:off x="7388480" y="6076949"/>
            <a:ext cx="2768601" cy="1270001"/>
            <a:chOff x="0" y="0"/>
            <a:chExt cx="2768600" cy="1270000"/>
          </a:xfrm>
        </p:grpSpPr>
        <p:sp>
          <p:nvSpPr>
            <p:cNvPr id="325" name="à ne pas perdre de vue !"/>
            <p:cNvSpPr txBox="1"/>
            <p:nvPr/>
          </p:nvSpPr>
          <p:spPr>
            <a:xfrm>
              <a:off x="0" y="133350"/>
              <a:ext cx="2768600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à ne pas perdre de vue !</a:t>
              </a:r>
            </a:p>
          </p:txBody>
        </p:sp>
        <p:sp>
          <p:nvSpPr>
            <p:cNvPr id="326" name="Cercle"/>
            <p:cNvSpPr/>
            <p:nvPr/>
          </p:nvSpPr>
          <p:spPr>
            <a:xfrm>
              <a:off x="752219" y="0"/>
              <a:ext cx="1270001" cy="1270000"/>
            </a:xfrm>
            <a:prstGeom prst="ellipse">
              <a:avLst/>
            </a:prstGeom>
            <a:blipFill rotWithShape="1">
              <a:blip r:embed="rId8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6"/>
      <p:bldP build="whole" bldLvl="1" animBg="1" rev="0" advAuto="0" spid="327" grpId="7"/>
      <p:bldP build="whole" bldLvl="1" animBg="1" rev="0" advAuto="0" spid="324" grpId="5"/>
      <p:bldP build="whole" bldLvl="1" animBg="1" rev="0" advAuto="0" spid="320" grpId="4"/>
      <p:bldP build="whole" bldLvl="1" animBg="1" rev="0" advAuto="0" spid="312" grpId="2"/>
      <p:bldP build="whole" bldLvl="1" animBg="1" rev="0" advAuto="0" spid="308" grpId="1"/>
      <p:bldP build="whole" bldLvl="1" animBg="1" rev="0" advAuto="0" spid="31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Mon prochain souffre 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 prochain souffre ...</a:t>
            </a:r>
          </a:p>
        </p:txBody>
      </p:sp>
      <p:sp>
        <p:nvSpPr>
          <p:cNvPr id="330" name="De ne pas être aimé…"/>
          <p:cNvSpPr txBox="1"/>
          <p:nvPr>
            <p:ph type="body" sz="half" idx="1"/>
          </p:nvPr>
        </p:nvSpPr>
        <p:spPr>
          <a:xfrm>
            <a:off x="2190921" y="2187636"/>
            <a:ext cx="5318802" cy="5067301"/>
          </a:xfrm>
          <a:prstGeom prst="rect">
            <a:avLst/>
          </a:prstGeom>
        </p:spPr>
        <p:txBody>
          <a:bodyPr/>
          <a:lstStyle/>
          <a:p>
            <a:pPr>
              <a:buFont typeface="Marker Felt"/>
            </a:pPr>
            <a:r>
              <a:t>De ne pas être aimé</a:t>
            </a:r>
          </a:p>
          <a:p>
            <a:pPr>
              <a:buFont typeface="Marker Felt"/>
            </a:pPr>
            <a:r>
              <a:t>De ne pas être capable</a:t>
            </a:r>
          </a:p>
          <a:p>
            <a:pPr>
              <a:buFont typeface="Marker Felt"/>
            </a:pPr>
            <a:r>
              <a:t>De ne pas réussir</a:t>
            </a:r>
          </a:p>
          <a:p>
            <a:pPr>
              <a:buFont typeface="Marker Felt"/>
            </a:pPr>
            <a:r>
              <a:t>De ses émotions</a:t>
            </a:r>
          </a:p>
          <a:p>
            <a:pPr>
              <a:buFont typeface="Marker Felt"/>
            </a:pPr>
            <a:r>
              <a:t>De solitude</a:t>
            </a:r>
          </a:p>
          <a:p>
            <a:pPr>
              <a:buFont typeface="Marker Felt"/>
            </a:pPr>
            <a:r>
              <a:t>De l’autre sexe</a:t>
            </a:r>
          </a:p>
        </p:txBody>
      </p:sp>
      <p:grpSp>
        <p:nvGrpSpPr>
          <p:cNvPr id="333" name="Grouper"/>
          <p:cNvGrpSpPr/>
          <p:nvPr/>
        </p:nvGrpSpPr>
        <p:grpSpPr>
          <a:xfrm>
            <a:off x="7609464" y="5816785"/>
            <a:ext cx="2408711" cy="1676951"/>
            <a:chOff x="0" y="0"/>
            <a:chExt cx="2408710" cy="1676950"/>
          </a:xfrm>
        </p:grpSpPr>
        <p:sp>
          <p:nvSpPr>
            <p:cNvPr id="331" name="Ovale"/>
            <p:cNvSpPr/>
            <p:nvPr/>
          </p:nvSpPr>
          <p:spPr>
            <a:xfrm>
              <a:off x="67529" y="0"/>
              <a:ext cx="2284153" cy="1676951"/>
            </a:xfrm>
            <a:prstGeom prst="ellipse">
              <a:avLst/>
            </a:prstGeom>
            <a:blipFill rotWithShape="1">
              <a:blip r:embed="rId2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2" name="Et moi ?"/>
            <p:cNvSpPr txBox="1"/>
            <p:nvPr/>
          </p:nvSpPr>
          <p:spPr>
            <a:xfrm>
              <a:off x="0" y="477930"/>
              <a:ext cx="2408711" cy="70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i="1"/>
              </a:lvl1pPr>
            </a:lstStyle>
            <a:p>
              <a:pPr/>
              <a:r>
                <a:t>Et moi 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0" grpId="1"/>
      <p:bldP build="whole" bldLvl="1" animBg="1" rev="0" advAuto="0" spid="33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Mon prochain est 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 prochain est ...</a:t>
            </a:r>
          </a:p>
        </p:txBody>
      </p:sp>
      <p:sp>
        <p:nvSpPr>
          <p:cNvPr id="336" name="Tout sauf victime…"/>
          <p:cNvSpPr txBox="1"/>
          <p:nvPr>
            <p:ph type="body" sz="half" idx="1"/>
          </p:nvPr>
        </p:nvSpPr>
        <p:spPr>
          <a:xfrm>
            <a:off x="317500" y="2222500"/>
            <a:ext cx="7772400" cy="37973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 typeface="Marker Felt"/>
            </a:pPr>
            <a:r>
              <a:t>Tout sauf victime</a:t>
            </a:r>
          </a:p>
          <a:p>
            <a:pPr>
              <a:spcBef>
                <a:spcPts val="0"/>
              </a:spcBef>
              <a:buFont typeface="Marker Felt"/>
            </a:pPr>
            <a:r>
              <a:t>Responsable de sa vie</a:t>
            </a:r>
          </a:p>
          <a:p>
            <a:pPr>
              <a:spcBef>
                <a:spcPts val="0"/>
              </a:spcBef>
              <a:buFont typeface="Marker Felt"/>
            </a:pPr>
            <a:r>
              <a:t>Capable de faire ce que Dieu lui demande</a:t>
            </a:r>
          </a:p>
          <a:p>
            <a:pPr>
              <a:spcBef>
                <a:spcPts val="0"/>
              </a:spcBef>
              <a:buFont typeface="Marker Felt"/>
            </a:pPr>
            <a:r>
              <a:t>Appelé à progresser</a:t>
            </a:r>
          </a:p>
          <a:p>
            <a:pPr>
              <a:spcBef>
                <a:spcPts val="0"/>
              </a:spcBef>
              <a:buFont typeface="Marker Felt"/>
            </a:pPr>
            <a:r>
              <a:t>Appelé à être parfait</a:t>
            </a:r>
          </a:p>
        </p:txBody>
      </p:sp>
      <p:grpSp>
        <p:nvGrpSpPr>
          <p:cNvPr id="339" name="Grouper"/>
          <p:cNvGrpSpPr/>
          <p:nvPr/>
        </p:nvGrpSpPr>
        <p:grpSpPr>
          <a:xfrm>
            <a:off x="6456232" y="5672143"/>
            <a:ext cx="3632201" cy="1270001"/>
            <a:chOff x="0" y="0"/>
            <a:chExt cx="3632200" cy="1270000"/>
          </a:xfrm>
        </p:grpSpPr>
        <p:sp>
          <p:nvSpPr>
            <p:cNvPr id="337" name="Cercle"/>
            <p:cNvSpPr/>
            <p:nvPr/>
          </p:nvSpPr>
          <p:spPr>
            <a:xfrm>
              <a:off x="1184019" y="0"/>
              <a:ext cx="1270001" cy="1270000"/>
            </a:xfrm>
            <a:prstGeom prst="ellipse">
              <a:avLst/>
            </a:prstGeom>
            <a:blipFill rotWithShape="1">
              <a:blip r:embed="rId2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8" name="Moi, je ne…"/>
            <p:cNvSpPr txBox="1"/>
            <p:nvPr/>
          </p:nvSpPr>
          <p:spPr>
            <a:xfrm>
              <a:off x="0" y="133350"/>
              <a:ext cx="3632200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>
                <a:defRPr i="1"/>
              </a:pPr>
              <a:r>
                <a:t>Moi, je ne </a:t>
              </a:r>
            </a:p>
            <a:p>
              <a:pPr>
                <a:defRPr i="1"/>
              </a:pPr>
              <a:r>
                <a:t>suis pas Dieu...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6" grpId="1"/>
      <p:bldP build="whole" bldLvl="1" animBg="1" rev="0" advAuto="0" spid="33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Je peux cheminer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 peux cheminer...</a:t>
            </a:r>
          </a:p>
        </p:txBody>
      </p:sp>
      <p:sp>
        <p:nvSpPr>
          <p:cNvPr id="342" name="Dans ce que j’ai compris…"/>
          <p:cNvSpPr txBox="1"/>
          <p:nvPr>
            <p:ph type="body" idx="1"/>
          </p:nvPr>
        </p:nvSpPr>
        <p:spPr>
          <a:xfrm>
            <a:off x="1002858" y="1605569"/>
            <a:ext cx="7480966" cy="50673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 typeface="Marker Felt"/>
            </a:pPr>
            <a:r>
              <a:t>Dans ce que j’ai compris</a:t>
            </a:r>
          </a:p>
          <a:p>
            <a:pPr>
              <a:spcBef>
                <a:spcPts val="0"/>
              </a:spcBef>
              <a:buFont typeface="Marker Felt"/>
            </a:pPr>
            <a:r>
              <a:t>Dans ce que j’ai expérimenté</a:t>
            </a:r>
          </a:p>
          <a:p>
            <a:pPr>
              <a:spcBef>
                <a:spcPts val="0"/>
              </a:spcBef>
              <a:buFont typeface="Marker Felt"/>
            </a:pPr>
            <a:r>
              <a:t>Dans ce que le souffrant me dira</a:t>
            </a:r>
          </a:p>
          <a:p>
            <a:pPr>
              <a:spcBef>
                <a:spcPts val="0"/>
              </a:spcBef>
              <a:buFont typeface="Marker Felt"/>
            </a:pPr>
            <a:r>
              <a:t>Dans ce que l’esprit de Dieu conduira</a:t>
            </a:r>
          </a:p>
          <a:p>
            <a:pPr>
              <a:spcBef>
                <a:spcPts val="0"/>
              </a:spcBef>
              <a:buFont typeface="Marker Felt"/>
            </a:pPr>
            <a:r>
              <a:t>Dans ce que je vérifie dans la Bible</a:t>
            </a:r>
          </a:p>
          <a:p>
            <a:pPr>
              <a:spcBef>
                <a:spcPts val="0"/>
              </a:spcBef>
              <a:buFont typeface="Marker Felt"/>
            </a:pPr>
            <a:r>
              <a:t>Dans ce qui relève de ma responsabilité</a:t>
            </a:r>
          </a:p>
        </p:txBody>
      </p:sp>
      <p:grpSp>
        <p:nvGrpSpPr>
          <p:cNvPr id="345" name="Grouper"/>
          <p:cNvGrpSpPr/>
          <p:nvPr/>
        </p:nvGrpSpPr>
        <p:grpSpPr>
          <a:xfrm>
            <a:off x="6917452" y="6051231"/>
            <a:ext cx="3200401" cy="1270001"/>
            <a:chOff x="0" y="0"/>
            <a:chExt cx="3200400" cy="1270000"/>
          </a:xfrm>
        </p:grpSpPr>
        <p:sp>
          <p:nvSpPr>
            <p:cNvPr id="343" name="Cercle"/>
            <p:cNvSpPr/>
            <p:nvPr/>
          </p:nvSpPr>
          <p:spPr>
            <a:xfrm>
              <a:off x="968119" y="0"/>
              <a:ext cx="1270001" cy="1270000"/>
            </a:xfrm>
            <a:prstGeom prst="ellipse">
              <a:avLst/>
            </a:prstGeom>
            <a:blipFill rotWithShape="1">
              <a:blip r:embed="rId2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4" name="Dites : “Je suis un serviteur inutile”"/>
            <p:cNvSpPr txBox="1"/>
            <p:nvPr/>
          </p:nvSpPr>
          <p:spPr>
            <a:xfrm>
              <a:off x="0" y="133350"/>
              <a:ext cx="3200400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Dites : “Je suis un serviteur inutile”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2" grpId="1"/>
      <p:bldP build="whole" bldLvl="1" animBg="1" rev="0" advAuto="0" spid="34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L’accompagnement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320"/>
            </a:pPr>
            <a:r>
              <a:t>L’accompagnement </a:t>
            </a:r>
          </a:p>
          <a:p>
            <a:pPr>
              <a:defRPr spc="-320"/>
            </a:pPr>
            <a:r>
              <a:t>peut être</a:t>
            </a:r>
          </a:p>
        </p:txBody>
      </p:sp>
      <p:sp>
        <p:nvSpPr>
          <p:cNvPr id="348" name="Ponctuel…"/>
          <p:cNvSpPr txBox="1"/>
          <p:nvPr>
            <p:ph type="body" sz="half" idx="1"/>
          </p:nvPr>
        </p:nvSpPr>
        <p:spPr>
          <a:xfrm>
            <a:off x="1830172" y="2875224"/>
            <a:ext cx="8661401" cy="3424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 typeface="Marker Felt"/>
            </a:pPr>
            <a:r>
              <a:t>Ponctuel</a:t>
            </a:r>
          </a:p>
          <a:p>
            <a:pPr>
              <a:spcBef>
                <a:spcPts val="0"/>
              </a:spcBef>
              <a:buFont typeface="Marker Felt"/>
            </a:pPr>
            <a:r>
              <a:t>Fréquent</a:t>
            </a:r>
          </a:p>
          <a:p>
            <a:pPr>
              <a:spcBef>
                <a:spcPts val="0"/>
              </a:spcBef>
              <a:buFont typeface="Marker Felt"/>
            </a:pPr>
            <a:r>
              <a:t>Systématique</a:t>
            </a:r>
          </a:p>
          <a:p>
            <a:pPr>
              <a:spcBef>
                <a:spcPts val="0"/>
              </a:spcBef>
              <a:buFont typeface="Marker Felt"/>
            </a:pPr>
            <a:r>
              <a:t>A distance (lettre, mail, forum, tel...)</a:t>
            </a:r>
          </a:p>
          <a:p>
            <a:pPr>
              <a:spcBef>
                <a:spcPts val="0"/>
              </a:spcBef>
              <a:buFont typeface="Marker Felt"/>
            </a:pPr>
            <a:r>
              <a:t>Jamais indirect</a:t>
            </a:r>
          </a:p>
          <a:p>
            <a:pPr>
              <a:spcBef>
                <a:spcPts val="0"/>
              </a:spcBef>
              <a:buFont typeface="Marker Felt"/>
            </a:pPr>
            <a:r>
              <a:t>Délégué ou conseillé</a:t>
            </a:r>
          </a:p>
        </p:txBody>
      </p:sp>
      <p:grpSp>
        <p:nvGrpSpPr>
          <p:cNvPr id="351" name="Grouper"/>
          <p:cNvGrpSpPr/>
          <p:nvPr/>
        </p:nvGrpSpPr>
        <p:grpSpPr>
          <a:xfrm>
            <a:off x="7481510" y="5824396"/>
            <a:ext cx="2309615" cy="1270001"/>
            <a:chOff x="0" y="0"/>
            <a:chExt cx="2309614" cy="1270000"/>
          </a:xfrm>
        </p:grpSpPr>
        <p:sp>
          <p:nvSpPr>
            <p:cNvPr id="349" name="Cercle"/>
            <p:cNvSpPr/>
            <p:nvPr/>
          </p:nvSpPr>
          <p:spPr>
            <a:xfrm>
              <a:off x="522726" y="0"/>
              <a:ext cx="1270001" cy="1270000"/>
            </a:xfrm>
            <a:prstGeom prst="ellipse">
              <a:avLst/>
            </a:prstGeom>
            <a:blipFill rotWithShape="1">
              <a:blip r:embed="rId2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0" name="A notre portée"/>
            <p:cNvSpPr txBox="1"/>
            <p:nvPr/>
          </p:nvSpPr>
          <p:spPr>
            <a:xfrm>
              <a:off x="0" y="361950"/>
              <a:ext cx="2309615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A notre portée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8" grpId="1"/>
      <p:bldP build="whole" bldLvl="1" animBg="1" rev="0" advAuto="0" spid="35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A creus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creuser</a:t>
            </a:r>
          </a:p>
        </p:txBody>
      </p:sp>
      <p:sp>
        <p:nvSpPr>
          <p:cNvPr id="354" name="Souffrir : un signal utile, la guérison…"/>
          <p:cNvSpPr txBox="1"/>
          <p:nvPr>
            <p:ph type="body" idx="1"/>
          </p:nvPr>
        </p:nvSpPr>
        <p:spPr>
          <a:xfrm>
            <a:off x="1451526" y="2512050"/>
            <a:ext cx="7256948" cy="44704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Souffrir : un signal utile, la guérison</a:t>
            </a:r>
          </a:p>
          <a:p>
            <a:pPr>
              <a:spcBef>
                <a:spcPts val="0"/>
              </a:spcBef>
            </a:pPr>
            <a:r>
              <a:t>Vivre mes émotions</a:t>
            </a:r>
          </a:p>
          <a:p>
            <a:pPr>
              <a:spcBef>
                <a:spcPts val="0"/>
              </a:spcBef>
            </a:pPr>
            <a:r>
              <a:t>Agir en responsable</a:t>
            </a:r>
          </a:p>
          <a:p>
            <a:pPr>
              <a:spcBef>
                <a:spcPts val="0"/>
              </a:spcBef>
            </a:pPr>
            <a:r>
              <a:t>Aimer et non être aimé, la réussite</a:t>
            </a:r>
          </a:p>
          <a:p>
            <a:pPr>
              <a:spcBef>
                <a:spcPts val="0"/>
              </a:spcBef>
            </a:pPr>
            <a:r>
              <a:t>Sécurité et utilité</a:t>
            </a:r>
          </a:p>
          <a:p>
            <a:pPr>
              <a:spcBef>
                <a:spcPts val="0"/>
              </a:spcBef>
            </a:pPr>
            <a:r>
              <a:t>Savoir penser, chercher</a:t>
            </a:r>
          </a:p>
          <a:p>
            <a:pPr>
              <a:spcBef>
                <a:spcPts val="0"/>
              </a:spcBef>
            </a:pPr>
            <a:r>
              <a:t>Masculin et féminin</a:t>
            </a:r>
          </a:p>
          <a:p>
            <a:pPr>
              <a:spcBef>
                <a:spcPts val="0"/>
              </a:spcBef>
            </a:pPr>
            <a:r>
              <a:t>Le cordon ombilical</a:t>
            </a:r>
          </a:p>
          <a:p>
            <a:pPr>
              <a:spcBef>
                <a:spcPts val="0"/>
              </a:spcBef>
            </a:pPr>
            <a:r>
              <a:t>Le pardon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000"/>
                                        <p:tgtEl>
                                          <p:spTgt spid="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ie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Dieu</a:t>
            </a:r>
          </a:p>
        </p:txBody>
      </p:sp>
      <p:sp>
        <p:nvSpPr>
          <p:cNvPr id="144" name="est LE bon berger (Ps 23)…"/>
          <p:cNvSpPr txBox="1"/>
          <p:nvPr>
            <p:ph type="body" idx="1"/>
          </p:nvPr>
        </p:nvSpPr>
        <p:spPr>
          <a:xfrm>
            <a:off x="203200" y="901700"/>
            <a:ext cx="8178800" cy="4470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est LE bon berger (Ps 23) </a:t>
            </a:r>
          </a:p>
          <a:p>
            <a:pPr>
              <a:spcBef>
                <a:spcPts val="0"/>
              </a:spcBef>
            </a:pPr>
            <a:r>
              <a:t>délègue ce travail aux pasteurs (1Pi 5. 1-4)</a:t>
            </a:r>
          </a:p>
          <a:p>
            <a:pPr>
              <a:spcBef>
                <a:spcPts val="0"/>
              </a:spcBef>
            </a:pPr>
            <a:r>
              <a:t>bientôt tout en tous (1Co 15. 27), essuiera toute larme (Ap 21. 5)</a:t>
            </a:r>
          </a:p>
        </p:txBody>
      </p:sp>
      <p:grpSp>
        <p:nvGrpSpPr>
          <p:cNvPr id="147" name="Grouper"/>
          <p:cNvGrpSpPr/>
          <p:nvPr/>
        </p:nvGrpSpPr>
        <p:grpSpPr>
          <a:xfrm>
            <a:off x="5664200" y="5238750"/>
            <a:ext cx="4191000" cy="1562100"/>
            <a:chOff x="0" y="0"/>
            <a:chExt cx="4191000" cy="1562100"/>
          </a:xfrm>
        </p:grpSpPr>
        <p:sp>
          <p:nvSpPr>
            <p:cNvPr id="145" name="l'Egypte (le monde) n'aime pas les bergers (Gen 46. 34)..."/>
            <p:cNvSpPr txBox="1"/>
            <p:nvPr/>
          </p:nvSpPr>
          <p:spPr>
            <a:xfrm>
              <a:off x="0" y="0"/>
              <a:ext cx="4191000" cy="156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>
                <a:spcBef>
                  <a:spcPts val="2200"/>
                </a:spcBef>
                <a:buFont typeface="Marker Felt"/>
                <a:defRPr i="1" sz="3400"/>
              </a:lvl1pPr>
            </a:lstStyle>
            <a:p>
              <a:pPr/>
              <a:r>
                <a:t>l'Egypte (le monde) n'aime pas les bergers (Gen 46. 34)...</a:t>
              </a:r>
            </a:p>
          </p:txBody>
        </p:sp>
        <p:sp>
          <p:nvSpPr>
            <p:cNvPr id="146" name="Cercle"/>
            <p:cNvSpPr/>
            <p:nvPr/>
          </p:nvSpPr>
          <p:spPr>
            <a:xfrm>
              <a:off x="1460500" y="158750"/>
              <a:ext cx="1270000" cy="1270000"/>
            </a:xfrm>
            <a:prstGeom prst="ellipse">
              <a:avLst/>
            </a:prstGeom>
            <a:blipFill rotWithShape="1">
              <a:blip r:embed="rId2">
                <a:alphaModFix amt="29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ccompagner, c’est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Accompagner, c’est...</a:t>
            </a:r>
          </a:p>
        </p:txBody>
      </p:sp>
      <p:sp>
        <p:nvSpPr>
          <p:cNvPr id="150" name="Ouvrir un espace où le Seigneur intervient…"/>
          <p:cNvSpPr txBox="1"/>
          <p:nvPr>
            <p:ph type="body" idx="1"/>
          </p:nvPr>
        </p:nvSpPr>
        <p:spPr>
          <a:xfrm>
            <a:off x="431800" y="2400300"/>
            <a:ext cx="7277100" cy="4470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 typeface="Marker Felt"/>
            </a:pPr>
            <a:r>
              <a:t>Ouvrir un espace où le Seigneur intervient</a:t>
            </a:r>
          </a:p>
          <a:p>
            <a:pPr>
              <a:spcBef>
                <a:spcPts val="0"/>
              </a:spcBef>
              <a:buFont typeface="Marker Felt"/>
            </a:pPr>
            <a:r>
              <a:t>Faire du chemin ensemble</a:t>
            </a:r>
          </a:p>
          <a:p>
            <a:pPr>
              <a:spcBef>
                <a:spcPts val="0"/>
              </a:spcBef>
              <a:buFont typeface="Marker Felt"/>
            </a:pPr>
            <a:r>
              <a:t>Permettre de découvrir</a:t>
            </a:r>
          </a:p>
          <a:p>
            <a:pPr>
              <a:spcBef>
                <a:spcPts val="0"/>
              </a:spcBef>
              <a:buFont typeface="Marker Felt"/>
            </a:pPr>
            <a:r>
              <a:t>Motiver, porter</a:t>
            </a:r>
          </a:p>
          <a:p>
            <a:pPr>
              <a:spcBef>
                <a:spcPts val="0"/>
              </a:spcBef>
              <a:buFont typeface="Marker Felt"/>
            </a:pPr>
            <a:r>
              <a:t>Toujours un succès !</a:t>
            </a:r>
          </a:p>
        </p:txBody>
      </p:sp>
      <p:grpSp>
        <p:nvGrpSpPr>
          <p:cNvPr id="153" name="Grouper"/>
          <p:cNvGrpSpPr/>
          <p:nvPr/>
        </p:nvGrpSpPr>
        <p:grpSpPr>
          <a:xfrm>
            <a:off x="7083944" y="5942717"/>
            <a:ext cx="2832101" cy="1270001"/>
            <a:chOff x="0" y="0"/>
            <a:chExt cx="2832100" cy="1270000"/>
          </a:xfrm>
        </p:grpSpPr>
        <p:sp>
          <p:nvSpPr>
            <p:cNvPr id="151" name="Cercle"/>
            <p:cNvSpPr/>
            <p:nvPr/>
          </p:nvSpPr>
          <p:spPr>
            <a:xfrm>
              <a:off x="784416" y="0"/>
              <a:ext cx="1270001" cy="1270000"/>
            </a:xfrm>
            <a:prstGeom prst="ellipse">
              <a:avLst/>
            </a:prstGeom>
            <a:blipFill rotWithShape="1">
              <a:blip r:embed="rId2">
                <a:alphaModFix amt="26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2" name="Ne pas douter de l’importance de l’accompagnement"/>
            <p:cNvSpPr txBox="1"/>
            <p:nvPr/>
          </p:nvSpPr>
          <p:spPr>
            <a:xfrm>
              <a:off x="0" y="0"/>
              <a:ext cx="2832100" cy="1257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i="1" sz="2800"/>
              </a:lvl1pPr>
            </a:lstStyle>
            <a:p>
              <a:pPr/>
              <a:r>
                <a:t>Ne pas douter de l’importance de l’accompagnement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p" bldLvl="5" animBg="1" rev="0" advAuto="0"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on prochain…"/>
          <p:cNvSpPr txBox="1"/>
          <p:nvPr>
            <p:ph type="title"/>
          </p:nvPr>
        </p:nvSpPr>
        <p:spPr>
          <a:xfrm>
            <a:off x="3814695" y="203200"/>
            <a:ext cx="5354705" cy="1905000"/>
          </a:xfrm>
          <a:prstGeom prst="rect">
            <a:avLst/>
          </a:prstGeom>
        </p:spPr>
        <p:txBody>
          <a:bodyPr/>
          <a:lstStyle/>
          <a:p>
            <a:pPr>
              <a:defRPr sz="5700"/>
            </a:pPr>
            <a:r>
              <a:t>Mon prochain </a:t>
            </a:r>
          </a:p>
          <a:p>
            <a:pPr>
              <a:defRPr sz="5700"/>
            </a:pPr>
            <a:r>
              <a:t>a besoin de...</a:t>
            </a:r>
          </a:p>
        </p:txBody>
      </p:sp>
      <p:sp>
        <p:nvSpPr>
          <p:cNvPr id="156" name="Prendre du recul…"/>
          <p:cNvSpPr txBox="1"/>
          <p:nvPr>
            <p:ph type="body" sz="half" idx="1"/>
          </p:nvPr>
        </p:nvSpPr>
        <p:spPr>
          <a:xfrm>
            <a:off x="3277433" y="2309781"/>
            <a:ext cx="3975101" cy="5067301"/>
          </a:xfrm>
          <a:prstGeom prst="rect">
            <a:avLst/>
          </a:prstGeom>
        </p:spPr>
        <p:txBody>
          <a:bodyPr/>
          <a:lstStyle/>
          <a:p>
            <a:pPr>
              <a:buFont typeface="Marker Felt"/>
            </a:pPr>
            <a:r>
              <a:t>Prendre du recul</a:t>
            </a:r>
          </a:p>
          <a:p>
            <a:pPr>
              <a:buFont typeface="Marker Felt"/>
            </a:pPr>
            <a:r>
              <a:t>Discerner</a:t>
            </a:r>
          </a:p>
          <a:p>
            <a:pPr>
              <a:buFont typeface="Marker Felt"/>
            </a:pPr>
            <a:r>
              <a:t>Retenir</a:t>
            </a:r>
          </a:p>
          <a:p>
            <a:pPr>
              <a:buFont typeface="Marker Felt"/>
            </a:pPr>
            <a:r>
              <a:t>Choisir</a:t>
            </a:r>
          </a:p>
          <a:p>
            <a:pPr>
              <a:buFont typeface="Marker Felt"/>
            </a:pPr>
            <a:r>
              <a:t>Attendre</a:t>
            </a:r>
          </a:p>
        </p:txBody>
      </p:sp>
      <p:pic>
        <p:nvPicPr>
          <p:cNvPr id="157" name="volonte.png" descr="volon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14" y="110377"/>
            <a:ext cx="2828954" cy="2907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grpSp>
        <p:nvGrpSpPr>
          <p:cNvPr id="160" name="Grouper"/>
          <p:cNvGrpSpPr/>
          <p:nvPr/>
        </p:nvGrpSpPr>
        <p:grpSpPr>
          <a:xfrm>
            <a:off x="7481254" y="5858475"/>
            <a:ext cx="2921001" cy="1270001"/>
            <a:chOff x="0" y="0"/>
            <a:chExt cx="2921000" cy="1270000"/>
          </a:xfrm>
        </p:grpSpPr>
        <p:sp>
          <p:nvSpPr>
            <p:cNvPr id="158" name="Cercle"/>
            <p:cNvSpPr/>
            <p:nvPr/>
          </p:nvSpPr>
          <p:spPr>
            <a:xfrm>
              <a:off x="828419" y="0"/>
              <a:ext cx="1270001" cy="1270000"/>
            </a:xfrm>
            <a:prstGeom prst="ellipse">
              <a:avLst/>
            </a:prstGeom>
            <a:blipFill rotWithShape="1">
              <a:blip r:embed="rId3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9" name="Et c’est toujours possible !"/>
            <p:cNvSpPr txBox="1"/>
            <p:nvPr/>
          </p:nvSpPr>
          <p:spPr>
            <a:xfrm>
              <a:off x="0" y="133350"/>
              <a:ext cx="2921000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Et c’est toujours possible 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  <p:bldP build="whole" bldLvl="1" animBg="1" rev="0" advAuto="0" spid="16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ccompagnement"/>
          <p:cNvSpPr txBox="1"/>
          <p:nvPr>
            <p:ph type="title"/>
          </p:nvPr>
        </p:nvSpPr>
        <p:spPr>
          <a:xfrm>
            <a:off x="990600" y="-12700"/>
            <a:ext cx="817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Accompagnement</a:t>
            </a:r>
          </a:p>
        </p:txBody>
      </p:sp>
      <p:grpSp>
        <p:nvGrpSpPr>
          <p:cNvPr id="165" name="Grouper"/>
          <p:cNvGrpSpPr/>
          <p:nvPr/>
        </p:nvGrpSpPr>
        <p:grpSpPr>
          <a:xfrm>
            <a:off x="3946780" y="6197600"/>
            <a:ext cx="3200401" cy="1270000"/>
            <a:chOff x="0" y="0"/>
            <a:chExt cx="3200400" cy="1270000"/>
          </a:xfrm>
        </p:grpSpPr>
        <p:sp>
          <p:nvSpPr>
            <p:cNvPr id="163" name="3bis-Domaines de fragilité à explorer"/>
            <p:cNvSpPr txBox="1"/>
            <p:nvPr/>
          </p:nvSpPr>
          <p:spPr>
            <a:xfrm>
              <a:off x="0" y="196850"/>
              <a:ext cx="3200400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/>
              <a:r>
                <a:t>3bis-Domaines de fragilité à explorer</a:t>
              </a:r>
            </a:p>
          </p:txBody>
        </p:sp>
        <p:sp>
          <p:nvSpPr>
            <p:cNvPr id="164" name="Cercle"/>
            <p:cNvSpPr/>
            <p:nvPr/>
          </p:nvSpPr>
          <p:spPr>
            <a:xfrm>
              <a:off x="968119" y="0"/>
              <a:ext cx="1270001" cy="1270000"/>
            </a:xfrm>
            <a:prstGeom prst="ellipse">
              <a:avLst/>
            </a:prstGeom>
            <a:blipFill rotWithShape="1">
              <a:blip r:embed="rId2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68" name="Grouper"/>
          <p:cNvGrpSpPr/>
          <p:nvPr/>
        </p:nvGrpSpPr>
        <p:grpSpPr>
          <a:xfrm>
            <a:off x="3374983" y="1739900"/>
            <a:ext cx="4343996" cy="1270000"/>
            <a:chOff x="0" y="0"/>
            <a:chExt cx="4343995" cy="1270000"/>
          </a:xfrm>
        </p:grpSpPr>
        <p:sp>
          <p:nvSpPr>
            <p:cNvPr id="166" name="Cercle"/>
            <p:cNvSpPr/>
            <p:nvPr/>
          </p:nvSpPr>
          <p:spPr>
            <a:xfrm>
              <a:off x="1539916" y="0"/>
              <a:ext cx="1270001" cy="1270000"/>
            </a:xfrm>
            <a:prstGeom prst="ellipse">
              <a:avLst/>
            </a:prstGeom>
            <a:blipFill rotWithShape="1">
              <a:blip r:embed="rId3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7" name="1- Souffrance : à exprimer"/>
            <p:cNvSpPr txBox="1"/>
            <p:nvPr/>
          </p:nvSpPr>
          <p:spPr>
            <a:xfrm>
              <a:off x="0" y="361950"/>
              <a:ext cx="4343996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1- Souffrance : à exprimer</a:t>
              </a:r>
            </a:p>
          </p:txBody>
        </p:sp>
      </p:grpSp>
      <p:grpSp>
        <p:nvGrpSpPr>
          <p:cNvPr id="171" name="Grouper"/>
          <p:cNvGrpSpPr/>
          <p:nvPr/>
        </p:nvGrpSpPr>
        <p:grpSpPr>
          <a:xfrm>
            <a:off x="1783415" y="2667000"/>
            <a:ext cx="4326732" cy="1276350"/>
            <a:chOff x="0" y="0"/>
            <a:chExt cx="4326731" cy="1276350"/>
          </a:xfrm>
        </p:grpSpPr>
        <p:sp>
          <p:nvSpPr>
            <p:cNvPr id="169" name="Triangle"/>
            <p:cNvSpPr/>
            <p:nvPr/>
          </p:nvSpPr>
          <p:spPr>
            <a:xfrm>
              <a:off x="1404284" y="0"/>
              <a:ext cx="1270001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0" name="1bis- Palliatifs : à identifier"/>
            <p:cNvSpPr txBox="1"/>
            <p:nvPr/>
          </p:nvSpPr>
          <p:spPr>
            <a:xfrm>
              <a:off x="0" y="742950"/>
              <a:ext cx="4326732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1bis- Palliatifs : à identifier</a:t>
              </a:r>
            </a:p>
          </p:txBody>
        </p:sp>
      </p:grpSp>
      <p:grpSp>
        <p:nvGrpSpPr>
          <p:cNvPr id="175" name="Grouper"/>
          <p:cNvGrpSpPr/>
          <p:nvPr/>
        </p:nvGrpSpPr>
        <p:grpSpPr>
          <a:xfrm>
            <a:off x="6146799" y="3111500"/>
            <a:ext cx="2295782" cy="2546350"/>
            <a:chOff x="555766" y="0"/>
            <a:chExt cx="2295780" cy="2546350"/>
          </a:xfrm>
        </p:grpSpPr>
        <p:sp>
          <p:nvSpPr>
            <p:cNvPr id="172" name="Cercle"/>
            <p:cNvSpPr/>
            <p:nvPr/>
          </p:nvSpPr>
          <p:spPr>
            <a:xfrm>
              <a:off x="949466" y="647700"/>
              <a:ext cx="1270001" cy="1270000"/>
            </a:xfrm>
            <a:prstGeom prst="ellipse">
              <a:avLst/>
            </a:prstGeom>
            <a:blipFill rotWithShape="1">
              <a:blip r:embed="rId5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3" name="2- Responsabilités…"/>
            <p:cNvSpPr/>
            <p:nvPr/>
          </p:nvSpPr>
          <p:spPr>
            <a:xfrm>
              <a:off x="1581546" y="127635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2- Responsabilités </a:t>
              </a:r>
            </a:p>
            <a:p>
              <a:pPr/>
              <a:r>
                <a:t>à définir</a:t>
              </a:r>
            </a:p>
          </p:txBody>
        </p:sp>
        <p:sp>
          <p:nvSpPr>
            <p:cNvPr id="174" name="Ligne"/>
            <p:cNvSpPr/>
            <p:nvPr/>
          </p:nvSpPr>
          <p:spPr>
            <a:xfrm flipH="1" flipV="1">
              <a:off x="555766" y="0"/>
              <a:ext cx="444501" cy="6477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79" name="Grouper"/>
          <p:cNvGrpSpPr/>
          <p:nvPr/>
        </p:nvGrpSpPr>
        <p:grpSpPr>
          <a:xfrm>
            <a:off x="6804280" y="4991100"/>
            <a:ext cx="3352801" cy="1892300"/>
            <a:chOff x="0" y="0"/>
            <a:chExt cx="3352800" cy="1892300"/>
          </a:xfrm>
        </p:grpSpPr>
        <p:sp>
          <p:nvSpPr>
            <p:cNvPr id="176" name="Cercle"/>
            <p:cNvSpPr/>
            <p:nvPr/>
          </p:nvSpPr>
          <p:spPr>
            <a:xfrm>
              <a:off x="1044319" y="622300"/>
              <a:ext cx="1270001" cy="1270000"/>
            </a:xfrm>
            <a:prstGeom prst="ellipse">
              <a:avLst/>
            </a:prstGeom>
            <a:blipFill rotWithShape="1">
              <a:blip r:embed="rId6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7" name="3- Ancrage à trouver"/>
            <p:cNvSpPr txBox="1"/>
            <p:nvPr/>
          </p:nvSpPr>
          <p:spPr>
            <a:xfrm>
              <a:off x="0" y="755650"/>
              <a:ext cx="3352800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/>
              <a:r>
                <a:t>3- Ancrage à trouver</a:t>
              </a:r>
            </a:p>
          </p:txBody>
        </p:sp>
        <p:sp>
          <p:nvSpPr>
            <p:cNvPr id="178" name="Ligne"/>
            <p:cNvSpPr/>
            <p:nvPr/>
          </p:nvSpPr>
          <p:spPr>
            <a:xfrm flipH="1" flipV="1">
              <a:off x="739519" y="0"/>
              <a:ext cx="520701" cy="6985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4"/>
      <p:bldP build="whole" bldLvl="1" animBg="1" rev="0" advAuto="0" spid="175" grpId="2"/>
      <p:bldP build="whole" bldLvl="1" animBg="1" rev="0" advAuto="0" spid="179" grpId="3"/>
      <p:bldP build="whole" bldLvl="1" animBg="1" rev="0" advAuto="0" spid="1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ond du chemin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Fond du cheminement</a:t>
            </a:r>
          </a:p>
        </p:txBody>
      </p:sp>
      <p:grpSp>
        <p:nvGrpSpPr>
          <p:cNvPr id="184" name="Grouper"/>
          <p:cNvGrpSpPr/>
          <p:nvPr/>
        </p:nvGrpSpPr>
        <p:grpSpPr>
          <a:xfrm>
            <a:off x="3924299" y="3200400"/>
            <a:ext cx="3924954" cy="1974850"/>
            <a:chOff x="0" y="0"/>
            <a:chExt cx="3924952" cy="1974850"/>
          </a:xfrm>
        </p:grpSpPr>
        <p:pic>
          <p:nvPicPr>
            <p:cNvPr id="182" name="tuyau.png" descr="tuyau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24000" cy="1219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...dans l’Espérance"/>
            <p:cNvSpPr txBox="1"/>
            <p:nvPr/>
          </p:nvSpPr>
          <p:spPr>
            <a:xfrm>
              <a:off x="869808" y="1441450"/>
              <a:ext cx="3055145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...dans l’Espérance</a:t>
              </a:r>
            </a:p>
          </p:txBody>
        </p:sp>
      </p:grpSp>
      <p:grpSp>
        <p:nvGrpSpPr>
          <p:cNvPr id="187" name="Grouper"/>
          <p:cNvGrpSpPr/>
          <p:nvPr/>
        </p:nvGrpSpPr>
        <p:grpSpPr>
          <a:xfrm>
            <a:off x="5321300" y="1885950"/>
            <a:ext cx="3845081" cy="1924050"/>
            <a:chOff x="0" y="0"/>
            <a:chExt cx="3845080" cy="1924050"/>
          </a:xfrm>
        </p:grpSpPr>
        <p:pic>
          <p:nvPicPr>
            <p:cNvPr id="185" name="robinet.jpg" descr="robinet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82700" cy="1924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...dans la Foi"/>
            <p:cNvSpPr txBox="1"/>
            <p:nvPr/>
          </p:nvSpPr>
          <p:spPr>
            <a:xfrm>
              <a:off x="1762478" y="812800"/>
              <a:ext cx="2082603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...dans la Foi</a:t>
              </a:r>
            </a:p>
          </p:txBody>
        </p:sp>
      </p:grpSp>
      <p:grpSp>
        <p:nvGrpSpPr>
          <p:cNvPr id="190" name="Grouper"/>
          <p:cNvGrpSpPr/>
          <p:nvPr/>
        </p:nvGrpSpPr>
        <p:grpSpPr>
          <a:xfrm>
            <a:off x="1081952" y="3672936"/>
            <a:ext cx="3630600" cy="2988214"/>
            <a:chOff x="0" y="0"/>
            <a:chExt cx="3630598" cy="2988213"/>
          </a:xfrm>
        </p:grpSpPr>
        <p:sp>
          <p:nvSpPr>
            <p:cNvPr id="188" name="...dans l'Amour"/>
            <p:cNvSpPr txBox="1"/>
            <p:nvPr/>
          </p:nvSpPr>
          <p:spPr>
            <a:xfrm>
              <a:off x="1083058" y="2454813"/>
              <a:ext cx="254754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...dans l'Amour</a:t>
              </a:r>
            </a:p>
          </p:txBody>
        </p:sp>
        <p:pic>
          <p:nvPicPr>
            <p:cNvPr id="189" name="eau.jpg" descr="eau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5549582">
              <a:off x="629104" y="-214032"/>
              <a:ext cx="1968394" cy="2908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3" name="Grouper"/>
          <p:cNvGrpSpPr/>
          <p:nvPr/>
        </p:nvGrpSpPr>
        <p:grpSpPr>
          <a:xfrm>
            <a:off x="7221811" y="6098304"/>
            <a:ext cx="2768601" cy="1270001"/>
            <a:chOff x="0" y="0"/>
            <a:chExt cx="2768600" cy="1270000"/>
          </a:xfrm>
        </p:grpSpPr>
        <p:sp>
          <p:nvSpPr>
            <p:cNvPr id="191" name="A ne pas perdre de vue !"/>
            <p:cNvSpPr txBox="1"/>
            <p:nvPr/>
          </p:nvSpPr>
          <p:spPr>
            <a:xfrm>
              <a:off x="0" y="133350"/>
              <a:ext cx="2768600" cy="99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A ne pas perdre de vue !</a:t>
              </a:r>
            </a:p>
          </p:txBody>
        </p:sp>
        <p:sp>
          <p:nvSpPr>
            <p:cNvPr id="192" name="Cercle"/>
            <p:cNvSpPr/>
            <p:nvPr/>
          </p:nvSpPr>
          <p:spPr>
            <a:xfrm>
              <a:off x="752219" y="0"/>
              <a:ext cx="1270001" cy="1270000"/>
            </a:xfrm>
            <a:prstGeom prst="ellipse">
              <a:avLst/>
            </a:prstGeom>
            <a:blipFill rotWithShape="1">
              <a:blip r:embed="rId5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94" name="Réussir, c' est être :"/>
          <p:cNvSpPr txBox="1"/>
          <p:nvPr/>
        </p:nvSpPr>
        <p:spPr>
          <a:xfrm>
            <a:off x="1477722" y="2419350"/>
            <a:ext cx="3261718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Réussir, c' est être 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  <p:bldP build="whole" bldLvl="1" animBg="1" rev="0" advAuto="0" spid="184" grpId="2"/>
      <p:bldP build="whole" bldLvl="1" animBg="1" rev="0" advAuto="0" spid="190" grpId="3"/>
      <p:bldP build="whole" bldLvl="1" animBg="1" rev="0" advAuto="0" spid="193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igure"/>
          <p:cNvSpPr/>
          <p:nvPr/>
        </p:nvSpPr>
        <p:spPr>
          <a:xfrm>
            <a:off x="393700" y="2108200"/>
            <a:ext cx="9563100" cy="180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63" y="0"/>
                </a:moveTo>
                <a:cubicBezTo>
                  <a:pt x="5268" y="0"/>
                  <a:pt x="527" y="4828"/>
                  <a:pt x="527" y="10927"/>
                </a:cubicBezTo>
                <a:cubicBezTo>
                  <a:pt x="527" y="12960"/>
                  <a:pt x="1054" y="14993"/>
                  <a:pt x="2107" y="16518"/>
                </a:cubicBezTo>
                <a:lnTo>
                  <a:pt x="0" y="21600"/>
                </a:lnTo>
                <a:lnTo>
                  <a:pt x="4917" y="19567"/>
                </a:lnTo>
                <a:cubicBezTo>
                  <a:pt x="6673" y="20838"/>
                  <a:pt x="8780" y="21600"/>
                  <a:pt x="11063" y="21600"/>
                </a:cubicBezTo>
                <a:cubicBezTo>
                  <a:pt x="16859" y="21600"/>
                  <a:pt x="21600" y="16772"/>
                  <a:pt x="21600" y="10927"/>
                </a:cubicBezTo>
                <a:cubicBezTo>
                  <a:pt x="21600" y="4828"/>
                  <a:pt x="16859" y="0"/>
                  <a:pt x="11063" y="0"/>
                </a:cubicBezTo>
                <a:close/>
              </a:path>
            </a:pathLst>
          </a:custGeom>
          <a:solidFill>
            <a:srgbClr val="0097EB">
              <a:alpha val="2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7" name="Besoins fondamentaux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Besoins fondamentaux</a:t>
            </a:r>
          </a:p>
          <a:p>
            <a:pPr>
              <a:defRPr sz="3800"/>
            </a:pPr>
            <a:r>
              <a:t>de la foi</a:t>
            </a:r>
          </a:p>
        </p:txBody>
      </p:sp>
      <p:grpSp>
        <p:nvGrpSpPr>
          <p:cNvPr id="201" name="Grouper"/>
          <p:cNvGrpSpPr/>
          <p:nvPr/>
        </p:nvGrpSpPr>
        <p:grpSpPr>
          <a:xfrm>
            <a:off x="1993900" y="3340100"/>
            <a:ext cx="1270000" cy="1778000"/>
            <a:chOff x="0" y="0"/>
            <a:chExt cx="1270000" cy="1778000"/>
          </a:xfrm>
        </p:grpSpPr>
        <p:sp>
          <p:nvSpPr>
            <p:cNvPr id="198" name="Ce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blipFill rotWithShape="1">
              <a:blip r:embed="rId2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9" name="Garder"/>
            <p:cNvSpPr txBox="1"/>
            <p:nvPr/>
          </p:nvSpPr>
          <p:spPr>
            <a:xfrm>
              <a:off x="62069" y="196850"/>
              <a:ext cx="1140024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Garder</a:t>
              </a:r>
            </a:p>
          </p:txBody>
        </p:sp>
        <p:sp>
          <p:nvSpPr>
            <p:cNvPr id="200" name="1Ti 1. 19"/>
            <p:cNvSpPr txBox="1"/>
            <p:nvPr/>
          </p:nvSpPr>
          <p:spPr>
            <a:xfrm>
              <a:off x="54528" y="1346200"/>
              <a:ext cx="115510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1Ti 1. 19</a:t>
              </a:r>
            </a:p>
          </p:txBody>
        </p:sp>
      </p:grpSp>
      <p:grpSp>
        <p:nvGrpSpPr>
          <p:cNvPr id="205" name="Grouper"/>
          <p:cNvGrpSpPr/>
          <p:nvPr/>
        </p:nvGrpSpPr>
        <p:grpSpPr>
          <a:xfrm>
            <a:off x="3287968" y="3340100"/>
            <a:ext cx="1368426" cy="1778000"/>
            <a:chOff x="0" y="0"/>
            <a:chExt cx="1368425" cy="1778000"/>
          </a:xfrm>
        </p:grpSpPr>
        <p:sp>
          <p:nvSpPr>
            <p:cNvPr id="202" name="Cercle"/>
            <p:cNvSpPr/>
            <p:nvPr/>
          </p:nvSpPr>
          <p:spPr>
            <a:xfrm>
              <a:off x="52131" y="0"/>
              <a:ext cx="1270001" cy="1270000"/>
            </a:xfrm>
            <a:prstGeom prst="ellipse">
              <a:avLst/>
            </a:prstGeom>
            <a:blipFill rotWithShape="1">
              <a:blip r:embed="rId3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3" name="Ranimer"/>
            <p:cNvSpPr txBox="1"/>
            <p:nvPr/>
          </p:nvSpPr>
          <p:spPr>
            <a:xfrm>
              <a:off x="0" y="565150"/>
              <a:ext cx="1368425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Ranimer</a:t>
              </a:r>
            </a:p>
          </p:txBody>
        </p:sp>
        <p:sp>
          <p:nvSpPr>
            <p:cNvPr id="204" name="2Ti 1. 6"/>
            <p:cNvSpPr txBox="1"/>
            <p:nvPr/>
          </p:nvSpPr>
          <p:spPr>
            <a:xfrm>
              <a:off x="182860" y="1346200"/>
              <a:ext cx="100270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2Ti 1. 6</a:t>
              </a:r>
            </a:p>
          </p:txBody>
        </p:sp>
      </p:grpSp>
      <p:grpSp>
        <p:nvGrpSpPr>
          <p:cNvPr id="209" name="Grouper"/>
          <p:cNvGrpSpPr/>
          <p:nvPr/>
        </p:nvGrpSpPr>
        <p:grpSpPr>
          <a:xfrm>
            <a:off x="4493178" y="3340100"/>
            <a:ext cx="1701206" cy="1778000"/>
            <a:chOff x="0" y="0"/>
            <a:chExt cx="1701204" cy="1778000"/>
          </a:xfrm>
        </p:grpSpPr>
        <p:sp>
          <p:nvSpPr>
            <p:cNvPr id="206" name="Cercle"/>
            <p:cNvSpPr/>
            <p:nvPr/>
          </p:nvSpPr>
          <p:spPr>
            <a:xfrm>
              <a:off x="218521" y="0"/>
              <a:ext cx="1270001" cy="1270000"/>
            </a:xfrm>
            <a:prstGeom prst="ellipse">
              <a:avLst/>
            </a:prstGeom>
            <a:blipFill rotWithShape="1">
              <a:blip r:embed="rId4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7" name="Foi ou loi ?"/>
            <p:cNvSpPr txBox="1"/>
            <p:nvPr/>
          </p:nvSpPr>
          <p:spPr>
            <a:xfrm>
              <a:off x="0" y="196850"/>
              <a:ext cx="1701205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Foi ou loi ?</a:t>
              </a:r>
            </a:p>
          </p:txBody>
        </p:sp>
        <p:sp>
          <p:nvSpPr>
            <p:cNvPr id="208" name="He 10. 37"/>
            <p:cNvSpPr txBox="1"/>
            <p:nvPr/>
          </p:nvSpPr>
          <p:spPr>
            <a:xfrm>
              <a:off x="214412" y="1346200"/>
              <a:ext cx="1272382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He 10. 37</a:t>
              </a:r>
            </a:p>
          </p:txBody>
        </p:sp>
      </p:grpSp>
      <p:grpSp>
        <p:nvGrpSpPr>
          <p:cNvPr id="213" name="Grouper"/>
          <p:cNvGrpSpPr/>
          <p:nvPr/>
        </p:nvGrpSpPr>
        <p:grpSpPr>
          <a:xfrm>
            <a:off x="6121400" y="3340100"/>
            <a:ext cx="1270000" cy="1778000"/>
            <a:chOff x="0" y="0"/>
            <a:chExt cx="1270000" cy="1778000"/>
          </a:xfrm>
        </p:grpSpPr>
        <p:sp>
          <p:nvSpPr>
            <p:cNvPr id="210" name="Ce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blipFill rotWithShape="1">
              <a:blip r:embed="rId5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1" name="Joindre"/>
            <p:cNvSpPr txBox="1"/>
            <p:nvPr/>
          </p:nvSpPr>
          <p:spPr>
            <a:xfrm>
              <a:off x="68220" y="666750"/>
              <a:ext cx="1127721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Joindre</a:t>
              </a:r>
            </a:p>
          </p:txBody>
        </p:sp>
        <p:sp>
          <p:nvSpPr>
            <p:cNvPr id="212" name="2 Pi 1. 5"/>
            <p:cNvSpPr txBox="1"/>
            <p:nvPr/>
          </p:nvSpPr>
          <p:spPr>
            <a:xfrm>
              <a:off x="77350" y="1346200"/>
              <a:ext cx="1058665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2 Pi 1. 5</a:t>
              </a:r>
            </a:p>
          </p:txBody>
        </p:sp>
      </p:grpSp>
      <p:grpSp>
        <p:nvGrpSpPr>
          <p:cNvPr id="217" name="Grouper"/>
          <p:cNvGrpSpPr/>
          <p:nvPr/>
        </p:nvGrpSpPr>
        <p:grpSpPr>
          <a:xfrm>
            <a:off x="7271601" y="3340100"/>
            <a:ext cx="1706960" cy="1778000"/>
            <a:chOff x="0" y="0"/>
            <a:chExt cx="1706959" cy="1778000"/>
          </a:xfrm>
        </p:grpSpPr>
        <p:sp>
          <p:nvSpPr>
            <p:cNvPr id="214" name="Cercle"/>
            <p:cNvSpPr/>
            <p:nvPr/>
          </p:nvSpPr>
          <p:spPr>
            <a:xfrm>
              <a:off x="221398" y="0"/>
              <a:ext cx="1270001" cy="1270000"/>
            </a:xfrm>
            <a:prstGeom prst="ellipse">
              <a:avLst/>
            </a:prstGeom>
            <a:blipFill rotWithShape="1">
              <a:blip r:embed="rId6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5" name="Combattre"/>
            <p:cNvSpPr txBox="1"/>
            <p:nvPr/>
          </p:nvSpPr>
          <p:spPr>
            <a:xfrm>
              <a:off x="0" y="196850"/>
              <a:ext cx="170696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Combattre</a:t>
              </a:r>
            </a:p>
          </p:txBody>
        </p:sp>
        <p:sp>
          <p:nvSpPr>
            <p:cNvPr id="216" name="Jude 3"/>
            <p:cNvSpPr txBox="1"/>
            <p:nvPr/>
          </p:nvSpPr>
          <p:spPr>
            <a:xfrm>
              <a:off x="428550" y="1346200"/>
              <a:ext cx="849859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Jude 3</a:t>
              </a:r>
            </a:p>
          </p:txBody>
        </p:sp>
      </p:grpSp>
      <p:sp>
        <p:nvSpPr>
          <p:cNvPr id="218" name="Relation+/-"/>
          <p:cNvSpPr txBox="1"/>
          <p:nvPr/>
        </p:nvSpPr>
        <p:spPr>
          <a:xfrm>
            <a:off x="-2919" y="3803650"/>
            <a:ext cx="139700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2400" u="sng"/>
            </a:lvl1pPr>
          </a:lstStyle>
          <a:p>
            <a:pPr/>
            <a:r>
              <a:t>Relation+/-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igure"/>
          <p:cNvSpPr/>
          <p:nvPr/>
        </p:nvSpPr>
        <p:spPr>
          <a:xfrm>
            <a:off x="393700" y="2108200"/>
            <a:ext cx="9563100" cy="180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63" y="0"/>
                </a:moveTo>
                <a:cubicBezTo>
                  <a:pt x="5268" y="0"/>
                  <a:pt x="527" y="4828"/>
                  <a:pt x="527" y="10927"/>
                </a:cubicBezTo>
                <a:cubicBezTo>
                  <a:pt x="527" y="12960"/>
                  <a:pt x="1054" y="14993"/>
                  <a:pt x="2107" y="16518"/>
                </a:cubicBezTo>
                <a:lnTo>
                  <a:pt x="0" y="21600"/>
                </a:lnTo>
                <a:lnTo>
                  <a:pt x="4917" y="19567"/>
                </a:lnTo>
                <a:cubicBezTo>
                  <a:pt x="6673" y="20838"/>
                  <a:pt x="8780" y="21600"/>
                  <a:pt x="11063" y="21600"/>
                </a:cubicBezTo>
                <a:cubicBezTo>
                  <a:pt x="16859" y="21600"/>
                  <a:pt x="21600" y="16772"/>
                  <a:pt x="21600" y="10927"/>
                </a:cubicBezTo>
                <a:cubicBezTo>
                  <a:pt x="21600" y="4828"/>
                  <a:pt x="16859" y="0"/>
                  <a:pt x="11063" y="0"/>
                </a:cubicBezTo>
                <a:close/>
              </a:path>
            </a:pathLst>
          </a:custGeom>
          <a:solidFill>
            <a:srgbClr val="0097EB">
              <a:alpha val="2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1" name="Besoins fondamentaux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Besoins fondamentaux</a:t>
            </a:r>
          </a:p>
          <a:p>
            <a:pPr>
              <a:defRPr sz="3800"/>
            </a:pPr>
            <a:r>
              <a:t>de la vie personnelle</a:t>
            </a:r>
          </a:p>
        </p:txBody>
      </p:sp>
      <p:sp>
        <p:nvSpPr>
          <p:cNvPr id="222" name="Paix/Colère"/>
          <p:cNvSpPr txBox="1"/>
          <p:nvPr/>
        </p:nvSpPr>
        <p:spPr>
          <a:xfrm>
            <a:off x="854405" y="2559050"/>
            <a:ext cx="153655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Paix/Colère</a:t>
            </a:r>
          </a:p>
        </p:txBody>
      </p:sp>
      <p:sp>
        <p:nvSpPr>
          <p:cNvPr id="223" name="Plaisir/Frustration"/>
          <p:cNvSpPr txBox="1"/>
          <p:nvPr/>
        </p:nvSpPr>
        <p:spPr>
          <a:xfrm>
            <a:off x="1883204" y="3155950"/>
            <a:ext cx="227295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Plaisir/Frustration</a:t>
            </a:r>
          </a:p>
        </p:txBody>
      </p:sp>
      <p:sp>
        <p:nvSpPr>
          <p:cNvPr id="224" name="Joie/Tristesse"/>
          <p:cNvSpPr txBox="1"/>
          <p:nvPr/>
        </p:nvSpPr>
        <p:spPr>
          <a:xfrm>
            <a:off x="3513666" y="2559050"/>
            <a:ext cx="170443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Joie/Tristesse</a:t>
            </a:r>
          </a:p>
        </p:txBody>
      </p:sp>
      <p:sp>
        <p:nvSpPr>
          <p:cNvPr id="225" name="Satisf./Insatisf."/>
          <p:cNvSpPr txBox="1"/>
          <p:nvPr/>
        </p:nvSpPr>
        <p:spPr>
          <a:xfrm>
            <a:off x="4848803" y="3155950"/>
            <a:ext cx="1777356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Satisf./Insatisf.</a:t>
            </a:r>
          </a:p>
        </p:txBody>
      </p:sp>
      <p:sp>
        <p:nvSpPr>
          <p:cNvPr id="226" name="Sérénité/Fébrilité"/>
          <p:cNvSpPr txBox="1"/>
          <p:nvPr/>
        </p:nvSpPr>
        <p:spPr>
          <a:xfrm>
            <a:off x="6019981" y="2559050"/>
            <a:ext cx="22036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Sérénité/Fébrilité</a:t>
            </a:r>
          </a:p>
        </p:txBody>
      </p:sp>
      <p:sp>
        <p:nvSpPr>
          <p:cNvPr id="227" name="Amour/Peur"/>
          <p:cNvSpPr txBox="1"/>
          <p:nvPr/>
        </p:nvSpPr>
        <p:spPr>
          <a:xfrm>
            <a:off x="7708312" y="3041650"/>
            <a:ext cx="1620938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Amour/Peur</a:t>
            </a:r>
          </a:p>
        </p:txBody>
      </p:sp>
      <p:grpSp>
        <p:nvGrpSpPr>
          <p:cNvPr id="232" name="Grouper"/>
          <p:cNvGrpSpPr/>
          <p:nvPr/>
        </p:nvGrpSpPr>
        <p:grpSpPr>
          <a:xfrm>
            <a:off x="1003300" y="3111500"/>
            <a:ext cx="1270000" cy="3740150"/>
            <a:chOff x="0" y="0"/>
            <a:chExt cx="1270000" cy="3740150"/>
          </a:xfrm>
        </p:grpSpPr>
        <p:sp>
          <p:nvSpPr>
            <p:cNvPr id="228" name="Cercle"/>
            <p:cNvSpPr/>
            <p:nvPr/>
          </p:nvSpPr>
          <p:spPr>
            <a:xfrm>
              <a:off x="0" y="1968500"/>
              <a:ext cx="1270000" cy="1270000"/>
            </a:xfrm>
            <a:prstGeom prst="ellipse">
              <a:avLst/>
            </a:prstGeom>
            <a:blipFill rotWithShape="1">
              <a:blip r:embed="rId2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9" name="Justice"/>
            <p:cNvSpPr txBox="1"/>
            <p:nvPr/>
          </p:nvSpPr>
          <p:spPr>
            <a:xfrm>
              <a:off x="109098" y="2533650"/>
              <a:ext cx="1045965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Justice</a:t>
              </a:r>
            </a:p>
          </p:txBody>
        </p:sp>
        <p:sp>
          <p:nvSpPr>
            <p:cNvPr id="230" name="Ligne"/>
            <p:cNvSpPr/>
            <p:nvPr/>
          </p:nvSpPr>
          <p:spPr>
            <a:xfrm flipH="1">
              <a:off x="622299" y="0"/>
              <a:ext cx="2" cy="19177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Romains"/>
            <p:cNvSpPr txBox="1"/>
            <p:nvPr/>
          </p:nvSpPr>
          <p:spPr>
            <a:xfrm>
              <a:off x="60705" y="3308350"/>
              <a:ext cx="1142753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Romains</a:t>
              </a:r>
            </a:p>
          </p:txBody>
        </p:sp>
      </p:grpSp>
      <p:grpSp>
        <p:nvGrpSpPr>
          <p:cNvPr id="237" name="Grouper"/>
          <p:cNvGrpSpPr/>
          <p:nvPr/>
        </p:nvGrpSpPr>
        <p:grpSpPr>
          <a:xfrm>
            <a:off x="2387600" y="3619306"/>
            <a:ext cx="1270000" cy="3238694"/>
            <a:chOff x="0" y="0"/>
            <a:chExt cx="1270000" cy="3238693"/>
          </a:xfrm>
        </p:grpSpPr>
        <p:sp>
          <p:nvSpPr>
            <p:cNvPr id="233" name="Cercle"/>
            <p:cNvSpPr/>
            <p:nvPr/>
          </p:nvSpPr>
          <p:spPr>
            <a:xfrm>
              <a:off x="0" y="1460693"/>
              <a:ext cx="1270000" cy="1270001"/>
            </a:xfrm>
            <a:prstGeom prst="ellipse">
              <a:avLst/>
            </a:prstGeom>
            <a:blipFill rotWithShape="1">
              <a:blip r:embed="rId3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4" name="Liberté"/>
            <p:cNvSpPr txBox="1"/>
            <p:nvPr/>
          </p:nvSpPr>
          <p:spPr>
            <a:xfrm>
              <a:off x="62565" y="1657543"/>
              <a:ext cx="113903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Liberté</a:t>
              </a:r>
            </a:p>
          </p:txBody>
        </p:sp>
        <p:sp>
          <p:nvSpPr>
            <p:cNvPr id="235" name="Ligne"/>
            <p:cNvSpPr/>
            <p:nvPr/>
          </p:nvSpPr>
          <p:spPr>
            <a:xfrm flipH="1">
              <a:off x="634999" y="0"/>
              <a:ext cx="2" cy="166389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Galates"/>
            <p:cNvSpPr txBox="1"/>
            <p:nvPr/>
          </p:nvSpPr>
          <p:spPr>
            <a:xfrm>
              <a:off x="128942" y="2806893"/>
              <a:ext cx="100627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Galates</a:t>
              </a:r>
            </a:p>
          </p:txBody>
        </p:sp>
      </p:grpSp>
      <p:grpSp>
        <p:nvGrpSpPr>
          <p:cNvPr id="242" name="Grouper"/>
          <p:cNvGrpSpPr/>
          <p:nvPr/>
        </p:nvGrpSpPr>
        <p:grpSpPr>
          <a:xfrm>
            <a:off x="3523215" y="3111500"/>
            <a:ext cx="1685331" cy="3746500"/>
            <a:chOff x="0" y="0"/>
            <a:chExt cx="1685329" cy="3746500"/>
          </a:xfrm>
        </p:grpSpPr>
        <p:sp>
          <p:nvSpPr>
            <p:cNvPr id="238" name="Cercle"/>
            <p:cNvSpPr/>
            <p:nvPr/>
          </p:nvSpPr>
          <p:spPr>
            <a:xfrm>
              <a:off x="210584" y="1968500"/>
              <a:ext cx="1270001" cy="1270000"/>
            </a:xfrm>
            <a:prstGeom prst="ellipse">
              <a:avLst/>
            </a:prstGeom>
            <a:blipFill rotWithShape="1">
              <a:blip r:embed="rId4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9" name="Estimation"/>
            <p:cNvSpPr txBox="1"/>
            <p:nvPr/>
          </p:nvSpPr>
          <p:spPr>
            <a:xfrm>
              <a:off x="0" y="2533650"/>
              <a:ext cx="168533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Estimation</a:t>
              </a:r>
            </a:p>
          </p:txBody>
        </p:sp>
        <p:sp>
          <p:nvSpPr>
            <p:cNvPr id="240" name="Ligne"/>
            <p:cNvSpPr/>
            <p:nvPr/>
          </p:nvSpPr>
          <p:spPr>
            <a:xfrm flipH="1">
              <a:off x="845584" y="0"/>
              <a:ext cx="1" cy="19177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Philippiens"/>
            <p:cNvSpPr txBox="1"/>
            <p:nvPr/>
          </p:nvSpPr>
          <p:spPr>
            <a:xfrm>
              <a:off x="150441" y="3314700"/>
              <a:ext cx="1384450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Philippiens</a:t>
              </a:r>
            </a:p>
          </p:txBody>
        </p:sp>
      </p:grpSp>
      <p:grpSp>
        <p:nvGrpSpPr>
          <p:cNvPr id="247" name="Grouper"/>
          <p:cNvGrpSpPr/>
          <p:nvPr/>
        </p:nvGrpSpPr>
        <p:grpSpPr>
          <a:xfrm>
            <a:off x="4952561" y="3543300"/>
            <a:ext cx="1569840" cy="3314700"/>
            <a:chOff x="0" y="0"/>
            <a:chExt cx="1569839" cy="3314700"/>
          </a:xfrm>
        </p:grpSpPr>
        <p:sp>
          <p:nvSpPr>
            <p:cNvPr id="243" name="Cercle"/>
            <p:cNvSpPr/>
            <p:nvPr/>
          </p:nvSpPr>
          <p:spPr>
            <a:xfrm>
              <a:off x="152838" y="1536700"/>
              <a:ext cx="1270001" cy="1270000"/>
            </a:xfrm>
            <a:prstGeom prst="ellipse">
              <a:avLst/>
            </a:prstGeom>
            <a:blipFill rotWithShape="1">
              <a:blip r:embed="rId5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4" name="Perfection"/>
            <p:cNvSpPr txBox="1"/>
            <p:nvPr/>
          </p:nvSpPr>
          <p:spPr>
            <a:xfrm>
              <a:off x="0" y="1733550"/>
              <a:ext cx="156984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Perfection</a:t>
              </a:r>
            </a:p>
          </p:txBody>
        </p:sp>
        <p:sp>
          <p:nvSpPr>
            <p:cNvPr id="245" name="Ligne"/>
            <p:cNvSpPr/>
            <p:nvPr/>
          </p:nvSpPr>
          <p:spPr>
            <a:xfrm flipH="1">
              <a:off x="787838" y="0"/>
              <a:ext cx="1" cy="14859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Colossiens"/>
            <p:cNvSpPr txBox="1"/>
            <p:nvPr/>
          </p:nvSpPr>
          <p:spPr>
            <a:xfrm>
              <a:off x="72455" y="2882900"/>
              <a:ext cx="1424931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Colossiens</a:t>
              </a:r>
            </a:p>
          </p:txBody>
        </p:sp>
      </p:grpSp>
      <p:grpSp>
        <p:nvGrpSpPr>
          <p:cNvPr id="252" name="Grouper"/>
          <p:cNvGrpSpPr/>
          <p:nvPr/>
        </p:nvGrpSpPr>
        <p:grpSpPr>
          <a:xfrm>
            <a:off x="6346783" y="3111500"/>
            <a:ext cx="1803996" cy="3746500"/>
            <a:chOff x="0" y="0"/>
            <a:chExt cx="1803995" cy="3746500"/>
          </a:xfrm>
        </p:grpSpPr>
        <p:sp>
          <p:nvSpPr>
            <p:cNvPr id="248" name="Cercle"/>
            <p:cNvSpPr/>
            <p:nvPr/>
          </p:nvSpPr>
          <p:spPr>
            <a:xfrm>
              <a:off x="142916" y="1968500"/>
              <a:ext cx="1270001" cy="1270000"/>
            </a:xfrm>
            <a:prstGeom prst="ellipse">
              <a:avLst/>
            </a:prstGeom>
            <a:blipFill rotWithShape="1">
              <a:blip r:embed="rId6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9" name="Obéissance"/>
            <p:cNvSpPr txBox="1"/>
            <p:nvPr/>
          </p:nvSpPr>
          <p:spPr>
            <a:xfrm>
              <a:off x="0" y="2635250"/>
              <a:ext cx="1803996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Obéissance</a:t>
              </a:r>
            </a:p>
          </p:txBody>
        </p:sp>
        <p:sp>
          <p:nvSpPr>
            <p:cNvPr id="250" name="Ligne"/>
            <p:cNvSpPr/>
            <p:nvPr/>
          </p:nvSpPr>
          <p:spPr>
            <a:xfrm flipH="1">
              <a:off x="777916" y="0"/>
              <a:ext cx="1" cy="19177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1Pierre"/>
            <p:cNvSpPr txBox="1"/>
            <p:nvPr/>
          </p:nvSpPr>
          <p:spPr>
            <a:xfrm>
              <a:off x="281087" y="3314700"/>
              <a:ext cx="987823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1Pierre</a:t>
              </a:r>
            </a:p>
          </p:txBody>
        </p:sp>
      </p:grpSp>
      <p:grpSp>
        <p:nvGrpSpPr>
          <p:cNvPr id="257" name="Grouper"/>
          <p:cNvGrpSpPr/>
          <p:nvPr/>
        </p:nvGrpSpPr>
        <p:grpSpPr>
          <a:xfrm>
            <a:off x="7766702" y="3416300"/>
            <a:ext cx="1504157" cy="3441700"/>
            <a:chOff x="0" y="0"/>
            <a:chExt cx="1504156" cy="3441700"/>
          </a:xfrm>
        </p:grpSpPr>
        <p:sp>
          <p:nvSpPr>
            <p:cNvPr id="253" name="Cercle"/>
            <p:cNvSpPr/>
            <p:nvPr/>
          </p:nvSpPr>
          <p:spPr>
            <a:xfrm>
              <a:off x="119997" y="1663700"/>
              <a:ext cx="1270001" cy="1270000"/>
            </a:xfrm>
            <a:prstGeom prst="ellipse">
              <a:avLst/>
            </a:prstGeom>
            <a:blipFill rotWithShape="1">
              <a:blip r:embed="rId7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54" name="Demeure"/>
            <p:cNvSpPr txBox="1"/>
            <p:nvPr/>
          </p:nvSpPr>
          <p:spPr>
            <a:xfrm>
              <a:off x="0" y="1860550"/>
              <a:ext cx="1504157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Demeure</a:t>
              </a:r>
            </a:p>
          </p:txBody>
        </p:sp>
        <p:sp>
          <p:nvSpPr>
            <p:cNvPr id="255" name="Ligne"/>
            <p:cNvSpPr/>
            <p:nvPr/>
          </p:nvSpPr>
          <p:spPr>
            <a:xfrm>
              <a:off x="742297" y="0"/>
              <a:ext cx="12701" cy="16129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1-2-3Jean"/>
            <p:cNvSpPr txBox="1"/>
            <p:nvPr/>
          </p:nvSpPr>
          <p:spPr>
            <a:xfrm>
              <a:off x="131216" y="3009900"/>
              <a:ext cx="1241724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1-2-3Jean</a:t>
              </a:r>
            </a:p>
          </p:txBody>
        </p:sp>
      </p:grpSp>
      <p:sp>
        <p:nvSpPr>
          <p:cNvPr id="258" name="Bonheur+/-"/>
          <p:cNvSpPr txBox="1"/>
          <p:nvPr/>
        </p:nvSpPr>
        <p:spPr>
          <a:xfrm>
            <a:off x="-2919" y="3803650"/>
            <a:ext cx="144780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2400" u="sng"/>
            </a:lvl1pPr>
          </a:lstStyle>
          <a:p>
            <a:pPr/>
            <a:r>
              <a:t>Bonheur+/-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37" grpId="2"/>
      <p:bldP build="whole" bldLvl="1" animBg="1" rev="0" advAuto="0" spid="242" grpId="3"/>
      <p:bldP build="whole" bldLvl="1" animBg="1" rev="0" advAuto="0" spid="247" grpId="4"/>
      <p:bldP build="whole" bldLvl="1" animBg="1" rev="0" advAuto="0" spid="252" grpId="5"/>
      <p:bldP build="whole" bldLvl="1" animBg="1" rev="0" advAuto="0" spid="257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Besoins fondamentaux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Besoins fondamentaux</a:t>
            </a:r>
          </a:p>
          <a:p>
            <a:pPr>
              <a:defRPr sz="3800"/>
            </a:pPr>
            <a:r>
              <a:t>de la vie pratique</a:t>
            </a:r>
          </a:p>
        </p:txBody>
      </p:sp>
      <p:sp>
        <p:nvSpPr>
          <p:cNvPr id="261" name="Paix/Colère"/>
          <p:cNvSpPr txBox="1"/>
          <p:nvPr/>
        </p:nvSpPr>
        <p:spPr>
          <a:xfrm>
            <a:off x="854405" y="2559050"/>
            <a:ext cx="153655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Paix/Colère</a:t>
            </a:r>
          </a:p>
        </p:txBody>
      </p:sp>
      <p:sp>
        <p:nvSpPr>
          <p:cNvPr id="262" name="Plaisir/Frustration"/>
          <p:cNvSpPr txBox="1"/>
          <p:nvPr/>
        </p:nvSpPr>
        <p:spPr>
          <a:xfrm>
            <a:off x="1883204" y="3155950"/>
            <a:ext cx="227295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Plaisir/Frustration</a:t>
            </a:r>
          </a:p>
        </p:txBody>
      </p:sp>
      <p:sp>
        <p:nvSpPr>
          <p:cNvPr id="263" name="Joie/Tristesse"/>
          <p:cNvSpPr txBox="1"/>
          <p:nvPr/>
        </p:nvSpPr>
        <p:spPr>
          <a:xfrm>
            <a:off x="3513666" y="2559050"/>
            <a:ext cx="170443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Joie/Tristesse</a:t>
            </a:r>
          </a:p>
        </p:txBody>
      </p:sp>
      <p:sp>
        <p:nvSpPr>
          <p:cNvPr id="264" name="Satisf./Insatisf."/>
          <p:cNvSpPr txBox="1"/>
          <p:nvPr/>
        </p:nvSpPr>
        <p:spPr>
          <a:xfrm>
            <a:off x="4848803" y="3155950"/>
            <a:ext cx="1777356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Satisf./Insatisf.</a:t>
            </a:r>
          </a:p>
        </p:txBody>
      </p:sp>
      <p:sp>
        <p:nvSpPr>
          <p:cNvPr id="265" name="Sérénité/Fébrilité"/>
          <p:cNvSpPr txBox="1"/>
          <p:nvPr/>
        </p:nvSpPr>
        <p:spPr>
          <a:xfrm>
            <a:off x="6019981" y="2559050"/>
            <a:ext cx="22036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Sérénité/Fébrilité</a:t>
            </a:r>
          </a:p>
        </p:txBody>
      </p:sp>
      <p:sp>
        <p:nvSpPr>
          <p:cNvPr id="266" name="Amour/Peur"/>
          <p:cNvSpPr txBox="1"/>
          <p:nvPr/>
        </p:nvSpPr>
        <p:spPr>
          <a:xfrm>
            <a:off x="7708312" y="3041650"/>
            <a:ext cx="1620938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pPr/>
            <a:r>
              <a:t>Amour/Peur</a:t>
            </a:r>
          </a:p>
        </p:txBody>
      </p:sp>
      <p:grpSp>
        <p:nvGrpSpPr>
          <p:cNvPr id="271" name="Grouper"/>
          <p:cNvGrpSpPr/>
          <p:nvPr/>
        </p:nvGrpSpPr>
        <p:grpSpPr>
          <a:xfrm>
            <a:off x="835479" y="3454400"/>
            <a:ext cx="6911521" cy="3352800"/>
            <a:chOff x="0" y="0"/>
            <a:chExt cx="6911520" cy="3352800"/>
          </a:xfrm>
        </p:grpSpPr>
        <p:sp>
          <p:nvSpPr>
            <p:cNvPr id="267" name="Cercle"/>
            <p:cNvSpPr/>
            <p:nvPr/>
          </p:nvSpPr>
          <p:spPr>
            <a:xfrm>
              <a:off x="167820" y="1625600"/>
              <a:ext cx="1270001" cy="1270000"/>
            </a:xfrm>
            <a:prstGeom prst="ellipse">
              <a:avLst/>
            </a:prstGeom>
            <a:blipFill rotWithShape="1">
              <a:blip r:embed="rId2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68" name="Relations"/>
            <p:cNvSpPr txBox="1"/>
            <p:nvPr/>
          </p:nvSpPr>
          <p:spPr>
            <a:xfrm>
              <a:off x="0" y="2190750"/>
              <a:ext cx="1599804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Relations</a:t>
              </a:r>
            </a:p>
          </p:txBody>
        </p:sp>
        <p:sp>
          <p:nvSpPr>
            <p:cNvPr id="269" name="Ligne"/>
            <p:cNvSpPr/>
            <p:nvPr/>
          </p:nvSpPr>
          <p:spPr>
            <a:xfrm flipH="1">
              <a:off x="790120" y="0"/>
              <a:ext cx="6121401" cy="15748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1-2Corinthiens"/>
            <p:cNvSpPr txBox="1"/>
            <p:nvPr/>
          </p:nvSpPr>
          <p:spPr>
            <a:xfrm>
              <a:off x="56592" y="3009900"/>
              <a:ext cx="1486620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1-2Corinthiens</a:t>
              </a:r>
            </a:p>
          </p:txBody>
        </p:sp>
      </p:grpSp>
      <p:grpSp>
        <p:nvGrpSpPr>
          <p:cNvPr id="276" name="Grouper"/>
          <p:cNvGrpSpPr/>
          <p:nvPr/>
        </p:nvGrpSpPr>
        <p:grpSpPr>
          <a:xfrm>
            <a:off x="1524000" y="3136900"/>
            <a:ext cx="2208766" cy="3676650"/>
            <a:chOff x="0" y="0"/>
            <a:chExt cx="2208765" cy="3676650"/>
          </a:xfrm>
        </p:grpSpPr>
        <p:sp>
          <p:nvSpPr>
            <p:cNvPr id="272" name="Cercle"/>
            <p:cNvSpPr/>
            <p:nvPr/>
          </p:nvSpPr>
          <p:spPr>
            <a:xfrm>
              <a:off x="863600" y="1943100"/>
              <a:ext cx="1270000" cy="1270000"/>
            </a:xfrm>
            <a:prstGeom prst="ellipse">
              <a:avLst/>
            </a:prstGeom>
            <a:blipFill rotWithShape="1">
              <a:blip r:embed="rId3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3" name="Combat"/>
            <p:cNvSpPr txBox="1"/>
            <p:nvPr/>
          </p:nvSpPr>
          <p:spPr>
            <a:xfrm>
              <a:off x="782595" y="2139950"/>
              <a:ext cx="1426171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Combat</a:t>
              </a:r>
            </a:p>
          </p:txBody>
        </p:sp>
        <p:sp>
          <p:nvSpPr>
            <p:cNvPr id="274" name="Ligne"/>
            <p:cNvSpPr/>
            <p:nvPr/>
          </p:nvSpPr>
          <p:spPr>
            <a:xfrm>
              <a:off x="0" y="0"/>
              <a:ext cx="1358900" cy="18669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Ephésiens"/>
            <p:cNvSpPr txBox="1"/>
            <p:nvPr/>
          </p:nvSpPr>
          <p:spPr>
            <a:xfrm>
              <a:off x="1000114" y="3333750"/>
              <a:ext cx="991134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Ephésiens</a:t>
              </a:r>
            </a:p>
          </p:txBody>
        </p:sp>
      </p:grpSp>
      <p:grpSp>
        <p:nvGrpSpPr>
          <p:cNvPr id="281" name="Grouper"/>
          <p:cNvGrpSpPr/>
          <p:nvPr/>
        </p:nvGrpSpPr>
        <p:grpSpPr>
          <a:xfrm>
            <a:off x="3451177" y="2997200"/>
            <a:ext cx="3330623" cy="3816350"/>
            <a:chOff x="0" y="0"/>
            <a:chExt cx="3330622" cy="3816350"/>
          </a:xfrm>
        </p:grpSpPr>
        <p:sp>
          <p:nvSpPr>
            <p:cNvPr id="277" name="Cercle"/>
            <p:cNvSpPr/>
            <p:nvPr/>
          </p:nvSpPr>
          <p:spPr>
            <a:xfrm>
              <a:off x="282622" y="2082800"/>
              <a:ext cx="1270001" cy="1270000"/>
            </a:xfrm>
            <a:prstGeom prst="ellipse">
              <a:avLst/>
            </a:prstGeom>
            <a:blipFill rotWithShape="1">
              <a:blip r:embed="rId4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8" name="Attente"/>
            <p:cNvSpPr txBox="1"/>
            <p:nvPr/>
          </p:nvSpPr>
          <p:spPr>
            <a:xfrm>
              <a:off x="235451" y="2647950"/>
              <a:ext cx="1358504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Attente</a:t>
              </a:r>
            </a:p>
          </p:txBody>
        </p:sp>
        <p:sp>
          <p:nvSpPr>
            <p:cNvPr id="279" name="Ligne"/>
            <p:cNvSpPr/>
            <p:nvPr/>
          </p:nvSpPr>
          <p:spPr>
            <a:xfrm flipH="1">
              <a:off x="917622" y="0"/>
              <a:ext cx="2413001" cy="20320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1-2Thessaloniciens"/>
            <p:cNvSpPr txBox="1"/>
            <p:nvPr/>
          </p:nvSpPr>
          <p:spPr>
            <a:xfrm>
              <a:off x="0" y="3473450"/>
              <a:ext cx="1829408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1-2Thessaloniciens</a:t>
              </a:r>
            </a:p>
          </p:txBody>
        </p:sp>
      </p:grpSp>
      <p:grpSp>
        <p:nvGrpSpPr>
          <p:cNvPr id="286" name="Grouper"/>
          <p:cNvGrpSpPr/>
          <p:nvPr/>
        </p:nvGrpSpPr>
        <p:grpSpPr>
          <a:xfrm>
            <a:off x="5105400" y="3644900"/>
            <a:ext cx="1270000" cy="3168650"/>
            <a:chOff x="0" y="0"/>
            <a:chExt cx="1270000" cy="3168650"/>
          </a:xfrm>
        </p:grpSpPr>
        <p:sp>
          <p:nvSpPr>
            <p:cNvPr id="282" name="Cercle"/>
            <p:cNvSpPr/>
            <p:nvPr/>
          </p:nvSpPr>
          <p:spPr>
            <a:xfrm>
              <a:off x="0" y="1435100"/>
              <a:ext cx="1270000" cy="1270000"/>
            </a:xfrm>
            <a:prstGeom prst="ellipse">
              <a:avLst/>
            </a:prstGeom>
            <a:blipFill rotWithShape="1">
              <a:blip r:embed="rId5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3" name="Ordre"/>
            <p:cNvSpPr txBox="1"/>
            <p:nvPr/>
          </p:nvSpPr>
          <p:spPr>
            <a:xfrm>
              <a:off x="65640" y="1631950"/>
              <a:ext cx="1132881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Ordre</a:t>
              </a:r>
            </a:p>
          </p:txBody>
        </p:sp>
        <p:sp>
          <p:nvSpPr>
            <p:cNvPr id="284" name="Ligne"/>
            <p:cNvSpPr/>
            <p:nvPr/>
          </p:nvSpPr>
          <p:spPr>
            <a:xfrm flipH="1">
              <a:off x="634999" y="0"/>
              <a:ext cx="1" cy="13843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Tite"/>
            <p:cNvSpPr txBox="1"/>
            <p:nvPr/>
          </p:nvSpPr>
          <p:spPr>
            <a:xfrm>
              <a:off x="400722" y="2825750"/>
              <a:ext cx="462720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Tite</a:t>
              </a:r>
            </a:p>
          </p:txBody>
        </p:sp>
      </p:grpSp>
      <p:grpSp>
        <p:nvGrpSpPr>
          <p:cNvPr id="291" name="Grouper"/>
          <p:cNvGrpSpPr/>
          <p:nvPr/>
        </p:nvGrpSpPr>
        <p:grpSpPr>
          <a:xfrm>
            <a:off x="4432300" y="2997200"/>
            <a:ext cx="3734453" cy="3816350"/>
            <a:chOff x="0" y="0"/>
            <a:chExt cx="3734452" cy="3816350"/>
          </a:xfrm>
        </p:grpSpPr>
        <p:sp>
          <p:nvSpPr>
            <p:cNvPr id="287" name="Cercle"/>
            <p:cNvSpPr/>
            <p:nvPr/>
          </p:nvSpPr>
          <p:spPr>
            <a:xfrm>
              <a:off x="2057400" y="2082800"/>
              <a:ext cx="1270000" cy="1270000"/>
            </a:xfrm>
            <a:prstGeom prst="ellipse">
              <a:avLst/>
            </a:prstGeom>
            <a:blipFill rotWithShape="1">
              <a:blip r:embed="rId6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8" name="Vie sociale"/>
            <p:cNvSpPr txBox="1"/>
            <p:nvPr/>
          </p:nvSpPr>
          <p:spPr>
            <a:xfrm>
              <a:off x="1898508" y="2749550"/>
              <a:ext cx="1835945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Vie sociale</a:t>
              </a:r>
            </a:p>
          </p:txBody>
        </p:sp>
        <p:sp>
          <p:nvSpPr>
            <p:cNvPr id="289" name="Ligne"/>
            <p:cNvSpPr/>
            <p:nvPr/>
          </p:nvSpPr>
          <p:spPr>
            <a:xfrm>
              <a:off x="0" y="0"/>
              <a:ext cx="2692400" cy="2032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Philémon"/>
            <p:cNvSpPr txBox="1"/>
            <p:nvPr/>
          </p:nvSpPr>
          <p:spPr>
            <a:xfrm>
              <a:off x="2216407" y="3473450"/>
              <a:ext cx="946151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Philémon</a:t>
              </a:r>
            </a:p>
          </p:txBody>
        </p:sp>
      </p:grpSp>
      <p:grpSp>
        <p:nvGrpSpPr>
          <p:cNvPr id="296" name="Grouper"/>
          <p:cNvGrpSpPr/>
          <p:nvPr/>
        </p:nvGrpSpPr>
        <p:grpSpPr>
          <a:xfrm>
            <a:off x="3378200" y="3581400"/>
            <a:ext cx="5813880" cy="3232150"/>
            <a:chOff x="0" y="0"/>
            <a:chExt cx="5813879" cy="3232150"/>
          </a:xfrm>
        </p:grpSpPr>
        <p:sp>
          <p:nvSpPr>
            <p:cNvPr id="292" name="Cercle"/>
            <p:cNvSpPr/>
            <p:nvPr/>
          </p:nvSpPr>
          <p:spPr>
            <a:xfrm>
              <a:off x="4508500" y="1498600"/>
              <a:ext cx="1270000" cy="1270000"/>
            </a:xfrm>
            <a:prstGeom prst="ellipse">
              <a:avLst/>
            </a:prstGeom>
            <a:blipFill rotWithShape="1">
              <a:blip r:embed="rId7">
                <a:alphaModFix amt="3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3" name="Œuvres"/>
            <p:cNvSpPr txBox="1"/>
            <p:nvPr/>
          </p:nvSpPr>
          <p:spPr>
            <a:xfrm>
              <a:off x="4467282" y="1695450"/>
              <a:ext cx="1346598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/>
              <a:r>
                <a:t>Œuvres</a:t>
              </a:r>
            </a:p>
          </p:txBody>
        </p:sp>
        <p:sp>
          <p:nvSpPr>
            <p:cNvPr id="294" name="Ligne"/>
            <p:cNvSpPr/>
            <p:nvPr/>
          </p:nvSpPr>
          <p:spPr>
            <a:xfrm>
              <a:off x="0" y="0"/>
              <a:ext cx="5143500" cy="144780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Jacques"/>
            <p:cNvSpPr txBox="1"/>
            <p:nvPr/>
          </p:nvSpPr>
          <p:spPr>
            <a:xfrm>
              <a:off x="4755686" y="2889250"/>
              <a:ext cx="769790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Jacques</a:t>
              </a:r>
            </a:p>
          </p:txBody>
        </p:sp>
      </p:grpSp>
      <p:sp>
        <p:nvSpPr>
          <p:cNvPr id="297" name="Activités +/-"/>
          <p:cNvSpPr txBox="1"/>
          <p:nvPr/>
        </p:nvSpPr>
        <p:spPr>
          <a:xfrm>
            <a:off x="-2919" y="3867150"/>
            <a:ext cx="151130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2400" u="sng"/>
            </a:lvl1pPr>
          </a:lstStyle>
          <a:p>
            <a:pPr/>
            <a:r>
              <a:t>Activités +/-</a:t>
            </a:r>
          </a:p>
        </p:txBody>
      </p:sp>
      <p:sp>
        <p:nvSpPr>
          <p:cNvPr id="298" name="Figure"/>
          <p:cNvSpPr/>
          <p:nvPr/>
        </p:nvSpPr>
        <p:spPr>
          <a:xfrm>
            <a:off x="393700" y="2044700"/>
            <a:ext cx="9563100" cy="1866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63" y="0"/>
                </a:moveTo>
                <a:cubicBezTo>
                  <a:pt x="5268" y="0"/>
                  <a:pt x="527" y="4828"/>
                  <a:pt x="527" y="10927"/>
                </a:cubicBezTo>
                <a:cubicBezTo>
                  <a:pt x="527" y="12960"/>
                  <a:pt x="1054" y="14993"/>
                  <a:pt x="2107" y="16518"/>
                </a:cubicBezTo>
                <a:lnTo>
                  <a:pt x="0" y="21600"/>
                </a:lnTo>
                <a:lnTo>
                  <a:pt x="4917" y="19567"/>
                </a:lnTo>
                <a:cubicBezTo>
                  <a:pt x="6673" y="20838"/>
                  <a:pt x="8780" y="21600"/>
                  <a:pt x="11063" y="21600"/>
                </a:cubicBezTo>
                <a:cubicBezTo>
                  <a:pt x="16859" y="21600"/>
                  <a:pt x="21600" y="16772"/>
                  <a:pt x="21600" y="10927"/>
                </a:cubicBezTo>
                <a:cubicBezTo>
                  <a:pt x="21600" y="4828"/>
                  <a:pt x="16859" y="0"/>
                  <a:pt x="11063" y="0"/>
                </a:cubicBezTo>
                <a:close/>
              </a:path>
            </a:pathLst>
          </a:custGeom>
          <a:solidFill>
            <a:srgbClr val="0097EB">
              <a:alpha val="2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"/>
      <p:bldP build="whole" bldLvl="1" animBg="1" rev="0" advAuto="0" spid="271" grpId="1"/>
      <p:bldP build="whole" bldLvl="1" animBg="1" rev="0" advAuto="0" spid="286" grpId="4"/>
      <p:bldP build="whole" bldLvl="1" animBg="1" rev="0" advAuto="0" spid="291" grpId="5"/>
      <p:bldP build="whole" bldLvl="1" animBg="1" rev="0" advAuto="0" spid="281" grpId="3"/>
      <p:bldP build="whole" bldLvl="1" animBg="1" rev="0" advAuto="0" spid="296" grpId="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