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1pPr>
    <a:lvl2pPr marL="0" marR="0" indent="228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2pPr>
    <a:lvl3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3pPr>
    <a:lvl4pPr marL="0" marR="0" indent="685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4pPr>
    <a:lvl5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5pPr>
    <a:lvl6pPr marL="0" marR="0" indent="1143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6pPr>
    <a:lvl7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7pPr>
    <a:lvl8pPr marL="0" marR="0" indent="1600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8pPr>
    <a:lvl9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Shape 17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Jude, frère de Jacques</a:t>
            </a:r>
          </a:p>
          <a:p>
            <a:pPr/>
            <a:r>
              <a:t>se distance des apôtres (v17)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half" idx="21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Texte du titre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Texte du titre</a:t>
            </a:r>
          </a:p>
        </p:txBody>
      </p:sp>
      <p:sp>
        <p:nvSpPr>
          <p:cNvPr id="89" name="Texte niveau 1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half" idx="21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Texte du titre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Texte du titre</a:t>
            </a:r>
          </a:p>
        </p:txBody>
      </p:sp>
      <p:sp>
        <p:nvSpPr>
          <p:cNvPr id="99" name="Texte niveau 1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/>
          <p:nvPr>
            <p:ph type="pic" sz="half" idx="21"/>
          </p:nvPr>
        </p:nvSpPr>
        <p:spPr>
          <a:xfrm>
            <a:off x="7025539" y="2736373"/>
            <a:ext cx="4621938" cy="6162584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09" name="Texte niveau 1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7" name="Texte niveau 1…"/>
          <p:cNvSpPr txBox="1"/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36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7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45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6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1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54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5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3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63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4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1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0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e du titre"/>
          <p:cNvSpPr txBox="1"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half" idx="21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Texte du titre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/>
          <p:nvPr>
            <p:ph type="pic" sz="half" idx="21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Texte du titre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8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" name="Texte du titre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584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ans une société de compromis"/>
          <p:cNvSpPr txBox="1"/>
          <p:nvPr>
            <p:ph type="subTitle" sz="quarter" idx="1"/>
          </p:nvPr>
        </p:nvSpPr>
        <p:spPr>
          <a:xfrm>
            <a:off x="6781915" y="5727700"/>
            <a:ext cx="6070485" cy="693242"/>
          </a:xfrm>
          <a:prstGeom prst="rect">
            <a:avLst/>
          </a:prstGeom>
        </p:spPr>
        <p:txBody>
          <a:bodyPr/>
          <a:lstStyle>
            <a:lvl1pPr algn="r">
              <a:defRPr i="1" sz="3300"/>
            </a:lvl1pPr>
          </a:lstStyle>
          <a:p>
            <a:pPr/>
            <a:r>
              <a:t>dans une société de compromis</a:t>
            </a:r>
          </a:p>
        </p:txBody>
      </p:sp>
      <p:sp>
        <p:nvSpPr>
          <p:cNvPr id="174" name="Combattre…"/>
          <p:cNvSpPr txBox="1"/>
          <p:nvPr>
            <p:ph type="ctrTitle"/>
          </p:nvPr>
        </p:nvSpPr>
        <p:spPr>
          <a:xfrm>
            <a:off x="6318250" y="996950"/>
            <a:ext cx="5038924" cy="4991795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7500"/>
              </a:lnSpc>
            </a:pPr>
            <a:r>
              <a:t>Combattre </a:t>
            </a:r>
          </a:p>
          <a:p>
            <a:pPr>
              <a:lnSpc>
                <a:spcPts val="7500"/>
              </a:lnSpc>
            </a:pPr>
            <a:r>
              <a:t>pour la foi</a:t>
            </a:r>
          </a:p>
        </p:txBody>
      </p:sp>
      <p:pic>
        <p:nvPicPr>
          <p:cNvPr id="175" name="droppedImage.png" descr="droppedImage.png"/>
          <p:cNvPicPr>
            <a:picLocks noChangeAspect="0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127000" y="-12353"/>
            <a:ext cx="6070485" cy="9778306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L'homme noble se propose des choses nobles, et il se maintient par des choses nobles (Esaïe 32.8)"/>
          <p:cNvSpPr txBox="1"/>
          <p:nvPr/>
        </p:nvSpPr>
        <p:spPr>
          <a:xfrm>
            <a:off x="6377185" y="673100"/>
            <a:ext cx="6373615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584200">
              <a:defRPr i="1" sz="24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L'homme noble se propose des choses nobles, et il se maintient par des choses nobles </a:t>
            </a:r>
            <a:r>
              <a:rPr i="0"/>
              <a:t>(Esaïe 32.8)</a:t>
            </a:r>
          </a:p>
        </p:txBody>
      </p:sp>
      <p:sp>
        <p:nvSpPr>
          <p:cNvPr id="177" name="IEB - Guillaume Argaud"/>
          <p:cNvSpPr txBox="1"/>
          <p:nvPr/>
        </p:nvSpPr>
        <p:spPr>
          <a:xfrm>
            <a:off x="6528751" y="8890000"/>
            <a:ext cx="6070485" cy="69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IEB - Guillaume Argaud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Jude et la société"/>
          <p:cNvSpPr txBox="1"/>
          <p:nvPr>
            <p:ph type="title"/>
          </p:nvPr>
        </p:nvSpPr>
        <p:spPr>
          <a:xfrm>
            <a:off x="4315023" y="1035753"/>
            <a:ext cx="8321477" cy="230267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Jude et la société</a:t>
            </a:r>
          </a:p>
        </p:txBody>
      </p:sp>
      <p:sp>
        <p:nvSpPr>
          <p:cNvPr id="180" name="Introduction (v1-2)…"/>
          <p:cNvSpPr txBox="1"/>
          <p:nvPr>
            <p:ph type="body" sz="half" idx="1"/>
          </p:nvPr>
        </p:nvSpPr>
        <p:spPr>
          <a:xfrm>
            <a:off x="431800" y="4343400"/>
            <a:ext cx="8992990" cy="479797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764540" indent="-491490" defTabSz="502412">
              <a:spcBef>
                <a:spcPts val="0"/>
              </a:spcBef>
              <a:defRPr sz="3010"/>
            </a:pPr>
            <a:r>
              <a:rPr i="1"/>
              <a:t>Introduction</a:t>
            </a:r>
            <a:r>
              <a:t> (v1-2)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u="sng"/>
              <a:t>But de la lettre</a:t>
            </a:r>
            <a:r>
              <a:t> : </a:t>
            </a:r>
            <a:r>
              <a:rPr i="1"/>
              <a:t>j’ai été conduit à vous encourager à combattre pour la foi </a:t>
            </a:r>
            <a:r>
              <a:t>(v3)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u="sng"/>
              <a:t>Raisons</a:t>
            </a:r>
            <a:r>
              <a:t> : </a:t>
            </a:r>
            <a:r>
              <a:rPr i="1"/>
              <a:t>des impies se sont glissés parmi les fidèles</a:t>
            </a:r>
            <a:r>
              <a:t> (v4)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u="sng"/>
              <a:t>Une exhortation</a:t>
            </a:r>
            <a:r>
              <a:t> : </a:t>
            </a:r>
            <a:r>
              <a:rPr i="1"/>
              <a:t>vous rappeler des faits impies que vous connaissez bien</a:t>
            </a:r>
            <a:r>
              <a:t> (v5-7)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u="sng"/>
              <a:t>Une lucidité</a:t>
            </a:r>
            <a:r>
              <a:t> : </a:t>
            </a:r>
            <a:r>
              <a:rPr i="1"/>
              <a:t>Les caractères de l’impiété</a:t>
            </a:r>
            <a:r>
              <a:t> (v8-19)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u="sng"/>
              <a:t>Prendre sa place</a:t>
            </a:r>
            <a:r>
              <a:t> : </a:t>
            </a:r>
            <a:r>
              <a:rPr i="1"/>
              <a:t>Le comportement de la foi</a:t>
            </a:r>
            <a:r>
              <a:t> (v20-23)</a:t>
            </a:r>
          </a:p>
          <a:p>
            <a:pPr marL="764540" indent="-491490" defTabSz="502412">
              <a:spcBef>
                <a:spcPts val="0"/>
              </a:spcBef>
              <a:defRPr sz="3010"/>
            </a:pPr>
            <a:r>
              <a:rPr i="1"/>
              <a:t>Conclusion</a:t>
            </a:r>
            <a:r>
              <a:t> (v24-25)</a:t>
            </a:r>
          </a:p>
        </p:txBody>
      </p:sp>
      <p:pic>
        <p:nvPicPr>
          <p:cNvPr id="181" name="droppedImage.png" descr="droppedImage.png"/>
          <p:cNvPicPr>
            <a:picLocks noChangeAspect="1"/>
          </p:cNvPicPr>
          <p:nvPr/>
        </p:nvPicPr>
        <p:blipFill>
          <a:blip r:embed="rId3">
            <a:alphaModFix amt="46000"/>
            <a:extLst/>
          </a:blip>
          <a:stretch>
            <a:fillRect/>
          </a:stretch>
        </p:blipFill>
        <p:spPr>
          <a:xfrm>
            <a:off x="127000" y="127000"/>
            <a:ext cx="3909855" cy="3840777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Environ 40 ans après le Christ, l’impiété, un mal universel ?"/>
          <p:cNvSpPr/>
          <p:nvPr/>
        </p:nvSpPr>
        <p:spPr>
          <a:xfrm>
            <a:off x="9566870" y="47498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2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Environ 40 ans après le Christ, l’impiété, un mal universel ?</a:t>
            </a:r>
          </a:p>
        </p:txBody>
      </p:sp>
      <p:sp>
        <p:nvSpPr>
          <p:cNvPr id="183" name="Comprendre l’impiété en premier ?"/>
          <p:cNvSpPr/>
          <p:nvPr/>
        </p:nvSpPr>
        <p:spPr>
          <a:xfrm>
            <a:off x="9566870" y="6208985"/>
            <a:ext cx="298966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2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Comprendre l’impiété en premier ?</a:t>
            </a:r>
          </a:p>
        </p:txBody>
      </p:sp>
      <p:sp>
        <p:nvSpPr>
          <p:cNvPr id="184" name="Tout commence donc par soi ?"/>
          <p:cNvSpPr/>
          <p:nvPr/>
        </p:nvSpPr>
        <p:spPr>
          <a:xfrm>
            <a:off x="9566870" y="7668170"/>
            <a:ext cx="298966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2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Tout commence donc par soi ?</a:t>
            </a:r>
          </a:p>
        </p:txBody>
      </p:sp>
      <p:sp>
        <p:nvSpPr>
          <p:cNvPr id="185" name="dans laquelle il vit"/>
          <p:cNvSpPr txBox="1"/>
          <p:nvPr/>
        </p:nvSpPr>
        <p:spPr>
          <a:xfrm>
            <a:off x="6223116" y="2540000"/>
            <a:ext cx="6070485" cy="69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r" defTabSz="584200">
              <a:defRPr i="1" sz="33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dans laquelle il vit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doors dir="vert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2" grpId="1"/>
      <p:bldP build="whole" bldLvl="1" animBg="1" rev="0" advAuto="0" spid="184" grpId="3"/>
      <p:bldP build="whole" bldLvl="1" animBg="1" rev="0" advAuto="0" spid="18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éalités"/>
          <p:cNvSpPr txBox="1"/>
          <p:nvPr>
            <p:ph type="title"/>
          </p:nvPr>
        </p:nvSpPr>
        <p:spPr>
          <a:xfrm>
            <a:off x="4165600" y="1854200"/>
            <a:ext cx="3672731" cy="2438400"/>
          </a:xfrm>
          <a:prstGeom prst="rect">
            <a:avLst/>
          </a:prstGeom>
        </p:spPr>
        <p:txBody>
          <a:bodyPr/>
          <a:lstStyle/>
          <a:p>
            <a:pPr/>
            <a:r>
              <a:t>Réalités</a:t>
            </a:r>
          </a:p>
        </p:txBody>
      </p:sp>
      <p:sp>
        <p:nvSpPr>
          <p:cNvPr id="190" name="des impies,…"/>
          <p:cNvSpPr txBox="1"/>
          <p:nvPr>
            <p:ph type="body" sz="half" idx="1"/>
          </p:nvPr>
        </p:nvSpPr>
        <p:spPr>
          <a:xfrm>
            <a:off x="800100" y="3225800"/>
            <a:ext cx="7854256" cy="5727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des impies, 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qui dévoient [le sens de] la grâce de notre Dieu par leurs moeurs dissolues, 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et qui renient notre seul maître et seigneur, Jésus, le Christ </a:t>
            </a:r>
            <a:r>
              <a:rPr sz="3500"/>
              <a:t>(v4)</a:t>
            </a:r>
          </a:p>
        </p:txBody>
      </p:sp>
      <p:sp>
        <p:nvSpPr>
          <p:cNvPr id="191" name="Introduction…"/>
          <p:cNvSpPr txBox="1"/>
          <p:nvPr/>
        </p:nvSpPr>
        <p:spPr>
          <a:xfrm>
            <a:off x="8813800" y="215900"/>
            <a:ext cx="3987800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Introduction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But de l’épître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>
                <a:solidFill>
                  <a:srgbClr val="FFFFFF"/>
                </a:solidFill>
              </a:rPr>
              <a:t>Raisons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rappel de l’essentiel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Les caractères de l’impiété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comportement de la foi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Conclusion</a:t>
            </a:r>
          </a:p>
        </p:txBody>
      </p:sp>
      <p:pic>
        <p:nvPicPr>
          <p:cNvPr id="192" name="droppedImage.png" descr="droppedImage.png"/>
          <p:cNvPicPr>
            <a:picLocks noChangeAspect="1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139700" y="139700"/>
            <a:ext cx="3987800" cy="391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L’impiété ?"/>
          <p:cNvSpPr/>
          <p:nvPr/>
        </p:nvSpPr>
        <p:spPr>
          <a:xfrm>
            <a:off x="9312870" y="42418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L’impiété ?</a:t>
            </a:r>
          </a:p>
        </p:txBody>
      </p:sp>
      <p:sp>
        <p:nvSpPr>
          <p:cNvPr id="194" name="Grâce et dévoiement"/>
          <p:cNvSpPr/>
          <p:nvPr/>
        </p:nvSpPr>
        <p:spPr>
          <a:xfrm>
            <a:off x="9312870" y="56769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Grâce et dévoiement</a:t>
            </a:r>
          </a:p>
        </p:txBody>
      </p:sp>
      <p:sp>
        <p:nvSpPr>
          <p:cNvPr id="195" name="La centralité du Christ"/>
          <p:cNvSpPr/>
          <p:nvPr/>
        </p:nvSpPr>
        <p:spPr>
          <a:xfrm>
            <a:off x="9312870" y="71120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La centralité du Christ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3"/>
      <p:bldP build="whole" bldLvl="1" animBg="1" rev="0" advAuto="0" spid="194" grpId="2"/>
      <p:bldP build="whole" bldLvl="1" animBg="1" rev="0" advAuto="0" spid="19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e souvenir"/>
          <p:cNvSpPr txBox="1"/>
          <p:nvPr>
            <p:ph type="title"/>
          </p:nvPr>
        </p:nvSpPr>
        <p:spPr>
          <a:xfrm>
            <a:off x="3454400" y="2095500"/>
            <a:ext cx="6096000" cy="2438400"/>
          </a:xfrm>
          <a:prstGeom prst="rect">
            <a:avLst/>
          </a:prstGeom>
        </p:spPr>
        <p:txBody>
          <a:bodyPr/>
          <a:lstStyle/>
          <a:p>
            <a:pPr/>
            <a:r>
              <a:t>Se souvenir</a:t>
            </a:r>
          </a:p>
        </p:txBody>
      </p:sp>
      <p:sp>
        <p:nvSpPr>
          <p:cNvPr id="198" name="vous rappeler…"/>
          <p:cNvSpPr txBox="1"/>
          <p:nvPr>
            <p:ph type="body" sz="half" idx="1"/>
          </p:nvPr>
        </p:nvSpPr>
        <p:spPr>
          <a:xfrm>
            <a:off x="876300" y="3562350"/>
            <a:ext cx="8270677" cy="5727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vous rappeler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à vous qui, une fois saviez tout,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que Dieu a délivré le peuple du pays d’Egypte et a détruit ceux qui n’ont pas cru,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il a réservé pour le jugement les anges qui ont abandonné leur propre demeure,</a:t>
            </a:r>
            <a:endParaRPr i="1" sz="3500"/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rPr i="1" sz="3500"/>
              <a:t>comme exemple, Sodome et Gomorrhe qui subissent la peine d’un feu éternel </a:t>
            </a:r>
            <a:r>
              <a:rPr sz="3500"/>
              <a:t>(v5-7)</a:t>
            </a:r>
          </a:p>
        </p:txBody>
      </p:sp>
      <p:sp>
        <p:nvSpPr>
          <p:cNvPr id="199" name="Introduction…"/>
          <p:cNvSpPr txBox="1"/>
          <p:nvPr/>
        </p:nvSpPr>
        <p:spPr>
          <a:xfrm>
            <a:off x="8813800" y="215900"/>
            <a:ext cx="3987800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Introduction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But de l’épître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Raisons</a:t>
            </a:r>
          </a:p>
          <a:p>
            <a:pPr algn="r" defTabSz="58420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rappel de l’essentiel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Les caractères de l’impiété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comportement de la foi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Conclusion</a:t>
            </a:r>
          </a:p>
        </p:txBody>
      </p:sp>
      <p:pic>
        <p:nvPicPr>
          <p:cNvPr id="200" name="droppedImage.png" descr="droppedImage.png"/>
          <p:cNvPicPr>
            <a:picLocks noChangeAspect="1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165100" y="152400"/>
            <a:ext cx="3457356" cy="3396272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Délivrance et sanction connues"/>
          <p:cNvSpPr/>
          <p:nvPr/>
        </p:nvSpPr>
        <p:spPr>
          <a:xfrm>
            <a:off x="9312870" y="42418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Délivrance et sanction connues</a:t>
            </a:r>
          </a:p>
        </p:txBody>
      </p:sp>
      <p:sp>
        <p:nvSpPr>
          <p:cNvPr id="202" name="Les démons seront jugés"/>
          <p:cNvSpPr/>
          <p:nvPr/>
        </p:nvSpPr>
        <p:spPr>
          <a:xfrm>
            <a:off x="9312870" y="57912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Les démons seront jugés</a:t>
            </a:r>
          </a:p>
        </p:txBody>
      </p:sp>
      <p:sp>
        <p:nvSpPr>
          <p:cNvPr id="203" name="Exemple typique"/>
          <p:cNvSpPr/>
          <p:nvPr/>
        </p:nvSpPr>
        <p:spPr>
          <a:xfrm>
            <a:off x="9312870" y="734060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Exemple typique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2"/>
      <p:bldP build="whole" bldLvl="1" animBg="1" rev="0" advAuto="0" spid="201" grpId="1"/>
      <p:bldP build="whole" bldLvl="1" animBg="1" rev="0" advAuto="0" spid="203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L’impiété"/>
          <p:cNvSpPr txBox="1"/>
          <p:nvPr>
            <p:ph type="title"/>
          </p:nvPr>
        </p:nvSpPr>
        <p:spPr>
          <a:xfrm>
            <a:off x="2438400" y="1193800"/>
            <a:ext cx="6096000" cy="2438400"/>
          </a:xfrm>
          <a:prstGeom prst="rect">
            <a:avLst/>
          </a:prstGeom>
        </p:spPr>
        <p:txBody>
          <a:bodyPr/>
          <a:lstStyle/>
          <a:p>
            <a:pPr/>
            <a:r>
              <a:t>L’impiété</a:t>
            </a:r>
          </a:p>
        </p:txBody>
      </p:sp>
      <p:sp>
        <p:nvSpPr>
          <p:cNvPr id="206" name="Ces rêveurs…"/>
          <p:cNvSpPr txBox="1"/>
          <p:nvPr>
            <p:ph type="body" sz="half" idx="1"/>
          </p:nvPr>
        </p:nvSpPr>
        <p:spPr>
          <a:xfrm>
            <a:off x="685800" y="3594100"/>
            <a:ext cx="8437464" cy="57277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 u="sng"/>
              <a:t>Ces rêveurs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souillent le corps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méprisent les autorités et injurient les dignités (v8-9)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injurient tout ce qu’ils ne connaissent pas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se corrompent dans tout ce qu’ils comprennent naturellement comme des bêtes sans raison (v10)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 u="sng"/>
              <a:t>Ils ont marché</a:t>
            </a:r>
            <a:r>
              <a:rPr i="1" sz="2576"/>
              <a:t> dans l’erreur de Caïn, se sont abandonné à l’erreur de Balaam pour une récompense, et ont péri dans la contradiction de Coré (v11)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Ils sont des taches dans vos agapes </a:t>
            </a:r>
            <a:r>
              <a:rPr i="1" sz="2576"/>
              <a:t>et font.</a:t>
            </a:r>
            <a:r>
              <a:rPr i="1" sz="2576"/>
              <a:t>.. (v12-13)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Il leur est réservé le jugement (v14)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 u="sng"/>
              <a:t>Ils disent</a:t>
            </a:r>
            <a:r>
              <a:rPr i="1" sz="2576"/>
              <a:t> : murmures, plaintes, convoitises, orgueilleux discours, admirent les hommes en vue de leur propre profit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Des éternels mécontents (v16)</a:t>
            </a:r>
            <a:endParaRPr i="1" sz="2576"/>
          </a:p>
          <a:p>
            <a:pPr marL="0" indent="0" defTabSz="537463">
              <a:spcBef>
                <a:spcPts val="0"/>
              </a:spcBef>
              <a:buSzTx/>
              <a:buNone/>
              <a:defRPr sz="2668"/>
            </a:pPr>
            <a:r>
              <a:rPr i="1" sz="2576"/>
              <a:t>Ceux qui provoquent des divisions (v19)</a:t>
            </a:r>
          </a:p>
        </p:txBody>
      </p:sp>
      <p:sp>
        <p:nvSpPr>
          <p:cNvPr id="207" name="Introduction…"/>
          <p:cNvSpPr txBox="1"/>
          <p:nvPr/>
        </p:nvSpPr>
        <p:spPr>
          <a:xfrm>
            <a:off x="8813800" y="215900"/>
            <a:ext cx="3987800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Introduction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But de l’épître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Raisons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rappel de l’essentiel</a:t>
            </a:r>
          </a:p>
          <a:p>
            <a:pPr algn="r" defTabSz="58420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Les caractères de l’impiété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comportement de la foi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Conclusion</a:t>
            </a:r>
          </a:p>
        </p:txBody>
      </p:sp>
      <p:pic>
        <p:nvPicPr>
          <p:cNvPr id="208" name="droppedImage.png" descr="droppedImage.png"/>
          <p:cNvPicPr>
            <a:picLocks noChangeAspect="1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152400" y="165100"/>
            <a:ext cx="3162377" cy="3106505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Pensent mal"/>
          <p:cNvSpPr/>
          <p:nvPr/>
        </p:nvSpPr>
        <p:spPr>
          <a:xfrm>
            <a:off x="9312870" y="3742134"/>
            <a:ext cx="2989660" cy="123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98"/>
                  <a:pt x="1835" y="1111"/>
                </a:cubicBezTo>
                <a:lnTo>
                  <a:pt x="1835" y="8890"/>
                </a:lnTo>
                <a:lnTo>
                  <a:pt x="0" y="11113"/>
                </a:lnTo>
                <a:lnTo>
                  <a:pt x="1835" y="13335"/>
                </a:lnTo>
                <a:lnTo>
                  <a:pt x="1835" y="20489"/>
                </a:lnTo>
                <a:cubicBezTo>
                  <a:pt x="1835" y="21102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02"/>
                  <a:pt x="21600" y="20489"/>
                </a:cubicBezTo>
                <a:lnTo>
                  <a:pt x="21600" y="1111"/>
                </a:lnTo>
                <a:cubicBezTo>
                  <a:pt x="21600" y="498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Pensent mal</a:t>
            </a:r>
          </a:p>
        </p:txBody>
      </p:sp>
      <p:sp>
        <p:nvSpPr>
          <p:cNvPr id="210" name="Caïn et la repentance, Balaam et la cupidité, Coré et l’ambition"/>
          <p:cNvSpPr/>
          <p:nvPr/>
        </p:nvSpPr>
        <p:spPr>
          <a:xfrm>
            <a:off x="9312870" y="570865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Caïn et la repentance, Balaam et la cupidité, Coré et l’ambition</a:t>
            </a:r>
          </a:p>
        </p:txBody>
      </p:sp>
      <p:sp>
        <p:nvSpPr>
          <p:cNvPr id="211" name="Si quelqu’un ne faillit pas en paroles……"/>
          <p:cNvSpPr/>
          <p:nvPr/>
        </p:nvSpPr>
        <p:spPr>
          <a:xfrm>
            <a:off x="9312870" y="7710884"/>
            <a:ext cx="298966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584200"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r>
              <a:t>Si quelqu’un ne faillit pas en paroles… </a:t>
            </a:r>
          </a:p>
          <a:p>
            <a:pPr algn="ctr" defTabSz="584200"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r>
              <a:t>(Jc 3.2)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  <p:bldP build="whole" bldLvl="1" animBg="1" rev="0" advAuto="0" spid="210" grpId="2"/>
      <p:bldP build="whole" bldLvl="1" animBg="1" rev="0" advAuto="0" spid="21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a foi"/>
          <p:cNvSpPr txBox="1"/>
          <p:nvPr>
            <p:ph type="title"/>
          </p:nvPr>
        </p:nvSpPr>
        <p:spPr>
          <a:xfrm>
            <a:off x="1981200" y="1130300"/>
            <a:ext cx="6096000" cy="2438400"/>
          </a:xfrm>
          <a:prstGeom prst="rect">
            <a:avLst/>
          </a:prstGeom>
        </p:spPr>
        <p:txBody>
          <a:bodyPr/>
          <a:lstStyle/>
          <a:p>
            <a:pPr/>
            <a:r>
              <a:t>La foi</a:t>
            </a:r>
          </a:p>
        </p:txBody>
      </p:sp>
      <p:sp>
        <p:nvSpPr>
          <p:cNvPr id="214" name="Souvenez-vous des paroles qui ont été dites auparavant…"/>
          <p:cNvSpPr txBox="1"/>
          <p:nvPr>
            <p:ph type="body" sz="half" idx="1"/>
          </p:nvPr>
        </p:nvSpPr>
        <p:spPr>
          <a:xfrm>
            <a:off x="673100" y="3708400"/>
            <a:ext cx="8451404" cy="5727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 u="sng"/>
              <a:t>Souvenez-vous</a:t>
            </a:r>
            <a:r>
              <a:rPr i="1" sz="2900"/>
              <a:t> des paroles qui ont été dites auparavant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il y aurait des moqueurs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marchant selon leur convoitise d’impiété (v17-18)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qui se séparent eux-mêmes,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des hommes psychiques, n’ayant pas l’esprit (v19)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 u="sng"/>
              <a:t>Vous édifiant vous-mêmes sur votre très sainte foi</a:t>
            </a:r>
            <a:r>
              <a:rPr i="1" sz="2900"/>
              <a:t> 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priant par le Saint Esprit,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maintenez-vous dans l’amour de Dieu.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Attendez-vous à la miséricorde de notre Seigneur Jésus Christ jusqu’à la vie éternelle (v20-21)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 u="sng"/>
              <a:t>L</a:t>
            </a:r>
            <a:r>
              <a:rPr i="1" sz="2900" u="sng"/>
              <a:t>es uns, les autres</a:t>
            </a:r>
            <a:r>
              <a:rPr i="1" sz="2900"/>
              <a:t> : prenez-les en pitié, sauvez-les, avec crainte (v22-23)</a:t>
            </a:r>
          </a:p>
        </p:txBody>
      </p:sp>
      <p:sp>
        <p:nvSpPr>
          <p:cNvPr id="215" name="Introduction…"/>
          <p:cNvSpPr txBox="1"/>
          <p:nvPr/>
        </p:nvSpPr>
        <p:spPr>
          <a:xfrm>
            <a:off x="8813800" y="215900"/>
            <a:ext cx="3987800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Introduction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But de l’épître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Raisons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rappel de l’essentiel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Les caractères de l’impiété</a:t>
            </a:r>
          </a:p>
          <a:p>
            <a:pPr algn="r" defTabSz="58420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comportement de la foi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Conclusion</a:t>
            </a:r>
          </a:p>
        </p:txBody>
      </p:sp>
      <p:pic>
        <p:nvPicPr>
          <p:cNvPr id="216" name="droppedImage.png" descr="droppedImage.png"/>
          <p:cNvPicPr>
            <a:picLocks noChangeAspect="1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165100" y="177800"/>
            <a:ext cx="3428765" cy="3368186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On a été prévenus ! Détachons-nous des autres tout en les aimant"/>
          <p:cNvSpPr/>
          <p:nvPr/>
        </p:nvSpPr>
        <p:spPr>
          <a:xfrm>
            <a:off x="9312870" y="367665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On a été prévenus ! Détachons-nous des autres tout en les aimant</a:t>
            </a:r>
          </a:p>
        </p:txBody>
      </p:sp>
      <p:sp>
        <p:nvSpPr>
          <p:cNvPr id="218" name="En relation avec Dieu, aimés de Lui, accompagnés du Christ"/>
          <p:cNvSpPr/>
          <p:nvPr/>
        </p:nvSpPr>
        <p:spPr>
          <a:xfrm>
            <a:off x="9312870" y="578485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En relation avec Dieu, aimés de Lui, accompagnés du Christ</a:t>
            </a:r>
          </a:p>
        </p:txBody>
      </p:sp>
      <p:sp>
        <p:nvSpPr>
          <p:cNvPr id="219" name="Une présence utile, exprimée, adaptée"/>
          <p:cNvSpPr/>
          <p:nvPr/>
        </p:nvSpPr>
        <p:spPr>
          <a:xfrm>
            <a:off x="9312870" y="7893050"/>
            <a:ext cx="2989660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94" y="0"/>
                </a:moveTo>
                <a:cubicBezTo>
                  <a:pt x="2041" y="0"/>
                  <a:pt x="1835" y="484"/>
                  <a:pt x="1835" y="1080"/>
                </a:cubicBezTo>
                <a:lnTo>
                  <a:pt x="1835" y="8640"/>
                </a:lnTo>
                <a:lnTo>
                  <a:pt x="0" y="10800"/>
                </a:lnTo>
                <a:lnTo>
                  <a:pt x="1835" y="12960"/>
                </a:lnTo>
                <a:lnTo>
                  <a:pt x="1835" y="20520"/>
                </a:lnTo>
                <a:cubicBezTo>
                  <a:pt x="1835" y="21116"/>
                  <a:pt x="2041" y="21600"/>
                  <a:pt x="2294" y="21600"/>
                </a:cubicBezTo>
                <a:lnTo>
                  <a:pt x="21141" y="21600"/>
                </a:lnTo>
                <a:cubicBezTo>
                  <a:pt x="2139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395" y="0"/>
                  <a:pt x="21141" y="0"/>
                </a:cubicBezTo>
                <a:lnTo>
                  <a:pt x="2294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Une présence utile, exprimée, adaptée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3"/>
      <p:bldP build="whole" bldLvl="1" animBg="1" rev="0" advAuto="0" spid="217" grpId="1"/>
      <p:bldP build="whole" bldLvl="1" animBg="1" rev="0" advAuto="0" spid="218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onclusions"/>
          <p:cNvSpPr txBox="1"/>
          <p:nvPr>
            <p:ph type="title"/>
          </p:nvPr>
        </p:nvSpPr>
        <p:spPr>
          <a:xfrm>
            <a:off x="1765300" y="1104900"/>
            <a:ext cx="6096000" cy="2438400"/>
          </a:xfrm>
          <a:prstGeom prst="rect">
            <a:avLst/>
          </a:prstGeom>
        </p:spPr>
        <p:txBody>
          <a:bodyPr/>
          <a:lstStyle/>
          <a:p>
            <a:pPr/>
            <a:r>
              <a:t>Conclusions</a:t>
            </a:r>
          </a:p>
        </p:txBody>
      </p:sp>
      <p:sp>
        <p:nvSpPr>
          <p:cNvPr id="222" name="Dieu a le pouvoir…"/>
          <p:cNvSpPr txBox="1"/>
          <p:nvPr>
            <p:ph type="body" sz="half" idx="1"/>
          </p:nvPr>
        </p:nvSpPr>
        <p:spPr>
          <a:xfrm>
            <a:off x="1993900" y="3327400"/>
            <a:ext cx="7716987" cy="5727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 u="sng"/>
              <a:t>Dieu a le pouvoir</a:t>
            </a:r>
            <a:r>
              <a:rPr i="1" sz="2900"/>
              <a:t> 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de vous garder sans que vous bronchiez 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de vous placer irréprochables devant sa gloire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avec abondance de joie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 u="sng"/>
              <a:t>au seul Dieu</a:t>
            </a:r>
            <a:r>
              <a:rPr i="1" sz="2900"/>
              <a:t>, notre sauveur, par notre seigneur Jésus, le Christ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gloire, majesté, force, pouvoir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dès avant tout siècle</a:t>
            </a:r>
            <a:endParaRPr i="1" sz="2900"/>
          </a:p>
          <a:p>
            <a:pPr marL="0" indent="0">
              <a:spcBef>
                <a:spcPts val="0"/>
              </a:spcBef>
              <a:buSzTx/>
              <a:buNone/>
              <a:defRPr sz="3000"/>
            </a:pPr>
            <a:r>
              <a:rPr i="1" sz="2900"/>
              <a:t>et maintenant et pour tous les siècles (v24-25)</a:t>
            </a:r>
          </a:p>
        </p:txBody>
      </p:sp>
      <p:sp>
        <p:nvSpPr>
          <p:cNvPr id="223" name="Introduction…"/>
          <p:cNvSpPr txBox="1"/>
          <p:nvPr/>
        </p:nvSpPr>
        <p:spPr>
          <a:xfrm>
            <a:off x="8813800" y="215900"/>
            <a:ext cx="3987800" cy="250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Introduction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But de l’épître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Raisons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rappel de l’essentiel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Les caractères de l’impiété</a:t>
            </a:r>
          </a:p>
          <a:p>
            <a:pPr algn="r" defTabSz="584200">
              <a:defRPr sz="2200">
                <a:solidFill>
                  <a:srgbClr val="FFFFFF">
                    <a:alpha val="50000"/>
                  </a:srgbClr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t>Le comportement de la foi</a:t>
            </a:r>
          </a:p>
          <a:p>
            <a:pPr algn="r" defTabSz="58420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pPr>
            <a:r>
              <a:rPr i="1"/>
              <a:t>Conclusions</a:t>
            </a:r>
          </a:p>
        </p:txBody>
      </p:sp>
      <p:pic>
        <p:nvPicPr>
          <p:cNvPr id="224" name="droppedImage.png" descr="droppedImage.png"/>
          <p:cNvPicPr>
            <a:picLocks noChangeAspect="0"/>
          </p:cNvPicPr>
          <p:nvPr/>
        </p:nvPicPr>
        <p:blipFill>
          <a:blip r:embed="rId2">
            <a:alphaModFix amt="46000"/>
            <a:extLst/>
          </a:blip>
          <a:stretch>
            <a:fillRect/>
          </a:stretch>
        </p:blipFill>
        <p:spPr>
          <a:xfrm>
            <a:off x="228600" y="35817"/>
            <a:ext cx="1695120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Vivre pieusement"/>
          <p:cNvSpPr/>
          <p:nvPr/>
        </p:nvSpPr>
        <p:spPr>
          <a:xfrm>
            <a:off x="8978900" y="3924300"/>
            <a:ext cx="2575422" cy="243840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Vivre pieusement</a:t>
            </a:r>
          </a:p>
        </p:txBody>
      </p:sp>
      <p:sp>
        <p:nvSpPr>
          <p:cNvPr id="226" name="Gardés…"/>
          <p:cNvSpPr/>
          <p:nvPr/>
        </p:nvSpPr>
        <p:spPr>
          <a:xfrm>
            <a:off x="10363200" y="6515100"/>
            <a:ext cx="1921620" cy="192767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58420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r>
              <a:t>Gardés</a:t>
            </a:r>
          </a:p>
          <a:p>
            <a:pPr algn="ctr" defTabSz="58420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r>
              <a:t>Aboutis</a:t>
            </a:r>
          </a:p>
          <a:p>
            <a:pPr algn="ctr" defTabSz="58420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r>
              <a:t>Joyeux</a:t>
            </a:r>
          </a:p>
        </p:txBody>
      </p:sp>
      <p:sp>
        <p:nvSpPr>
          <p:cNvPr id="227" name="Pour vivre dans une société de compromis"/>
          <p:cNvSpPr txBox="1"/>
          <p:nvPr/>
        </p:nvSpPr>
        <p:spPr>
          <a:xfrm>
            <a:off x="3852118" y="2781300"/>
            <a:ext cx="6925966" cy="717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r" defTabSz="584200">
              <a:defRPr i="1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Pour vivre dans une société de compromis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