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3" r:id="rId7"/>
    <p:sldId id="264" r:id="rId8"/>
    <p:sldId id="265" r:id="rId9"/>
    <p:sldId id="266" r:id="rId10"/>
    <p:sldId id="260" r:id="rId11"/>
    <p:sldId id="267" r:id="rId12"/>
    <p:sldId id="261" r:id="rId13"/>
    <p:sldId id="268" r:id="rId14"/>
    <p:sldId id="269" r:id="rId15"/>
    <p:sldId id="270"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3797603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1468966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32540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2738748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23706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4007884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1201419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290698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1970912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509D2C7-84F0-4114-88E4-672A9C380654}" type="datetimeFigureOut">
              <a:rPr lang="fr-FR" smtClean="0"/>
              <a:t>03/12/2024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1514917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509D2C7-84F0-4114-88E4-672A9C380654}" type="datetimeFigureOut">
              <a:rPr lang="fr-FR" smtClean="0"/>
              <a:t>03/12/2024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847036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509D2C7-84F0-4114-88E4-672A9C380654}" type="datetimeFigureOut">
              <a:rPr lang="fr-FR" smtClean="0"/>
              <a:t>03/12/2024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3166553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509D2C7-84F0-4114-88E4-672A9C380654}" type="datetimeFigureOut">
              <a:rPr lang="fr-FR" smtClean="0"/>
              <a:t>03/12/2024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135975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09D2C7-84F0-4114-88E4-672A9C380654}" type="datetimeFigureOut">
              <a:rPr lang="fr-FR" smtClean="0"/>
              <a:t>03/12/2024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1640871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509D2C7-84F0-4114-88E4-672A9C380654}" type="datetimeFigureOut">
              <a:rPr lang="fr-FR" smtClean="0"/>
              <a:t>03/12/2024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4002758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509D2C7-84F0-4114-88E4-672A9C380654}" type="datetimeFigureOut">
              <a:rPr lang="fr-FR" smtClean="0"/>
              <a:t>03/12/2024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B5398A3-548B-47C7-8C00-C87C8316EE30}" type="slidenum">
              <a:rPr lang="fr-FR" smtClean="0"/>
              <a:t>‹N°›</a:t>
            </a:fld>
            <a:endParaRPr lang="fr-FR"/>
          </a:p>
        </p:txBody>
      </p:sp>
    </p:spTree>
    <p:extLst>
      <p:ext uri="{BB962C8B-B14F-4D97-AF65-F5344CB8AC3E}">
        <p14:creationId xmlns:p14="http://schemas.microsoft.com/office/powerpoint/2010/main" val="3627334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09D2C7-84F0-4114-88E4-672A9C380654}" type="datetimeFigureOut">
              <a:rPr lang="fr-FR" smtClean="0"/>
              <a:t>03/12/2024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B5398A3-548B-47C7-8C00-C87C8316EE30}" type="slidenum">
              <a:rPr lang="fr-FR" smtClean="0"/>
              <a:t>‹N°›</a:t>
            </a:fld>
            <a:endParaRPr lang="fr-FR"/>
          </a:p>
        </p:txBody>
      </p:sp>
    </p:spTree>
    <p:extLst>
      <p:ext uri="{BB962C8B-B14F-4D97-AF65-F5344CB8AC3E}">
        <p14:creationId xmlns:p14="http://schemas.microsoft.com/office/powerpoint/2010/main" val="40671095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glise.catholique.fr/glossaire/bapteme/" TargetMode="External"/><Relationship Id="rId2" Type="http://schemas.openxmlformats.org/officeDocument/2006/relationships/hyperlink" Target="https://eglise.catholique.fr/glossaire/esprit-saint/" TargetMode="External"/><Relationship Id="rId1" Type="http://schemas.openxmlformats.org/officeDocument/2006/relationships/slideLayout" Target="../slideLayouts/slideLayout2.xml"/><Relationship Id="rId4" Type="http://schemas.openxmlformats.org/officeDocument/2006/relationships/hyperlink" Target="https://eglise.catholique.fr/glossaire/resurrection/"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9396D4-02A4-FE7F-F120-EBA27B5E9AC3}"/>
              </a:ext>
            </a:extLst>
          </p:cNvPr>
          <p:cNvSpPr>
            <a:spLocks noGrp="1"/>
          </p:cNvSpPr>
          <p:nvPr>
            <p:ph type="ctrTitle"/>
          </p:nvPr>
        </p:nvSpPr>
        <p:spPr>
          <a:xfrm>
            <a:off x="537190" y="1193592"/>
            <a:ext cx="9099031" cy="1096899"/>
          </a:xfrm>
        </p:spPr>
        <p:txBody>
          <a:bodyPr/>
          <a:lstStyle/>
          <a:p>
            <a:r>
              <a:rPr lang="fr-FR" b="1" dirty="0"/>
              <a:t>LA DIVERSITÉ DANS L’UNITÉ</a:t>
            </a:r>
          </a:p>
        </p:txBody>
      </p:sp>
      <p:sp>
        <p:nvSpPr>
          <p:cNvPr id="3" name="Sous-titre 2">
            <a:extLst>
              <a:ext uri="{FF2B5EF4-FFF2-40B4-BE49-F238E27FC236}">
                <a16:creationId xmlns:a16="http://schemas.microsoft.com/office/drawing/2014/main" id="{57F5E556-9B45-12AF-1E79-D21428262514}"/>
              </a:ext>
            </a:extLst>
          </p:cNvPr>
          <p:cNvSpPr>
            <a:spLocks noGrp="1"/>
          </p:cNvSpPr>
          <p:nvPr>
            <p:ph type="subTitle" idx="1"/>
          </p:nvPr>
        </p:nvSpPr>
        <p:spPr>
          <a:xfrm>
            <a:off x="1869285" y="2375942"/>
            <a:ext cx="7766936" cy="1491520"/>
          </a:xfrm>
        </p:spPr>
        <p:txBody>
          <a:bodyPr>
            <a:normAutofit fontScale="85000" lnSpcReduction="20000"/>
          </a:bodyPr>
          <a:lstStyle/>
          <a:p>
            <a:r>
              <a:rPr lang="fr-FR" sz="4200" b="1" dirty="0"/>
              <a:t>UN DEFI A VIVRE POUR L’EGLISE</a:t>
            </a:r>
          </a:p>
          <a:p>
            <a:endParaRPr lang="fr-FR" b="1" dirty="0"/>
          </a:p>
          <a:p>
            <a:r>
              <a:rPr lang="fr-FR" b="1" dirty="0"/>
              <a:t>I.E.B 02-12-2024</a:t>
            </a:r>
          </a:p>
          <a:p>
            <a:r>
              <a:rPr lang="fr-FR" b="1" dirty="0"/>
              <a:t>Y.S</a:t>
            </a:r>
          </a:p>
        </p:txBody>
      </p:sp>
      <p:pic>
        <p:nvPicPr>
          <p:cNvPr id="9" name="Image 8">
            <a:extLst>
              <a:ext uri="{FF2B5EF4-FFF2-40B4-BE49-F238E27FC236}">
                <a16:creationId xmlns:a16="http://schemas.microsoft.com/office/drawing/2014/main" id="{412BA9AA-9F61-AB58-E140-D0C4635A06AA}"/>
              </a:ext>
            </a:extLst>
          </p:cNvPr>
          <p:cNvPicPr>
            <a:picLocks noChangeAspect="1"/>
          </p:cNvPicPr>
          <p:nvPr/>
        </p:nvPicPr>
        <p:blipFill>
          <a:blip r:embed="rId2"/>
          <a:stretch>
            <a:fillRect/>
          </a:stretch>
        </p:blipFill>
        <p:spPr>
          <a:xfrm>
            <a:off x="3101512" y="3597638"/>
            <a:ext cx="4141783" cy="2428407"/>
          </a:xfrm>
          <a:prstGeom prst="rect">
            <a:avLst/>
          </a:prstGeom>
        </p:spPr>
      </p:pic>
    </p:spTree>
    <p:extLst>
      <p:ext uri="{BB962C8B-B14F-4D97-AF65-F5344CB8AC3E}">
        <p14:creationId xmlns:p14="http://schemas.microsoft.com/office/powerpoint/2010/main" val="4047463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330EAC-9214-9D15-0284-DFF6C1105094}"/>
              </a:ext>
            </a:extLst>
          </p:cNvPr>
          <p:cNvSpPr>
            <a:spLocks noGrp="1"/>
          </p:cNvSpPr>
          <p:nvPr>
            <p:ph type="title"/>
          </p:nvPr>
        </p:nvSpPr>
        <p:spPr>
          <a:xfrm>
            <a:off x="529567" y="609600"/>
            <a:ext cx="9451107" cy="839447"/>
          </a:xfrm>
        </p:spPr>
        <p:txBody>
          <a:bodyPr>
            <a:normAutofit/>
          </a:bodyPr>
          <a:lstStyle/>
          <a:p>
            <a:r>
              <a:rPr lang="fr-FR" sz="3000" b="1" dirty="0"/>
              <a:t>La diversité dans l’Église, un principe biblique?</a:t>
            </a:r>
          </a:p>
        </p:txBody>
      </p:sp>
      <p:sp>
        <p:nvSpPr>
          <p:cNvPr id="3" name="Espace réservé du contenu 2">
            <a:extLst>
              <a:ext uri="{FF2B5EF4-FFF2-40B4-BE49-F238E27FC236}">
                <a16:creationId xmlns:a16="http://schemas.microsoft.com/office/drawing/2014/main" id="{A0FFA8CE-47A1-9052-12BF-522920B42DE6}"/>
              </a:ext>
            </a:extLst>
          </p:cNvPr>
          <p:cNvSpPr>
            <a:spLocks noGrp="1"/>
          </p:cNvSpPr>
          <p:nvPr>
            <p:ph idx="1"/>
          </p:nvPr>
        </p:nvSpPr>
        <p:spPr>
          <a:xfrm>
            <a:off x="679469" y="1449047"/>
            <a:ext cx="10982964" cy="3662599"/>
          </a:xfrm>
        </p:spPr>
        <p:txBody>
          <a:bodyPr>
            <a:normAutofit fontScale="85000" lnSpcReduction="20000"/>
          </a:bodyPr>
          <a:lstStyle/>
          <a:p>
            <a:pPr>
              <a:buFont typeface="Wingdings" panose="05000000000000000000" pitchFamily="2" charset="2"/>
              <a:buChar char="v"/>
            </a:pPr>
            <a:r>
              <a:rPr lang="fr-FR" sz="2100" b="1" dirty="0">
                <a:solidFill>
                  <a:schemeClr val="accent1"/>
                </a:solidFill>
              </a:rPr>
              <a:t>La diversité « naturelle » </a:t>
            </a:r>
          </a:p>
          <a:p>
            <a:pPr marL="0" indent="0">
              <a:buNone/>
            </a:pPr>
            <a:endParaRPr lang="fr-FR" sz="1100" b="1" dirty="0">
              <a:solidFill>
                <a:schemeClr val="accent1"/>
              </a:solidFill>
            </a:endParaRPr>
          </a:p>
          <a:p>
            <a:pPr marL="0" indent="0" algn="just">
              <a:buNone/>
            </a:pPr>
            <a:r>
              <a:rPr lang="fr-FR" sz="2000" i="1" kern="100" dirty="0">
                <a:effectLst/>
                <a:latin typeface="Calibri" panose="020F0502020204030204" pitchFamily="34" charset="0"/>
                <a:ea typeface="Calibri" panose="020F0502020204030204" pitchFamily="34" charset="0"/>
                <a:cs typeface="Times New Roman" panose="02020603050405020304" pitchFamily="18" charset="0"/>
              </a:rPr>
              <a:t>« Le corps humain forme un tout, et pourtant il a beaucoup d’organes. Et tous ces organes, dans leur multiplicité, ne constituent qu’un seul corps. »</a:t>
            </a:r>
            <a:endParaRPr lang="fr-FR" sz="2000" i="1" kern="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fr-FR" sz="20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Un corps n’est pas composé d’un membre ou d’un organe unique, mais de plusieurs. Si le pied disait: « Puisque je ne suis pas une main, je ne fais pas partie du corps », n’en ferait-il pas partie pour autant? Et si l’oreille se mettait à dire: « Puisque je ne suis pas un œil, je ne fais pas partie du corps », cesserait-elle d’en faire partie pour autant? Si tout le corps était un œil, comment ce corps entendrait-il? Et si tout le corps se réduisait à une oreille, où serait l’odorat? Dieu a disposé chaque organe dans le corps, chacun avec sa particularité, comme il l’a trouvé bon. Car s’il n’y avait en tout et pour tout qu’un seul organe, serait-ce un corps? » </a:t>
            </a:r>
            <a:r>
              <a:rPr lang="fr-FR" sz="20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(Lettre aux Corinthiens chapitre 12)</a:t>
            </a:r>
          </a:p>
          <a:p>
            <a:pPr marL="0" indent="0" algn="just">
              <a:buNone/>
            </a:pPr>
            <a:endParaRPr lang="fr-FR" sz="11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fr-FR" sz="2000" i="1"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 Dieu nous a accordé par grâce des dons différents » </a:t>
            </a:r>
            <a:r>
              <a:rPr lang="fr-FR" sz="2000" b="1" i="1"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(Lettre aux Romains chapitre 12)</a:t>
            </a:r>
            <a:endParaRPr lang="fr-FR" sz="20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1100" i="1" kern="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fr-FR" sz="2000" i="1" kern="100" dirty="0">
                <a:effectLst/>
                <a:latin typeface="Calibri" panose="020F0502020204030204" pitchFamily="34" charset="0"/>
                <a:ea typeface="Calibri" panose="020F0502020204030204" pitchFamily="34" charset="0"/>
                <a:cs typeface="Times New Roman" panose="02020603050405020304" pitchFamily="18" charset="0"/>
              </a:rPr>
              <a:t>« C’étaient des gens de toute nation, de toute tribu, de tout peuple, de toute langue</a:t>
            </a:r>
            <a:r>
              <a:rPr lang="fr-FR" sz="20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fr-FR" sz="20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(Apocalypse chapitre 7)</a:t>
            </a:r>
            <a:endParaRPr lang="fr-FR" sz="2000" b="1" dirty="0">
              <a:solidFill>
                <a:schemeClr val="accent1"/>
              </a:solidFill>
            </a:endParaRPr>
          </a:p>
          <a:p>
            <a:pPr marL="0" indent="0">
              <a:buNone/>
            </a:pPr>
            <a:endParaRPr lang="fr-FR" sz="2000" b="1" dirty="0">
              <a:solidFill>
                <a:schemeClr val="accent1"/>
              </a:solidFill>
            </a:endParaRPr>
          </a:p>
        </p:txBody>
      </p:sp>
      <p:pic>
        <p:nvPicPr>
          <p:cNvPr id="4" name="Image 3">
            <a:extLst>
              <a:ext uri="{FF2B5EF4-FFF2-40B4-BE49-F238E27FC236}">
                <a16:creationId xmlns:a16="http://schemas.microsoft.com/office/drawing/2014/main" id="{8FA2158B-A5EF-FBFA-82F9-88F0854624D0}"/>
              </a:ext>
            </a:extLst>
          </p:cNvPr>
          <p:cNvPicPr>
            <a:picLocks noChangeAspect="1"/>
          </p:cNvPicPr>
          <p:nvPr/>
        </p:nvPicPr>
        <p:blipFill>
          <a:blip r:embed="rId2"/>
          <a:stretch>
            <a:fillRect/>
          </a:stretch>
        </p:blipFill>
        <p:spPr>
          <a:xfrm>
            <a:off x="10128441" y="549638"/>
            <a:ext cx="1533992" cy="899409"/>
          </a:xfrm>
          <a:prstGeom prst="rect">
            <a:avLst/>
          </a:prstGeom>
        </p:spPr>
      </p:pic>
      <p:sp>
        <p:nvSpPr>
          <p:cNvPr id="6" name="ZoneTexte 5">
            <a:extLst>
              <a:ext uri="{FF2B5EF4-FFF2-40B4-BE49-F238E27FC236}">
                <a16:creationId xmlns:a16="http://schemas.microsoft.com/office/drawing/2014/main" id="{E338D23B-AB8F-2F38-EAEA-E50CC85C118F}"/>
              </a:ext>
            </a:extLst>
          </p:cNvPr>
          <p:cNvSpPr txBox="1"/>
          <p:nvPr/>
        </p:nvSpPr>
        <p:spPr>
          <a:xfrm>
            <a:off x="1189134" y="5252513"/>
            <a:ext cx="11002866" cy="830997"/>
          </a:xfrm>
          <a:prstGeom prst="rect">
            <a:avLst/>
          </a:prstGeom>
          <a:noFill/>
        </p:spPr>
        <p:txBody>
          <a:bodyPr wrap="square" rtlCol="0">
            <a:spAutoFit/>
          </a:bodyPr>
          <a:lstStyle/>
          <a:p>
            <a:pPr marL="285750" indent="-285750">
              <a:buFont typeface="Wingdings" panose="05000000000000000000" pitchFamily="2" charset="2"/>
              <a:buChar char="Ø"/>
            </a:pPr>
            <a:r>
              <a:rPr lang="fr-FR" sz="1600" b="1" dirty="0">
                <a:solidFill>
                  <a:schemeClr val="accent2">
                    <a:lumMod val="60000"/>
                    <a:lumOff val="40000"/>
                  </a:schemeClr>
                </a:solidFill>
              </a:rPr>
              <a:t>Voulue par Dieu, conséquence implicite de l’expansion de l’Evangile</a:t>
            </a:r>
          </a:p>
          <a:p>
            <a:pPr marL="285750" indent="-285750">
              <a:buFont typeface="Wingdings" panose="05000000000000000000" pitchFamily="2" charset="2"/>
              <a:buChar char="Ø"/>
            </a:pPr>
            <a:endParaRPr lang="fr-FR" sz="1600" b="1" dirty="0">
              <a:solidFill>
                <a:schemeClr val="accent2">
                  <a:lumMod val="60000"/>
                  <a:lumOff val="40000"/>
                </a:schemeClr>
              </a:solidFill>
            </a:endParaRPr>
          </a:p>
          <a:p>
            <a:pPr marL="285750" indent="-285750">
              <a:buFont typeface="Wingdings" panose="05000000000000000000" pitchFamily="2" charset="2"/>
              <a:buChar char="Ø"/>
            </a:pPr>
            <a:r>
              <a:rPr lang="fr-FR" sz="1600" b="1" dirty="0">
                <a:solidFill>
                  <a:schemeClr val="accent2">
                    <a:lumMod val="60000"/>
                    <a:lumOff val="40000"/>
                  </a:schemeClr>
                </a:solidFill>
              </a:rPr>
              <a:t>Nécessaire pour que le Corps de Christ exerce toutes ses fonctions</a:t>
            </a:r>
          </a:p>
        </p:txBody>
      </p:sp>
    </p:spTree>
    <p:extLst>
      <p:ext uri="{BB962C8B-B14F-4D97-AF65-F5344CB8AC3E}">
        <p14:creationId xmlns:p14="http://schemas.microsoft.com/office/powerpoint/2010/main" val="2903334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par>
                                <p:cTn id="14" presetID="16" presetClass="entr" presetSubtype="37"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arn(outVertical)">
                                      <p:cBhvr>
                                        <p:cTn id="16" dur="1000"/>
                                        <p:tgtEl>
                                          <p:spTgt spid="3">
                                            <p:txEl>
                                              <p:pRg st="5" end="5"/>
                                            </p:txEl>
                                          </p:spTgt>
                                        </p:tgtEl>
                                      </p:cBhvr>
                                    </p:animEffect>
                                  </p:childTnLst>
                                </p:cTn>
                              </p:par>
                              <p:par>
                                <p:cTn id="17" presetID="16" presetClass="entr" presetSubtype="37"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barn(outVertical)">
                                      <p:cBhvr>
                                        <p:cTn id="19" dur="1000"/>
                                        <p:tgtEl>
                                          <p:spTgt spid="3">
                                            <p:txEl>
                                              <p:pRg st="7" end="7"/>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Effect transition="in" filter="fade">
                                      <p:cBhvr>
                                        <p:cTn id="24" dur="1000"/>
                                        <p:tgtEl>
                                          <p:spTgt spid="6">
                                            <p:txEl>
                                              <p:pRg st="0" end="0"/>
                                            </p:txEl>
                                          </p:spTgt>
                                        </p:tgtEl>
                                      </p:cBhvr>
                                    </p:animEffect>
                                    <p:anim calcmode="lin" valueType="num">
                                      <p:cBhvr>
                                        <p:cTn id="2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animEffect transition="in" filter="fade">
                                      <p:cBhvr>
                                        <p:cTn id="31" dur="1000"/>
                                        <p:tgtEl>
                                          <p:spTgt spid="6">
                                            <p:txEl>
                                              <p:pRg st="2" end="2"/>
                                            </p:txEl>
                                          </p:spTgt>
                                        </p:tgtEl>
                                      </p:cBhvr>
                                    </p:animEffect>
                                    <p:anim calcmode="lin" valueType="num">
                                      <p:cBhvr>
                                        <p:cTn id="3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8BC0D-8791-13A1-9A1F-3A1779C23FB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CC21506-148B-F3FC-AC40-C22A42366623}"/>
              </a:ext>
            </a:extLst>
          </p:cNvPr>
          <p:cNvSpPr>
            <a:spLocks noGrp="1"/>
          </p:cNvSpPr>
          <p:nvPr>
            <p:ph type="title"/>
          </p:nvPr>
        </p:nvSpPr>
        <p:spPr>
          <a:xfrm>
            <a:off x="529567" y="609600"/>
            <a:ext cx="9451107" cy="839447"/>
          </a:xfrm>
        </p:spPr>
        <p:txBody>
          <a:bodyPr>
            <a:normAutofit/>
          </a:bodyPr>
          <a:lstStyle/>
          <a:p>
            <a:r>
              <a:rPr lang="fr-FR" sz="3000" b="1" dirty="0"/>
              <a:t>La diversité dans l’Église, un principe biblique?</a:t>
            </a:r>
          </a:p>
        </p:txBody>
      </p:sp>
      <p:sp>
        <p:nvSpPr>
          <p:cNvPr id="3" name="Espace réservé du contenu 2">
            <a:extLst>
              <a:ext uri="{FF2B5EF4-FFF2-40B4-BE49-F238E27FC236}">
                <a16:creationId xmlns:a16="http://schemas.microsoft.com/office/drawing/2014/main" id="{A20833C4-48D8-BDF0-E33A-AC419E809EF1}"/>
              </a:ext>
            </a:extLst>
          </p:cNvPr>
          <p:cNvSpPr>
            <a:spLocks noGrp="1"/>
          </p:cNvSpPr>
          <p:nvPr>
            <p:ph idx="1"/>
          </p:nvPr>
        </p:nvSpPr>
        <p:spPr>
          <a:xfrm>
            <a:off x="529567" y="1449047"/>
            <a:ext cx="9184059" cy="5131635"/>
          </a:xfrm>
        </p:spPr>
        <p:txBody>
          <a:bodyPr>
            <a:normAutofit fontScale="92500" lnSpcReduction="20000"/>
          </a:bodyPr>
          <a:lstStyle/>
          <a:p>
            <a:pPr>
              <a:buFont typeface="Wingdings" panose="05000000000000000000" pitchFamily="2" charset="2"/>
              <a:buChar char="v"/>
            </a:pPr>
            <a:r>
              <a:rPr lang="fr-FR" b="1" dirty="0">
                <a:solidFill>
                  <a:schemeClr val="accent1"/>
                </a:solidFill>
              </a:rPr>
              <a:t>La diversité artificiellement créée, source de division</a:t>
            </a:r>
          </a:p>
          <a:p>
            <a:pPr marL="0" indent="0">
              <a:buNone/>
            </a:pPr>
            <a:endParaRPr lang="fr-FR" sz="1200" b="1" dirty="0">
              <a:solidFill>
                <a:schemeClr val="accent1"/>
              </a:solidFill>
            </a:endParaRPr>
          </a:p>
          <a:p>
            <a:pPr marL="0" indent="0">
              <a:buNone/>
            </a:pPr>
            <a:r>
              <a:rPr lang="fr-FR" b="1" dirty="0">
                <a:solidFill>
                  <a:schemeClr val="tx1"/>
                </a:solidFill>
              </a:rPr>
              <a:t>1 Corinthiens chapitre 1 verset 10 : </a:t>
            </a:r>
          </a:p>
          <a:p>
            <a:pPr marL="0" indent="0" algn="just">
              <a:buNone/>
            </a:pPr>
            <a:r>
              <a:rPr lang="fr-FR" i="1" kern="100" dirty="0">
                <a:effectLst/>
                <a:latin typeface="Calibri" panose="020F0502020204030204" pitchFamily="34" charset="0"/>
                <a:ea typeface="Calibri" panose="020F0502020204030204" pitchFamily="34" charset="0"/>
                <a:cs typeface="Times New Roman" panose="02020603050405020304" pitchFamily="18" charset="0"/>
              </a:rPr>
              <a:t>«  Il faut cependant, frères et sœurs, que je vous adresse une recommandation instante, et c’est au nom de notre Seigneur Jésus-Christ que je le fais. Vivez tous ensemble en pleine harmonie! Ne laissez pas de division s’introduire entre vous! Soyez parfaitement unis en ayant une même conviction, une même façon de penser! En effet, mes frères et sœurs, j’ai été informé par les gens de la maison de Chloé que la discorde règne parmi vous. Voici ce que je veux dire: chacun de vous tient ce type de langage: « Pour moi, c’est Paul! » ou: « Pour moi, c’est Apollos » ou: « Pour moi, c’est Pierre! » ou encore: « Pour moi, c’est Christ! ». Voyons: Christ serait-il divisé? » </a:t>
            </a:r>
          </a:p>
          <a:p>
            <a:pPr marL="0" indent="0" algn="just">
              <a:buNone/>
            </a:pPr>
            <a:endParaRPr lang="fr-FR" sz="11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fr-FR" b="1" kern="100" dirty="0">
                <a:solidFill>
                  <a:schemeClr val="tx1"/>
                </a:solidFill>
                <a:effectLst/>
                <a:latin typeface="+mj-lt"/>
                <a:ea typeface="Calibri" panose="020F0502020204030204" pitchFamily="34" charset="0"/>
                <a:cs typeface="Times New Roman" panose="02020603050405020304" pitchFamily="18" charset="0"/>
              </a:rPr>
              <a:t>Lettre à Tite chapitre 3 verset 10 : </a:t>
            </a:r>
          </a:p>
          <a:p>
            <a:pPr marL="0" indent="0" algn="just">
              <a:buNone/>
            </a:pPr>
            <a:r>
              <a:rPr lang="fr-FR" i="1" kern="100" dirty="0">
                <a:effectLst/>
                <a:latin typeface="Calibri" panose="020F0502020204030204" pitchFamily="34" charset="0"/>
                <a:ea typeface="Calibri" panose="020F0502020204030204" pitchFamily="34" charset="0"/>
                <a:cs typeface="Times New Roman" panose="02020603050405020304" pitchFamily="18" charset="0"/>
              </a:rPr>
              <a:t>« Si quelqu’un cause des divisions, avertis-le, une fois, deux fois, puis écarte le de l’Eglise »</a:t>
            </a:r>
          </a:p>
          <a:p>
            <a:pPr marL="0" indent="0" algn="just">
              <a:buNone/>
            </a:pPr>
            <a:endParaRPr lang="fr-FR" sz="1000" i="1" kern="1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buFont typeface="Wingdings" panose="05000000000000000000" pitchFamily="2" charset="2"/>
              <a:buChar char="Ø"/>
            </a:pPr>
            <a:r>
              <a:rPr lang="fr-FR" b="1" kern="100" dirty="0">
                <a:solidFill>
                  <a:schemeClr val="accent1"/>
                </a:solidFill>
                <a:ea typeface="Calibri" panose="020F0502020204030204" pitchFamily="34" charset="0"/>
                <a:cs typeface="Times New Roman" panose="02020603050405020304" pitchFamily="18" charset="0"/>
              </a:rPr>
              <a:t>L’esprit de chapelle et la prolifération des « -</a:t>
            </a:r>
            <a:r>
              <a:rPr lang="fr-FR" b="1" kern="100" dirty="0" err="1">
                <a:solidFill>
                  <a:schemeClr val="accent1"/>
                </a:solidFill>
                <a:ea typeface="Calibri" panose="020F0502020204030204" pitchFamily="34" charset="0"/>
                <a:cs typeface="Times New Roman" panose="02020603050405020304" pitchFamily="18" charset="0"/>
              </a:rPr>
              <a:t>istes</a:t>
            </a:r>
            <a:r>
              <a:rPr lang="fr-FR" b="1" kern="100" dirty="0">
                <a:solidFill>
                  <a:schemeClr val="accent1"/>
                </a:solidFill>
                <a:ea typeface="Calibri" panose="020F0502020204030204" pitchFamily="34" charset="0"/>
                <a:cs typeface="Times New Roman" panose="02020603050405020304" pitchFamily="18" charset="0"/>
              </a:rPr>
              <a:t> » comme validation de la discorde</a:t>
            </a:r>
          </a:p>
          <a:p>
            <a:pPr lvl="1" algn="just">
              <a:buFont typeface="Wingdings" panose="05000000000000000000" pitchFamily="2" charset="2"/>
              <a:buChar char="Ø"/>
            </a:pPr>
            <a:endParaRPr lang="fr-FR" sz="900" b="1" kern="100" dirty="0">
              <a:solidFill>
                <a:schemeClr val="accent1"/>
              </a:solidFill>
              <a:ea typeface="Calibri" panose="020F0502020204030204" pitchFamily="34" charset="0"/>
              <a:cs typeface="Times New Roman" panose="02020603050405020304" pitchFamily="18" charset="0"/>
            </a:endParaRPr>
          </a:p>
          <a:p>
            <a:pPr lvl="1" algn="just">
              <a:buFont typeface="Wingdings" panose="05000000000000000000" pitchFamily="2" charset="2"/>
              <a:buChar char="Ø"/>
            </a:pPr>
            <a:r>
              <a:rPr lang="fr-FR" b="1" kern="100" dirty="0">
                <a:solidFill>
                  <a:schemeClr val="accent1"/>
                </a:solidFill>
                <a:ea typeface="Calibri" panose="020F0502020204030204" pitchFamily="34" charset="0"/>
                <a:cs typeface="Times New Roman" panose="02020603050405020304" pitchFamily="18" charset="0"/>
              </a:rPr>
              <a:t>Une forme de paresse relationnelle : se diviser plutôt que se parler</a:t>
            </a:r>
          </a:p>
          <a:p>
            <a:pPr lvl="1" algn="just">
              <a:buFont typeface="Wingdings" panose="05000000000000000000" pitchFamily="2" charset="2"/>
              <a:buChar char="Ø"/>
            </a:pPr>
            <a:endParaRPr lang="fr-FR" sz="900" b="1" kern="100" dirty="0">
              <a:solidFill>
                <a:schemeClr val="accent1"/>
              </a:solidFill>
              <a:ea typeface="Calibri" panose="020F0502020204030204" pitchFamily="34" charset="0"/>
              <a:cs typeface="Times New Roman" panose="02020603050405020304" pitchFamily="18" charset="0"/>
            </a:endParaRPr>
          </a:p>
          <a:p>
            <a:pPr lvl="1" algn="just">
              <a:buFont typeface="Wingdings" panose="05000000000000000000" pitchFamily="2" charset="2"/>
              <a:buChar char="Ø"/>
            </a:pPr>
            <a:r>
              <a:rPr lang="fr-FR" b="1" kern="100" dirty="0">
                <a:solidFill>
                  <a:schemeClr val="accent1"/>
                </a:solidFill>
                <a:ea typeface="Calibri" panose="020F0502020204030204" pitchFamily="34" charset="0"/>
                <a:cs typeface="Times New Roman" panose="02020603050405020304" pitchFamily="18" charset="0"/>
              </a:rPr>
              <a:t>Une forme de paresse théologique : choisir un style plutôt que la foi partagée</a:t>
            </a:r>
            <a:endParaRPr lang="fr-FR" b="1" dirty="0">
              <a:solidFill>
                <a:schemeClr val="accent1"/>
              </a:solidFill>
            </a:endParaRPr>
          </a:p>
        </p:txBody>
      </p:sp>
      <p:pic>
        <p:nvPicPr>
          <p:cNvPr id="4" name="Image 3">
            <a:extLst>
              <a:ext uri="{FF2B5EF4-FFF2-40B4-BE49-F238E27FC236}">
                <a16:creationId xmlns:a16="http://schemas.microsoft.com/office/drawing/2014/main" id="{7565CE54-4189-1E18-B054-B8133C9867A4}"/>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2650007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par>
                                <p:cTn id="14" presetID="16" presetClass="entr" presetSubtype="37"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arn(outVertical)">
                                      <p:cBhvr>
                                        <p:cTn id="16" dur="1000"/>
                                        <p:tgtEl>
                                          <p:spTgt spid="3">
                                            <p:txEl>
                                              <p:pRg st="5" end="5"/>
                                            </p:txEl>
                                          </p:spTgt>
                                        </p:tgtEl>
                                      </p:cBhvr>
                                    </p:animEffect>
                                  </p:childTnLst>
                                </p:cTn>
                              </p:par>
                              <p:par>
                                <p:cTn id="17" presetID="16" presetClass="entr" presetSubtype="37"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arn(outVertical)">
                                      <p:cBhvr>
                                        <p:cTn id="19" dur="1000"/>
                                        <p:tgtEl>
                                          <p:spTgt spid="3">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fade">
                                      <p:cBhvr>
                                        <p:cTn id="24" dur="1000"/>
                                        <p:tgtEl>
                                          <p:spTgt spid="3">
                                            <p:txEl>
                                              <p:pRg st="8" end="8"/>
                                            </p:txEl>
                                          </p:spTgt>
                                        </p:tgtEl>
                                      </p:cBhvr>
                                    </p:animEffect>
                                    <p:anim calcmode="lin" valueType="num">
                                      <p:cBhvr>
                                        <p:cTn id="2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Effect transition="in" filter="fade">
                                      <p:cBhvr>
                                        <p:cTn id="31" dur="1000"/>
                                        <p:tgtEl>
                                          <p:spTgt spid="3">
                                            <p:txEl>
                                              <p:pRg st="10" end="10"/>
                                            </p:txEl>
                                          </p:spTgt>
                                        </p:tgtEl>
                                      </p:cBhvr>
                                    </p:animEffect>
                                    <p:anim calcmode="lin" valueType="num">
                                      <p:cBhvr>
                                        <p:cTn id="3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animEffect transition="in" filter="fade">
                                      <p:cBhvr>
                                        <p:cTn id="38" dur="1000"/>
                                        <p:tgtEl>
                                          <p:spTgt spid="3">
                                            <p:txEl>
                                              <p:pRg st="12" end="12"/>
                                            </p:txEl>
                                          </p:spTgt>
                                        </p:tgtEl>
                                      </p:cBhvr>
                                    </p:animEffect>
                                    <p:anim calcmode="lin" valueType="num">
                                      <p:cBhvr>
                                        <p:cTn id="39"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FCB69D-A291-D4CE-2797-B3AB1277628D}"/>
              </a:ext>
            </a:extLst>
          </p:cNvPr>
          <p:cNvSpPr>
            <a:spLocks noGrp="1"/>
          </p:cNvSpPr>
          <p:nvPr>
            <p:ph type="title"/>
          </p:nvPr>
        </p:nvSpPr>
        <p:spPr>
          <a:xfrm>
            <a:off x="677334" y="609600"/>
            <a:ext cx="8596668" cy="1054308"/>
          </a:xfrm>
        </p:spPr>
        <p:txBody>
          <a:bodyPr/>
          <a:lstStyle/>
          <a:p>
            <a:r>
              <a:rPr lang="fr-FR" b="1" dirty="0"/>
              <a:t>Diversité dans l’unité, un défi à vivre</a:t>
            </a:r>
          </a:p>
        </p:txBody>
      </p:sp>
      <p:sp>
        <p:nvSpPr>
          <p:cNvPr id="3" name="Espace réservé du contenu 2">
            <a:extLst>
              <a:ext uri="{FF2B5EF4-FFF2-40B4-BE49-F238E27FC236}">
                <a16:creationId xmlns:a16="http://schemas.microsoft.com/office/drawing/2014/main" id="{28FD171F-569C-5C02-C2D6-AC32A28D48D3}"/>
              </a:ext>
            </a:extLst>
          </p:cNvPr>
          <p:cNvSpPr>
            <a:spLocks noGrp="1"/>
          </p:cNvSpPr>
          <p:nvPr>
            <p:ph idx="1"/>
          </p:nvPr>
        </p:nvSpPr>
        <p:spPr>
          <a:xfrm>
            <a:off x="242619" y="2064895"/>
            <a:ext cx="10085604" cy="2728210"/>
          </a:xfrm>
        </p:spPr>
        <p:txBody>
          <a:bodyPr>
            <a:normAutofit/>
          </a:bodyPr>
          <a:lstStyle/>
          <a:p>
            <a:pPr>
              <a:buFont typeface="Wingdings" panose="05000000000000000000" pitchFamily="2" charset="2"/>
              <a:buChar char="v"/>
            </a:pPr>
            <a:r>
              <a:rPr lang="fr-FR" sz="2000" b="1" dirty="0">
                <a:solidFill>
                  <a:schemeClr val="accent2">
                    <a:lumMod val="60000"/>
                    <a:lumOff val="40000"/>
                  </a:schemeClr>
                </a:solidFill>
              </a:rPr>
              <a:t>Fatalisme…ou combativité ?</a:t>
            </a:r>
          </a:p>
          <a:p>
            <a:pPr>
              <a:buFont typeface="Wingdings" panose="05000000000000000000" pitchFamily="2" charset="2"/>
              <a:buChar char="v"/>
            </a:pPr>
            <a:endParaRPr lang="fr-FR" sz="2000" b="1" dirty="0">
              <a:solidFill>
                <a:schemeClr val="accent2">
                  <a:lumMod val="60000"/>
                  <a:lumOff val="40000"/>
                </a:schemeClr>
              </a:solidFill>
            </a:endParaRPr>
          </a:p>
          <a:p>
            <a:pPr>
              <a:buFont typeface="Wingdings" panose="05000000000000000000" pitchFamily="2" charset="2"/>
              <a:buChar char="v"/>
            </a:pPr>
            <a:r>
              <a:rPr lang="fr-FR" sz="2000" b="1" dirty="0">
                <a:solidFill>
                  <a:schemeClr val="accent2">
                    <a:lumMod val="60000"/>
                    <a:lumOff val="40000"/>
                  </a:schemeClr>
                </a:solidFill>
              </a:rPr>
              <a:t>Se lever, et relever le défi !</a:t>
            </a:r>
          </a:p>
          <a:p>
            <a:pPr>
              <a:buFont typeface="Wingdings" panose="05000000000000000000" pitchFamily="2" charset="2"/>
              <a:buChar char="v"/>
            </a:pPr>
            <a:endParaRPr lang="fr-FR" sz="2000" b="1" dirty="0">
              <a:solidFill>
                <a:schemeClr val="accent2">
                  <a:lumMod val="60000"/>
                  <a:lumOff val="40000"/>
                </a:schemeClr>
              </a:solidFill>
            </a:endParaRPr>
          </a:p>
          <a:p>
            <a:pPr>
              <a:buFont typeface="Wingdings" panose="05000000000000000000" pitchFamily="2" charset="2"/>
              <a:buChar char="v"/>
            </a:pPr>
            <a:r>
              <a:rPr lang="fr-FR" sz="2000" b="1" dirty="0">
                <a:solidFill>
                  <a:schemeClr val="accent2">
                    <a:lumMod val="60000"/>
                    <a:lumOff val="40000"/>
                  </a:schemeClr>
                </a:solidFill>
              </a:rPr>
              <a:t>Quatre propositions pour vivre l’unité de l’Eglise, malgré ses formes différentes</a:t>
            </a:r>
          </a:p>
        </p:txBody>
      </p:sp>
      <p:pic>
        <p:nvPicPr>
          <p:cNvPr id="4" name="Image 3">
            <a:extLst>
              <a:ext uri="{FF2B5EF4-FFF2-40B4-BE49-F238E27FC236}">
                <a16:creationId xmlns:a16="http://schemas.microsoft.com/office/drawing/2014/main" id="{7B080C24-5A62-820F-6B13-7B275E523E48}"/>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3144516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1AFC7-C065-E8DB-E6CA-A78CEB7A4F2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5C91AA4-31FE-1362-2A45-14E93DD4F898}"/>
              </a:ext>
            </a:extLst>
          </p:cNvPr>
          <p:cNvSpPr>
            <a:spLocks noGrp="1"/>
          </p:cNvSpPr>
          <p:nvPr>
            <p:ph type="title"/>
          </p:nvPr>
        </p:nvSpPr>
        <p:spPr>
          <a:xfrm>
            <a:off x="677334" y="609600"/>
            <a:ext cx="8596668" cy="1054308"/>
          </a:xfrm>
        </p:spPr>
        <p:txBody>
          <a:bodyPr/>
          <a:lstStyle/>
          <a:p>
            <a:r>
              <a:rPr lang="fr-FR" b="1" dirty="0"/>
              <a:t>Diversité dans l’unité, un défi à vivre</a:t>
            </a:r>
          </a:p>
        </p:txBody>
      </p:sp>
      <p:sp>
        <p:nvSpPr>
          <p:cNvPr id="3" name="Espace réservé du contenu 2">
            <a:extLst>
              <a:ext uri="{FF2B5EF4-FFF2-40B4-BE49-F238E27FC236}">
                <a16:creationId xmlns:a16="http://schemas.microsoft.com/office/drawing/2014/main" id="{27A38C51-7D9F-4654-1012-F6AFFF1E5CAD}"/>
              </a:ext>
            </a:extLst>
          </p:cNvPr>
          <p:cNvSpPr>
            <a:spLocks noGrp="1"/>
          </p:cNvSpPr>
          <p:nvPr>
            <p:ph idx="1"/>
          </p:nvPr>
        </p:nvSpPr>
        <p:spPr>
          <a:xfrm>
            <a:off x="677334" y="2064895"/>
            <a:ext cx="9993530" cy="4425846"/>
          </a:xfrm>
        </p:spPr>
        <p:txBody>
          <a:bodyPr>
            <a:normAutofit/>
          </a:bodyPr>
          <a:lstStyle/>
          <a:p>
            <a:pPr>
              <a:buFont typeface="Wingdings" panose="05000000000000000000" pitchFamily="2" charset="2"/>
              <a:buChar char="v"/>
            </a:pPr>
            <a:r>
              <a:rPr lang="fr-FR" sz="2000" b="1" dirty="0">
                <a:solidFill>
                  <a:schemeClr val="accent2">
                    <a:lumMod val="60000"/>
                    <a:lumOff val="40000"/>
                  </a:schemeClr>
                </a:solidFill>
              </a:rPr>
              <a:t>Avoir le même regard que le Christ sur son Église</a:t>
            </a:r>
          </a:p>
          <a:p>
            <a:pPr marL="0" indent="0">
              <a:buNone/>
            </a:pPr>
            <a:endParaRPr lang="fr-FR" sz="2000" b="1" dirty="0">
              <a:solidFill>
                <a:schemeClr val="tx1"/>
              </a:solidFill>
            </a:endParaRPr>
          </a:p>
          <a:p>
            <a:pPr marL="0" indent="0">
              <a:buNone/>
            </a:pPr>
            <a:r>
              <a:rPr lang="fr-FR" sz="2000" b="1" dirty="0">
                <a:solidFill>
                  <a:schemeClr val="tx1"/>
                </a:solidFill>
              </a:rPr>
              <a:t>Lettre aux Ephésiens chapitre 5 verset 25 à 27 :</a:t>
            </a:r>
          </a:p>
          <a:p>
            <a:pPr marL="0" indent="0" algn="just">
              <a:buNone/>
            </a:pPr>
            <a:r>
              <a:rPr lang="fr-FR" i="1" dirty="0"/>
              <a:t>« Le Christ a aimé l’Église ; il a donné sa vie pour elle afin de la rendre digne de Dieu, après l’avoir purifiée par sa Parole, comme par le bain nuptial. Il a voulu se présenter l’Église à lui-même, rayonnante de beauté, sans tâche, ni ride, ni aucun défaut, mais digne de Dieu et irréprochable. »</a:t>
            </a:r>
          </a:p>
          <a:p>
            <a:pPr marL="0" indent="0">
              <a:buNone/>
            </a:pPr>
            <a:endParaRPr lang="fr-FR" sz="1000" dirty="0"/>
          </a:p>
          <a:p>
            <a:pPr lvl="1">
              <a:buFont typeface="Wingdings" panose="05000000000000000000" pitchFamily="2" charset="2"/>
              <a:buChar char="Ø"/>
            </a:pPr>
            <a:r>
              <a:rPr lang="fr-FR" sz="1800" b="1" dirty="0">
                <a:solidFill>
                  <a:schemeClr val="accent2">
                    <a:lumMod val="60000"/>
                    <a:lumOff val="40000"/>
                  </a:schemeClr>
                </a:solidFill>
              </a:rPr>
              <a:t>C’est un présent actif, pas seulement un constat du futur</a:t>
            </a:r>
          </a:p>
          <a:p>
            <a:pPr lvl="1">
              <a:buFont typeface="Wingdings" panose="05000000000000000000" pitchFamily="2" charset="2"/>
              <a:buChar char="Ø"/>
            </a:pPr>
            <a:r>
              <a:rPr lang="fr-FR" sz="1800" b="1" dirty="0">
                <a:solidFill>
                  <a:schemeClr val="accent2">
                    <a:lumMod val="60000"/>
                    <a:lumOff val="40000"/>
                  </a:schemeClr>
                </a:solidFill>
              </a:rPr>
              <a:t>Refuser les a priori, aimer avant de connaître, connaitre avant de juger</a:t>
            </a:r>
          </a:p>
        </p:txBody>
      </p:sp>
      <p:pic>
        <p:nvPicPr>
          <p:cNvPr id="4" name="Image 3">
            <a:extLst>
              <a:ext uri="{FF2B5EF4-FFF2-40B4-BE49-F238E27FC236}">
                <a16:creationId xmlns:a16="http://schemas.microsoft.com/office/drawing/2014/main" id="{4E1781F6-0E3F-DC81-C51D-0409555E71A7}"/>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1990326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1000"/>
                                        <p:tgtEl>
                                          <p:spTgt spid="3">
                                            <p:txEl>
                                              <p:pRg st="5" end="5"/>
                                            </p:txEl>
                                          </p:spTgt>
                                        </p:tgtEl>
                                      </p:cBhvr>
                                    </p:animEffect>
                                    <p:anim calcmode="lin" valueType="num">
                                      <p:cBhvr>
                                        <p:cTn id="1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1000"/>
                                        <p:tgtEl>
                                          <p:spTgt spid="3">
                                            <p:txEl>
                                              <p:pRg st="6" end="6"/>
                                            </p:txEl>
                                          </p:spTgt>
                                        </p:tgtEl>
                                      </p:cBhvr>
                                    </p:animEffect>
                                    <p:anim calcmode="lin" valueType="num">
                                      <p:cBhvr>
                                        <p:cTn id="2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6E12B-9DF5-434E-C945-A18438BA3B6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172A32F-37E5-ECAE-EA55-967D74E485E8}"/>
              </a:ext>
            </a:extLst>
          </p:cNvPr>
          <p:cNvSpPr>
            <a:spLocks noGrp="1"/>
          </p:cNvSpPr>
          <p:nvPr>
            <p:ph type="title"/>
          </p:nvPr>
        </p:nvSpPr>
        <p:spPr>
          <a:xfrm>
            <a:off x="677334" y="609600"/>
            <a:ext cx="8596668" cy="1054308"/>
          </a:xfrm>
        </p:spPr>
        <p:txBody>
          <a:bodyPr/>
          <a:lstStyle/>
          <a:p>
            <a:r>
              <a:rPr lang="fr-FR" b="1" dirty="0"/>
              <a:t>Diversité dans l’unité, un défi à vivre</a:t>
            </a:r>
          </a:p>
        </p:txBody>
      </p:sp>
      <p:sp>
        <p:nvSpPr>
          <p:cNvPr id="3" name="Espace réservé du contenu 2">
            <a:extLst>
              <a:ext uri="{FF2B5EF4-FFF2-40B4-BE49-F238E27FC236}">
                <a16:creationId xmlns:a16="http://schemas.microsoft.com/office/drawing/2014/main" id="{AC069DFA-C9DA-605D-FBF1-F95286B78356}"/>
              </a:ext>
            </a:extLst>
          </p:cNvPr>
          <p:cNvSpPr>
            <a:spLocks noGrp="1"/>
          </p:cNvSpPr>
          <p:nvPr>
            <p:ph idx="1"/>
          </p:nvPr>
        </p:nvSpPr>
        <p:spPr>
          <a:xfrm>
            <a:off x="677334" y="1663907"/>
            <a:ext cx="9993530" cy="4811843"/>
          </a:xfrm>
        </p:spPr>
        <p:txBody>
          <a:bodyPr>
            <a:normAutofit/>
          </a:bodyPr>
          <a:lstStyle/>
          <a:p>
            <a:pPr>
              <a:buFont typeface="Wingdings" panose="05000000000000000000" pitchFamily="2" charset="2"/>
              <a:buChar char="v"/>
            </a:pPr>
            <a:r>
              <a:rPr lang="fr-FR" sz="2000" b="1" dirty="0">
                <a:solidFill>
                  <a:schemeClr val="accent2">
                    <a:lumMod val="60000"/>
                    <a:lumOff val="40000"/>
                  </a:schemeClr>
                </a:solidFill>
              </a:rPr>
              <a:t>Communiquer</a:t>
            </a:r>
          </a:p>
          <a:p>
            <a:pPr marL="0" indent="0">
              <a:buNone/>
            </a:pPr>
            <a:endParaRPr lang="fr-FR" sz="1000" b="1" dirty="0">
              <a:solidFill>
                <a:schemeClr val="accent2">
                  <a:lumMod val="60000"/>
                  <a:lumOff val="40000"/>
                </a:schemeClr>
              </a:solidFill>
            </a:endParaRPr>
          </a:p>
          <a:p>
            <a:pPr marL="0" indent="0">
              <a:buNone/>
            </a:pPr>
            <a:r>
              <a:rPr lang="fr-FR" b="1" dirty="0"/>
              <a:t>Lettre aux Philippiens chapitre 2 : </a:t>
            </a:r>
            <a:endParaRPr lang="fr-FR" sz="1000" dirty="0"/>
          </a:p>
          <a:p>
            <a:pPr marL="0" indent="0" algn="just">
              <a:buNone/>
            </a:pPr>
            <a:r>
              <a:rPr lang="fr-FR" i="1" dirty="0"/>
              <a:t>« N’avez-vous pas trouvé dans le Christ un réconfort, dans l’amour un encouragement, par l’Esprit une communion entre vous ? N’avez-vous pas de l’affection et de la bonté les uns pour les autres ? […]Ne faites donc rien par esprit de rivalité, ou par un vain désir de vous mettre en avant ; au contraire, par humilité, considérez les autres comme plus importants que vous-mêmes ; et que chacun regarde, non ses propres qualités, mais celles des autres. Tendez à vivre ainsi entre vous, car c’est ce qui convient quand on est uni à Jésus-Christ. »</a:t>
            </a:r>
          </a:p>
          <a:p>
            <a:pPr marL="0" indent="0" algn="just">
              <a:buNone/>
            </a:pPr>
            <a:endParaRPr lang="fr-FR" sz="1000" i="1" dirty="0"/>
          </a:p>
          <a:p>
            <a:pPr lvl="1" algn="just">
              <a:buFont typeface="Wingdings" panose="05000000000000000000" pitchFamily="2" charset="2"/>
              <a:buChar char="Ø"/>
            </a:pPr>
            <a:r>
              <a:rPr lang="fr-FR" sz="1800" b="1" dirty="0">
                <a:solidFill>
                  <a:schemeClr val="accent2">
                    <a:lumMod val="60000"/>
                    <a:lumOff val="40000"/>
                  </a:schemeClr>
                </a:solidFill>
              </a:rPr>
              <a:t>La volonté d’aller vers les autres</a:t>
            </a:r>
          </a:p>
          <a:p>
            <a:pPr lvl="1" algn="just">
              <a:buFont typeface="Wingdings" panose="05000000000000000000" pitchFamily="2" charset="2"/>
              <a:buChar char="Ø"/>
            </a:pPr>
            <a:r>
              <a:rPr lang="fr-FR" sz="1800" b="1" dirty="0">
                <a:solidFill>
                  <a:schemeClr val="accent2">
                    <a:lumMod val="60000"/>
                    <a:lumOff val="40000"/>
                  </a:schemeClr>
                </a:solidFill>
              </a:rPr>
              <a:t>Être à l’écoute, disponible pour entendre, pour comprendre, pour partager</a:t>
            </a:r>
          </a:p>
          <a:p>
            <a:pPr marL="0" indent="0">
              <a:buNone/>
            </a:pPr>
            <a:endParaRPr lang="fr-FR" sz="2000" b="1" dirty="0">
              <a:solidFill>
                <a:schemeClr val="accent2">
                  <a:lumMod val="60000"/>
                  <a:lumOff val="40000"/>
                </a:schemeClr>
              </a:solidFill>
            </a:endParaRPr>
          </a:p>
        </p:txBody>
      </p:sp>
      <p:pic>
        <p:nvPicPr>
          <p:cNvPr id="4" name="Image 3">
            <a:extLst>
              <a:ext uri="{FF2B5EF4-FFF2-40B4-BE49-F238E27FC236}">
                <a16:creationId xmlns:a16="http://schemas.microsoft.com/office/drawing/2014/main" id="{1B948B5A-B88C-0FB6-8EEA-D8D51156D850}"/>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186733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1000"/>
                                        <p:tgtEl>
                                          <p:spTgt spid="3">
                                            <p:txEl>
                                              <p:pRg st="5" end="5"/>
                                            </p:txEl>
                                          </p:spTgt>
                                        </p:tgtEl>
                                      </p:cBhvr>
                                    </p:animEffect>
                                    <p:anim calcmode="lin" valueType="num">
                                      <p:cBhvr>
                                        <p:cTn id="1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1000"/>
                                        <p:tgtEl>
                                          <p:spTgt spid="3">
                                            <p:txEl>
                                              <p:pRg st="6" end="6"/>
                                            </p:txEl>
                                          </p:spTgt>
                                        </p:tgtEl>
                                      </p:cBhvr>
                                    </p:animEffect>
                                    <p:anim calcmode="lin" valueType="num">
                                      <p:cBhvr>
                                        <p:cTn id="2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AE409-4443-F525-3D48-A969B9D860D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2ABE498-F517-AD1A-8765-93FF1690B105}"/>
              </a:ext>
            </a:extLst>
          </p:cNvPr>
          <p:cNvSpPr>
            <a:spLocks noGrp="1"/>
          </p:cNvSpPr>
          <p:nvPr>
            <p:ph type="title"/>
          </p:nvPr>
        </p:nvSpPr>
        <p:spPr>
          <a:xfrm>
            <a:off x="677334" y="609600"/>
            <a:ext cx="8596668" cy="1054308"/>
          </a:xfrm>
        </p:spPr>
        <p:txBody>
          <a:bodyPr/>
          <a:lstStyle/>
          <a:p>
            <a:r>
              <a:rPr lang="fr-FR" b="1" dirty="0"/>
              <a:t>Diversité dans l’unité, un défi à vivre</a:t>
            </a:r>
          </a:p>
        </p:txBody>
      </p:sp>
      <p:sp>
        <p:nvSpPr>
          <p:cNvPr id="3" name="Espace réservé du contenu 2">
            <a:extLst>
              <a:ext uri="{FF2B5EF4-FFF2-40B4-BE49-F238E27FC236}">
                <a16:creationId xmlns:a16="http://schemas.microsoft.com/office/drawing/2014/main" id="{F1C2F395-5F0E-D58F-B1EA-9C25C2DCA576}"/>
              </a:ext>
            </a:extLst>
          </p:cNvPr>
          <p:cNvSpPr>
            <a:spLocks noGrp="1"/>
          </p:cNvSpPr>
          <p:nvPr>
            <p:ph idx="1"/>
          </p:nvPr>
        </p:nvSpPr>
        <p:spPr>
          <a:xfrm>
            <a:off x="677334" y="1663908"/>
            <a:ext cx="10115584" cy="4886793"/>
          </a:xfrm>
        </p:spPr>
        <p:txBody>
          <a:bodyPr>
            <a:normAutofit/>
          </a:bodyPr>
          <a:lstStyle/>
          <a:p>
            <a:pPr>
              <a:buFont typeface="Wingdings" panose="05000000000000000000" pitchFamily="2" charset="2"/>
              <a:buChar char="v"/>
            </a:pPr>
            <a:r>
              <a:rPr lang="fr-FR" sz="2000" b="1" dirty="0">
                <a:solidFill>
                  <a:schemeClr val="accent2">
                    <a:lumMod val="60000"/>
                    <a:lumOff val="40000"/>
                  </a:schemeClr>
                </a:solidFill>
              </a:rPr>
              <a:t>Vouloir recevoir autant que donner</a:t>
            </a:r>
          </a:p>
          <a:p>
            <a:pPr marL="0" indent="0">
              <a:buNone/>
            </a:pPr>
            <a:endParaRPr lang="fr-FR" sz="1000" b="1" dirty="0">
              <a:solidFill>
                <a:schemeClr val="accent2">
                  <a:lumMod val="60000"/>
                  <a:lumOff val="40000"/>
                </a:schemeClr>
              </a:solidFill>
            </a:endParaRPr>
          </a:p>
          <a:p>
            <a:pPr marL="0" indent="0">
              <a:buNone/>
            </a:pPr>
            <a:r>
              <a:rPr lang="fr-FR" b="1" dirty="0"/>
              <a:t>Evangile selon Matthieu chapitre 22 verset 36</a:t>
            </a:r>
            <a:endParaRPr lang="fr-FR" dirty="0"/>
          </a:p>
          <a:p>
            <a:pPr marL="0" indent="0" algn="just">
              <a:buNone/>
            </a:pPr>
            <a:r>
              <a:rPr lang="fr-FR" i="1" dirty="0"/>
              <a:t>« Maître, quel est, dans la Loi, le commandement le plus grand ? Jésus lui répondit : Tu aimeras le Seigneur, ton Dieu, de tout ton cœur, de toute ton âme et de toute ta pensée. C’est là le commandement le plus grand et le plus important. Et il y en a un second qui lui est semblable : Tu aimeras ton prochain comme toi-même. »</a:t>
            </a:r>
          </a:p>
          <a:p>
            <a:pPr marL="0" indent="0" algn="just">
              <a:buNone/>
            </a:pPr>
            <a:r>
              <a:rPr lang="fr-FR" b="1" dirty="0"/>
              <a:t>Evangile selon Luc chapitre 6 verset 38</a:t>
            </a:r>
          </a:p>
          <a:p>
            <a:pPr marL="0" indent="0" algn="just">
              <a:buNone/>
            </a:pPr>
            <a:r>
              <a:rPr lang="fr-FR" i="1" dirty="0"/>
              <a:t>« Donnez, et l’on vous donnera, on versera dans le pan de votre vêtement une bonne mesure bien tassée, secouée et débordante; car on emploiera, à votre égard, la mesure dont vous vous serez servis pour mesurer. »</a:t>
            </a:r>
          </a:p>
          <a:p>
            <a:pPr marL="0" indent="0" algn="just">
              <a:buNone/>
            </a:pPr>
            <a:endParaRPr lang="fr-FR" sz="1000" dirty="0"/>
          </a:p>
          <a:p>
            <a:pPr lvl="1">
              <a:buFont typeface="Wingdings" panose="05000000000000000000" pitchFamily="2" charset="2"/>
              <a:buChar char="Ø"/>
            </a:pPr>
            <a:r>
              <a:rPr lang="fr-FR" sz="1800" b="1" dirty="0">
                <a:solidFill>
                  <a:schemeClr val="accent2">
                    <a:lumMod val="60000"/>
                    <a:lumOff val="40000"/>
                  </a:schemeClr>
                </a:solidFill>
              </a:rPr>
              <a:t>Le prochain, celui a qui je fait du bien</a:t>
            </a:r>
          </a:p>
          <a:p>
            <a:pPr lvl="1">
              <a:buFont typeface="Wingdings" panose="05000000000000000000" pitchFamily="2" charset="2"/>
              <a:buChar char="Ø"/>
            </a:pPr>
            <a:r>
              <a:rPr lang="fr-FR" sz="1800" b="1" dirty="0">
                <a:solidFill>
                  <a:schemeClr val="accent2">
                    <a:lumMod val="60000"/>
                    <a:lumOff val="40000"/>
                  </a:schemeClr>
                </a:solidFill>
              </a:rPr>
              <a:t>Le prochain, celui qui me fait du bien</a:t>
            </a:r>
          </a:p>
          <a:p>
            <a:pPr marL="0" indent="0">
              <a:buNone/>
            </a:pPr>
            <a:endParaRPr lang="fr-FR" sz="2000" b="1" dirty="0">
              <a:solidFill>
                <a:schemeClr val="accent2">
                  <a:lumMod val="60000"/>
                  <a:lumOff val="40000"/>
                </a:schemeClr>
              </a:solidFill>
            </a:endParaRPr>
          </a:p>
        </p:txBody>
      </p:sp>
      <p:pic>
        <p:nvPicPr>
          <p:cNvPr id="4" name="Image 3">
            <a:extLst>
              <a:ext uri="{FF2B5EF4-FFF2-40B4-BE49-F238E27FC236}">
                <a16:creationId xmlns:a16="http://schemas.microsoft.com/office/drawing/2014/main" id="{4B6984F1-892E-E5E9-8D38-5C54A2278887}"/>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2356254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par>
                                <p:cTn id="14" presetID="16" presetClass="entr" presetSubtype="37"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outVertical)">
                                      <p:cBhvr>
                                        <p:cTn id="16" dur="1000"/>
                                        <p:tgtEl>
                                          <p:spTgt spid="3">
                                            <p:txEl>
                                              <p:pRg st="4" end="4"/>
                                            </p:txEl>
                                          </p:spTgt>
                                        </p:tgtEl>
                                      </p:cBhvr>
                                    </p:animEffect>
                                  </p:childTnLst>
                                </p:cTn>
                              </p:par>
                              <p:par>
                                <p:cTn id="17" presetID="16" presetClass="entr" presetSubtype="37"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outVertical)">
                                      <p:cBhvr>
                                        <p:cTn id="19" dur="10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1000"/>
                                        <p:tgtEl>
                                          <p:spTgt spid="3">
                                            <p:txEl>
                                              <p:pRg st="7" end="7"/>
                                            </p:txEl>
                                          </p:spTgt>
                                        </p:tgtEl>
                                      </p:cBhvr>
                                    </p:animEffect>
                                    <p:anim calcmode="lin" valueType="num">
                                      <p:cBhvr>
                                        <p:cTn id="2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1000"/>
                                        <p:tgtEl>
                                          <p:spTgt spid="3">
                                            <p:txEl>
                                              <p:pRg st="8" end="8"/>
                                            </p:txEl>
                                          </p:spTgt>
                                        </p:tgtEl>
                                      </p:cBhvr>
                                    </p:animEffect>
                                    <p:anim calcmode="lin" valueType="num">
                                      <p:cBhvr>
                                        <p:cTn id="3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3BD04-3625-DE0D-4193-257AC3D9FFB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50023C6-4773-235E-FB91-9C775ECD186D}"/>
              </a:ext>
            </a:extLst>
          </p:cNvPr>
          <p:cNvSpPr>
            <a:spLocks noGrp="1"/>
          </p:cNvSpPr>
          <p:nvPr>
            <p:ph type="title"/>
          </p:nvPr>
        </p:nvSpPr>
        <p:spPr>
          <a:xfrm>
            <a:off x="677334" y="609600"/>
            <a:ext cx="8596668" cy="1054308"/>
          </a:xfrm>
        </p:spPr>
        <p:txBody>
          <a:bodyPr/>
          <a:lstStyle/>
          <a:p>
            <a:r>
              <a:rPr lang="fr-FR" b="1" dirty="0"/>
              <a:t>Diversité dans l’unité, un défi à vivre</a:t>
            </a:r>
          </a:p>
        </p:txBody>
      </p:sp>
      <p:sp>
        <p:nvSpPr>
          <p:cNvPr id="3" name="Espace réservé du contenu 2">
            <a:extLst>
              <a:ext uri="{FF2B5EF4-FFF2-40B4-BE49-F238E27FC236}">
                <a16:creationId xmlns:a16="http://schemas.microsoft.com/office/drawing/2014/main" id="{F8A99CA9-E484-CF4F-D057-556DC84F9D75}"/>
              </a:ext>
            </a:extLst>
          </p:cNvPr>
          <p:cNvSpPr>
            <a:spLocks noGrp="1"/>
          </p:cNvSpPr>
          <p:nvPr>
            <p:ph idx="1"/>
          </p:nvPr>
        </p:nvSpPr>
        <p:spPr>
          <a:xfrm>
            <a:off x="105295" y="1665782"/>
            <a:ext cx="10912475" cy="3526436"/>
          </a:xfrm>
        </p:spPr>
        <p:txBody>
          <a:bodyPr>
            <a:normAutofit/>
          </a:bodyPr>
          <a:lstStyle/>
          <a:p>
            <a:pPr>
              <a:buFont typeface="Wingdings" panose="05000000000000000000" pitchFamily="2" charset="2"/>
              <a:buChar char="v"/>
            </a:pPr>
            <a:r>
              <a:rPr lang="fr-FR" sz="2000" b="1" dirty="0">
                <a:solidFill>
                  <a:schemeClr val="accent2">
                    <a:lumMod val="60000"/>
                    <a:lumOff val="40000"/>
                  </a:schemeClr>
                </a:solidFill>
              </a:rPr>
              <a:t>Accepter de sortir de nos sentiers battus</a:t>
            </a:r>
          </a:p>
          <a:p>
            <a:pPr marL="0" indent="0">
              <a:buNone/>
            </a:pPr>
            <a:endParaRPr lang="fr-FR" sz="1000" b="1" dirty="0">
              <a:solidFill>
                <a:schemeClr val="accent2">
                  <a:lumMod val="60000"/>
                  <a:lumOff val="40000"/>
                </a:schemeClr>
              </a:solidFill>
            </a:endParaRPr>
          </a:p>
          <a:p>
            <a:pPr marL="0" indent="0">
              <a:buNone/>
            </a:pPr>
            <a:r>
              <a:rPr lang="fr-FR" b="1" dirty="0"/>
              <a:t>Première lettre aux Corinthiens chapitre 2 verset 9</a:t>
            </a:r>
            <a:endParaRPr lang="fr-FR" dirty="0"/>
          </a:p>
          <a:p>
            <a:pPr marL="0" indent="0" algn="just">
              <a:buNone/>
            </a:pPr>
            <a:r>
              <a:rPr lang="fr-FR" i="1" dirty="0"/>
              <a:t>« Mais, comme le dit l’Ecriture, il s’agit de ce que l’œil n’a pas vu et que l’oreille n’a pas entendu, ce que l’esprit humain n’a jamais soupçonné, mais que Dieu tient en réserve pour ceux qui l’aiment. »</a:t>
            </a:r>
          </a:p>
          <a:p>
            <a:pPr marL="0" indent="0">
              <a:buNone/>
            </a:pPr>
            <a:endParaRPr lang="fr-FR" dirty="0"/>
          </a:p>
          <a:p>
            <a:pPr lvl="1">
              <a:buFont typeface="Wingdings" panose="05000000000000000000" pitchFamily="2" charset="2"/>
              <a:buChar char="Ø"/>
            </a:pPr>
            <a:r>
              <a:rPr lang="fr-FR" sz="1800" b="1" dirty="0">
                <a:solidFill>
                  <a:schemeClr val="accent2">
                    <a:lumMod val="60000"/>
                    <a:lumOff val="40000"/>
                  </a:schemeClr>
                </a:solidFill>
              </a:rPr>
              <a:t>Accepter que Dieu dépasse nos constructions faites au préalable</a:t>
            </a:r>
          </a:p>
          <a:p>
            <a:pPr lvl="1">
              <a:buFont typeface="Wingdings" panose="05000000000000000000" pitchFamily="2" charset="2"/>
              <a:buChar char="Ø"/>
            </a:pPr>
            <a:r>
              <a:rPr lang="fr-FR" sz="1800" b="1" dirty="0">
                <a:solidFill>
                  <a:schemeClr val="accent2">
                    <a:lumMod val="60000"/>
                    <a:lumOff val="40000"/>
                  </a:schemeClr>
                </a:solidFill>
              </a:rPr>
              <a:t>Refuser la peur</a:t>
            </a:r>
          </a:p>
          <a:p>
            <a:pPr lvl="1">
              <a:buFont typeface="Wingdings" panose="05000000000000000000" pitchFamily="2" charset="2"/>
              <a:buChar char="Ø"/>
            </a:pPr>
            <a:r>
              <a:rPr lang="fr-FR" sz="1800" b="1" dirty="0">
                <a:solidFill>
                  <a:schemeClr val="accent2">
                    <a:lumMod val="60000"/>
                    <a:lumOff val="40000"/>
                  </a:schemeClr>
                </a:solidFill>
              </a:rPr>
              <a:t>Avoir confiance que la bénédiction se trouve dans ce que nous n’avions pas soupçonné</a:t>
            </a:r>
          </a:p>
          <a:p>
            <a:pPr marL="0" indent="0">
              <a:buNone/>
            </a:pPr>
            <a:endParaRPr lang="fr-FR" sz="2000" b="1" dirty="0">
              <a:solidFill>
                <a:schemeClr val="accent2">
                  <a:lumMod val="60000"/>
                  <a:lumOff val="40000"/>
                </a:schemeClr>
              </a:solidFill>
            </a:endParaRPr>
          </a:p>
        </p:txBody>
      </p:sp>
      <p:pic>
        <p:nvPicPr>
          <p:cNvPr id="4" name="Image 3">
            <a:extLst>
              <a:ext uri="{FF2B5EF4-FFF2-40B4-BE49-F238E27FC236}">
                <a16:creationId xmlns:a16="http://schemas.microsoft.com/office/drawing/2014/main" id="{EAE7C4D1-F4F3-A2B0-C1AB-28A78C08A5AA}"/>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2701099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5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1000"/>
                                        <p:tgtEl>
                                          <p:spTgt spid="3">
                                            <p:txEl>
                                              <p:pRg st="5" end="5"/>
                                            </p:txEl>
                                          </p:spTgt>
                                        </p:tgtEl>
                                      </p:cBhvr>
                                    </p:animEffect>
                                    <p:anim calcmode="lin" valueType="num">
                                      <p:cBhvr>
                                        <p:cTn id="1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1000"/>
                                        <p:tgtEl>
                                          <p:spTgt spid="3">
                                            <p:txEl>
                                              <p:pRg st="6" end="6"/>
                                            </p:txEl>
                                          </p:spTgt>
                                        </p:tgtEl>
                                      </p:cBhvr>
                                    </p:animEffect>
                                    <p:anim calcmode="lin" valueType="num">
                                      <p:cBhvr>
                                        <p:cTn id="2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1000"/>
                                        <p:tgtEl>
                                          <p:spTgt spid="3">
                                            <p:txEl>
                                              <p:pRg st="7" end="7"/>
                                            </p:txEl>
                                          </p:spTgt>
                                        </p:tgtEl>
                                      </p:cBhvr>
                                    </p:animEffect>
                                    <p:anim calcmode="lin" valueType="num">
                                      <p:cBhvr>
                                        <p:cTn id="3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C53233-F41F-656C-2AAC-4CD4F3B78BBC}"/>
              </a:ext>
            </a:extLst>
          </p:cNvPr>
          <p:cNvSpPr>
            <a:spLocks noGrp="1"/>
          </p:cNvSpPr>
          <p:nvPr>
            <p:ph type="title"/>
          </p:nvPr>
        </p:nvSpPr>
        <p:spPr>
          <a:xfrm>
            <a:off x="529567" y="340284"/>
            <a:ext cx="8596668" cy="874426"/>
          </a:xfrm>
        </p:spPr>
        <p:txBody>
          <a:bodyPr/>
          <a:lstStyle/>
          <a:p>
            <a:r>
              <a:rPr lang="fr-FR" b="1" dirty="0"/>
              <a:t>Conclusion : « qu’ils soient uns ! »</a:t>
            </a:r>
          </a:p>
        </p:txBody>
      </p:sp>
      <p:pic>
        <p:nvPicPr>
          <p:cNvPr id="4" name="Espace réservé du contenu 3">
            <a:extLst>
              <a:ext uri="{FF2B5EF4-FFF2-40B4-BE49-F238E27FC236}">
                <a16:creationId xmlns:a16="http://schemas.microsoft.com/office/drawing/2014/main" id="{A074BC69-6DDA-33B4-6136-B835160FD81B}"/>
              </a:ext>
            </a:extLst>
          </p:cNvPr>
          <p:cNvPicPr>
            <a:picLocks noGrp="1" noChangeAspect="1"/>
          </p:cNvPicPr>
          <p:nvPr>
            <p:ph idx="1"/>
          </p:nvPr>
        </p:nvPicPr>
        <p:blipFill>
          <a:blip r:embed="rId2"/>
          <a:stretch>
            <a:fillRect/>
          </a:stretch>
        </p:blipFill>
        <p:spPr>
          <a:xfrm>
            <a:off x="9013224" y="3501914"/>
            <a:ext cx="2073871" cy="2073871"/>
          </a:xfrm>
          <a:prstGeom prst="rect">
            <a:avLst/>
          </a:prstGeom>
        </p:spPr>
      </p:pic>
      <p:sp>
        <p:nvSpPr>
          <p:cNvPr id="5" name="ZoneTexte 4">
            <a:extLst>
              <a:ext uri="{FF2B5EF4-FFF2-40B4-BE49-F238E27FC236}">
                <a16:creationId xmlns:a16="http://schemas.microsoft.com/office/drawing/2014/main" id="{41B993AC-53A4-5C9A-161A-5AD4195584AD}"/>
              </a:ext>
            </a:extLst>
          </p:cNvPr>
          <p:cNvSpPr txBox="1"/>
          <p:nvPr/>
        </p:nvSpPr>
        <p:spPr>
          <a:xfrm>
            <a:off x="1797664" y="5879068"/>
            <a:ext cx="8596668" cy="369332"/>
          </a:xfrm>
          <a:prstGeom prst="rect">
            <a:avLst/>
          </a:prstGeom>
          <a:noFill/>
        </p:spPr>
        <p:txBody>
          <a:bodyPr wrap="square" rtlCol="0">
            <a:spAutoFit/>
          </a:bodyPr>
          <a:lstStyle/>
          <a:p>
            <a:pPr algn="ctr"/>
            <a:r>
              <a:rPr lang="fr-FR" i="1" dirty="0"/>
              <a:t>« Au pied de la croix se brise ce qui nous divise, nous sommes une seule Église »</a:t>
            </a:r>
          </a:p>
        </p:txBody>
      </p:sp>
      <p:pic>
        <p:nvPicPr>
          <p:cNvPr id="7" name="Image 6">
            <a:extLst>
              <a:ext uri="{FF2B5EF4-FFF2-40B4-BE49-F238E27FC236}">
                <a16:creationId xmlns:a16="http://schemas.microsoft.com/office/drawing/2014/main" id="{D57A1C54-B0BF-5016-7D1C-65A9BCA529DE}"/>
              </a:ext>
            </a:extLst>
          </p:cNvPr>
          <p:cNvPicPr>
            <a:picLocks noChangeAspect="1"/>
          </p:cNvPicPr>
          <p:nvPr/>
        </p:nvPicPr>
        <p:blipFill>
          <a:blip r:embed="rId3"/>
          <a:stretch>
            <a:fillRect/>
          </a:stretch>
        </p:blipFill>
        <p:spPr>
          <a:xfrm>
            <a:off x="9126235" y="1214710"/>
            <a:ext cx="1847850" cy="1847850"/>
          </a:xfrm>
          <a:prstGeom prst="rect">
            <a:avLst/>
          </a:prstGeom>
        </p:spPr>
      </p:pic>
      <p:sp>
        <p:nvSpPr>
          <p:cNvPr id="8" name="ZoneTexte 7">
            <a:extLst>
              <a:ext uri="{FF2B5EF4-FFF2-40B4-BE49-F238E27FC236}">
                <a16:creationId xmlns:a16="http://schemas.microsoft.com/office/drawing/2014/main" id="{D2B5F749-256A-4D3A-D6DB-F66177C893E6}"/>
              </a:ext>
            </a:extLst>
          </p:cNvPr>
          <p:cNvSpPr txBox="1"/>
          <p:nvPr/>
        </p:nvSpPr>
        <p:spPr>
          <a:xfrm>
            <a:off x="1104905" y="1382286"/>
            <a:ext cx="6515811" cy="4093428"/>
          </a:xfrm>
          <a:prstGeom prst="rect">
            <a:avLst/>
          </a:prstGeom>
          <a:noFill/>
        </p:spPr>
        <p:txBody>
          <a:bodyPr wrap="square" rtlCol="0">
            <a:spAutoFit/>
          </a:bodyPr>
          <a:lstStyle/>
          <a:p>
            <a:pPr marL="285750" indent="-285750">
              <a:buFont typeface="Wingdings" panose="05000000000000000000" pitchFamily="2" charset="2"/>
              <a:buChar char="v"/>
            </a:pPr>
            <a:r>
              <a:rPr lang="fr-FR" sz="2000" b="1" dirty="0">
                <a:solidFill>
                  <a:schemeClr val="accent2">
                    <a:lumMod val="60000"/>
                    <a:lumOff val="40000"/>
                  </a:schemeClr>
                </a:solidFill>
              </a:rPr>
              <a:t>L’unité, ADN de l’Église</a:t>
            </a:r>
          </a:p>
          <a:p>
            <a:pPr marL="285750" indent="-285750">
              <a:buFont typeface="Wingdings" panose="05000000000000000000" pitchFamily="2" charset="2"/>
              <a:buChar char="v"/>
            </a:pPr>
            <a:endParaRPr lang="fr-FR" sz="2000" b="1" dirty="0">
              <a:solidFill>
                <a:schemeClr val="accent2">
                  <a:lumMod val="60000"/>
                  <a:lumOff val="40000"/>
                </a:schemeClr>
              </a:solidFill>
            </a:endParaRPr>
          </a:p>
          <a:p>
            <a:pPr marL="285750" indent="-285750">
              <a:buFont typeface="Wingdings" panose="05000000000000000000" pitchFamily="2" charset="2"/>
              <a:buChar char="v"/>
            </a:pPr>
            <a:r>
              <a:rPr lang="fr-FR" sz="2000" b="1" dirty="0">
                <a:solidFill>
                  <a:schemeClr val="accent2">
                    <a:lumMod val="60000"/>
                    <a:lumOff val="40000"/>
                  </a:schemeClr>
                </a:solidFill>
              </a:rPr>
              <a:t>La diversité, un défi à relever</a:t>
            </a:r>
          </a:p>
          <a:p>
            <a:pPr marL="285750" indent="-285750">
              <a:buFont typeface="Wingdings" panose="05000000000000000000" pitchFamily="2" charset="2"/>
              <a:buChar char="v"/>
            </a:pPr>
            <a:endParaRPr lang="fr-FR" sz="2000" b="1" dirty="0">
              <a:solidFill>
                <a:schemeClr val="accent2">
                  <a:lumMod val="60000"/>
                  <a:lumOff val="40000"/>
                </a:schemeClr>
              </a:solidFill>
            </a:endParaRPr>
          </a:p>
          <a:p>
            <a:pPr marL="285750" indent="-285750">
              <a:buFont typeface="Wingdings" panose="05000000000000000000" pitchFamily="2" charset="2"/>
              <a:buChar char="v"/>
            </a:pPr>
            <a:r>
              <a:rPr lang="fr-FR" sz="2000" b="1" dirty="0">
                <a:solidFill>
                  <a:schemeClr val="accent2">
                    <a:lumMod val="60000"/>
                    <a:lumOff val="40000"/>
                  </a:schemeClr>
                </a:solidFill>
              </a:rPr>
              <a:t>Aimer l’Église comme Jésus-Christ l’aime</a:t>
            </a:r>
          </a:p>
          <a:p>
            <a:pPr marL="285750" indent="-285750">
              <a:buFont typeface="Wingdings" panose="05000000000000000000" pitchFamily="2" charset="2"/>
              <a:buChar char="v"/>
            </a:pPr>
            <a:endParaRPr lang="fr-FR" sz="2000" b="1" dirty="0">
              <a:solidFill>
                <a:schemeClr val="accent2">
                  <a:lumMod val="60000"/>
                  <a:lumOff val="40000"/>
                </a:schemeClr>
              </a:solidFill>
            </a:endParaRPr>
          </a:p>
          <a:p>
            <a:pPr marL="285750" indent="-285750">
              <a:buFont typeface="Wingdings" panose="05000000000000000000" pitchFamily="2" charset="2"/>
              <a:buChar char="v"/>
            </a:pPr>
            <a:r>
              <a:rPr lang="fr-FR" sz="2000" b="1" dirty="0">
                <a:solidFill>
                  <a:schemeClr val="accent2">
                    <a:lumMod val="60000"/>
                    <a:lumOff val="40000"/>
                  </a:schemeClr>
                </a:solidFill>
              </a:rPr>
              <a:t>Refuser le fatalisme, agir et construire</a:t>
            </a:r>
          </a:p>
          <a:p>
            <a:pPr marL="285750" indent="-285750">
              <a:buFont typeface="Wingdings" panose="05000000000000000000" pitchFamily="2" charset="2"/>
              <a:buChar char="v"/>
            </a:pPr>
            <a:endParaRPr lang="fr-FR" sz="2000" b="1" dirty="0">
              <a:solidFill>
                <a:schemeClr val="accent2">
                  <a:lumMod val="60000"/>
                  <a:lumOff val="40000"/>
                </a:schemeClr>
              </a:solidFill>
            </a:endParaRPr>
          </a:p>
          <a:p>
            <a:pPr marL="285750" indent="-285750">
              <a:buFont typeface="Wingdings" panose="05000000000000000000" pitchFamily="2" charset="2"/>
              <a:buChar char="v"/>
            </a:pPr>
            <a:r>
              <a:rPr lang="fr-FR" sz="2000" b="1" dirty="0">
                <a:solidFill>
                  <a:schemeClr val="accent2">
                    <a:lumMod val="60000"/>
                    <a:lumOff val="40000"/>
                  </a:schemeClr>
                </a:solidFill>
              </a:rPr>
              <a:t>Ne pas opposer Église locale et Église universelle</a:t>
            </a:r>
          </a:p>
          <a:p>
            <a:pPr marL="285750" indent="-285750">
              <a:buFont typeface="Wingdings" panose="05000000000000000000" pitchFamily="2" charset="2"/>
              <a:buChar char="v"/>
            </a:pPr>
            <a:endParaRPr lang="fr-FR" sz="2000" b="1" dirty="0">
              <a:solidFill>
                <a:schemeClr val="accent2">
                  <a:lumMod val="60000"/>
                  <a:lumOff val="40000"/>
                </a:schemeClr>
              </a:solidFill>
            </a:endParaRPr>
          </a:p>
          <a:p>
            <a:pPr marL="285750" indent="-285750">
              <a:buFont typeface="Wingdings" panose="05000000000000000000" pitchFamily="2" charset="2"/>
              <a:buChar char="v"/>
            </a:pPr>
            <a:r>
              <a:rPr lang="fr-FR" sz="2000" b="1" dirty="0">
                <a:solidFill>
                  <a:schemeClr val="accent2">
                    <a:lumMod val="60000"/>
                    <a:lumOff val="40000"/>
                  </a:schemeClr>
                </a:solidFill>
              </a:rPr>
              <a:t>Bénir l’Église par ce qu’on y accomplit</a:t>
            </a:r>
          </a:p>
          <a:p>
            <a:pPr marL="285750" indent="-285750">
              <a:buFont typeface="Wingdings" panose="05000000000000000000" pitchFamily="2" charset="2"/>
              <a:buChar char="v"/>
            </a:pPr>
            <a:endParaRPr lang="fr-FR" sz="2000" b="1" dirty="0">
              <a:solidFill>
                <a:schemeClr val="accent2">
                  <a:lumMod val="60000"/>
                  <a:lumOff val="40000"/>
                </a:schemeClr>
              </a:solidFill>
            </a:endParaRPr>
          </a:p>
          <a:p>
            <a:pPr marL="285750" indent="-285750">
              <a:buFont typeface="Wingdings" panose="05000000000000000000" pitchFamily="2" charset="2"/>
              <a:buChar char="v"/>
            </a:pPr>
            <a:r>
              <a:rPr lang="fr-FR" sz="2000" b="1" dirty="0">
                <a:solidFill>
                  <a:schemeClr val="accent2">
                    <a:lumMod val="60000"/>
                    <a:lumOff val="40000"/>
                  </a:schemeClr>
                </a:solidFill>
              </a:rPr>
              <a:t>Être béni par ce que l’on y reçoit</a:t>
            </a:r>
          </a:p>
        </p:txBody>
      </p:sp>
    </p:spTree>
    <p:extLst>
      <p:ext uri="{BB962C8B-B14F-4D97-AF65-F5344CB8AC3E}">
        <p14:creationId xmlns:p14="http://schemas.microsoft.com/office/powerpoint/2010/main" val="997122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circle(in)">
                                      <p:cBhvr>
                                        <p:cTn id="7" dur="1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circle(in)">
                                      <p:cBhvr>
                                        <p:cTn id="12" dur="10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circle(in)">
                                      <p:cBhvr>
                                        <p:cTn id="17" dur="1000"/>
                                        <p:tgtEl>
                                          <p:spTgt spid="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8">
                                            <p:txEl>
                                              <p:pRg st="6" end="6"/>
                                            </p:txEl>
                                          </p:spTgt>
                                        </p:tgtEl>
                                        <p:attrNameLst>
                                          <p:attrName>style.visibility</p:attrName>
                                        </p:attrNameLst>
                                      </p:cBhvr>
                                      <p:to>
                                        <p:strVal val="visible"/>
                                      </p:to>
                                    </p:set>
                                    <p:animEffect transition="in" filter="circle(in)">
                                      <p:cBhvr>
                                        <p:cTn id="22" dur="1000"/>
                                        <p:tgtEl>
                                          <p:spTgt spid="8">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8">
                                            <p:txEl>
                                              <p:pRg st="8" end="8"/>
                                            </p:txEl>
                                          </p:spTgt>
                                        </p:tgtEl>
                                        <p:attrNameLst>
                                          <p:attrName>style.visibility</p:attrName>
                                        </p:attrNameLst>
                                      </p:cBhvr>
                                      <p:to>
                                        <p:strVal val="visible"/>
                                      </p:to>
                                    </p:set>
                                    <p:animEffect transition="in" filter="circle(in)">
                                      <p:cBhvr>
                                        <p:cTn id="27" dur="1000"/>
                                        <p:tgtEl>
                                          <p:spTgt spid="8">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8">
                                            <p:txEl>
                                              <p:pRg st="10" end="10"/>
                                            </p:txEl>
                                          </p:spTgt>
                                        </p:tgtEl>
                                        <p:attrNameLst>
                                          <p:attrName>style.visibility</p:attrName>
                                        </p:attrNameLst>
                                      </p:cBhvr>
                                      <p:to>
                                        <p:strVal val="visible"/>
                                      </p:to>
                                    </p:set>
                                    <p:animEffect transition="in" filter="circle(in)">
                                      <p:cBhvr>
                                        <p:cTn id="32" dur="1000"/>
                                        <p:tgtEl>
                                          <p:spTgt spid="8">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8">
                                            <p:txEl>
                                              <p:pRg st="12" end="12"/>
                                            </p:txEl>
                                          </p:spTgt>
                                        </p:tgtEl>
                                        <p:attrNameLst>
                                          <p:attrName>style.visibility</p:attrName>
                                        </p:attrNameLst>
                                      </p:cBhvr>
                                      <p:to>
                                        <p:strVal val="visible"/>
                                      </p:to>
                                    </p:set>
                                    <p:animEffect transition="in" filter="circle(in)">
                                      <p:cBhvr>
                                        <p:cTn id="37" dur="1000"/>
                                        <p:tgtEl>
                                          <p:spTgt spid="8">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iterate type="lt">
                                    <p:tmPct val="10000"/>
                                  </p:iterate>
                                  <p:childTnLst>
                                    <p:set>
                                      <p:cBhvr>
                                        <p:cTn id="41" dur="1" fill="hold">
                                          <p:stCondLst>
                                            <p:cond delay="0"/>
                                          </p:stCondLst>
                                        </p:cTn>
                                        <p:tgtEl>
                                          <p:spTgt spid="5">
                                            <p:txEl>
                                              <p:pRg st="0" end="0"/>
                                            </p:txEl>
                                          </p:spTgt>
                                        </p:tgtEl>
                                        <p:attrNameLst>
                                          <p:attrName>style.visibility</p:attrName>
                                        </p:attrNameLst>
                                      </p:cBhvr>
                                      <p:to>
                                        <p:strVal val="visible"/>
                                      </p:to>
                                    </p:set>
                                    <p:animEffect transition="in" filter="barn(inVertical)">
                                      <p:cBhvr>
                                        <p:cTn id="42" dur="500"/>
                                        <p:tgtEl>
                                          <p:spTgt spid="5">
                                            <p:txEl>
                                              <p:pRg st="0" end="0"/>
                                            </p:txEl>
                                          </p:spTgt>
                                        </p:tgtEl>
                                      </p:cBhvr>
                                    </p:animEffect>
                                  </p:childTnLst>
                                </p:cTn>
                              </p:par>
                            </p:childTnLst>
                          </p:cTn>
                        </p:par>
                        <p:par>
                          <p:cTn id="43" fill="hold">
                            <p:stCondLst>
                              <p:cond delay="3650"/>
                            </p:stCondLst>
                            <p:childTnLst>
                              <p:par>
                                <p:cTn id="44" presetID="6" presetClass="entr" presetSubtype="16" fill="hold" nodeType="after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circle(in)">
                                      <p:cBhvr>
                                        <p:cTn id="46" dur="1500"/>
                                        <p:tgtEl>
                                          <p:spTgt spid="7"/>
                                        </p:tgtEl>
                                      </p:cBhvr>
                                    </p:animEffect>
                                  </p:childTnLst>
                                </p:cTn>
                              </p:par>
                            </p:childTnLst>
                          </p:cTn>
                        </p:par>
                        <p:par>
                          <p:cTn id="47" fill="hold">
                            <p:stCondLst>
                              <p:cond delay="5150"/>
                            </p:stCondLst>
                            <p:childTnLst>
                              <p:par>
                                <p:cTn id="48" presetID="6" presetClass="entr" presetSubtype="16" fill="hold" nodeType="after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circle(in)">
                                      <p:cBhvr>
                                        <p:cTn id="50"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5EE408-647A-4D54-33CC-4E1CF10F558C}"/>
              </a:ext>
            </a:extLst>
          </p:cNvPr>
          <p:cNvSpPr>
            <a:spLocks noGrp="1"/>
          </p:cNvSpPr>
          <p:nvPr>
            <p:ph type="title"/>
          </p:nvPr>
        </p:nvSpPr>
        <p:spPr>
          <a:xfrm>
            <a:off x="197648" y="277319"/>
            <a:ext cx="9533187" cy="814466"/>
          </a:xfrm>
        </p:spPr>
        <p:txBody>
          <a:bodyPr>
            <a:normAutofit/>
          </a:bodyPr>
          <a:lstStyle/>
          <a:p>
            <a:r>
              <a:rPr lang="fr-FR" sz="3200" b="1" dirty="0"/>
              <a:t>ANNEXE : SYMBOLE DE NICEE CONSTANTINOPLE</a:t>
            </a:r>
          </a:p>
        </p:txBody>
      </p:sp>
      <p:sp>
        <p:nvSpPr>
          <p:cNvPr id="3" name="Espace réservé du contenu 2">
            <a:extLst>
              <a:ext uri="{FF2B5EF4-FFF2-40B4-BE49-F238E27FC236}">
                <a16:creationId xmlns:a16="http://schemas.microsoft.com/office/drawing/2014/main" id="{8F22D030-1342-AE29-B098-3C047646B9D1}"/>
              </a:ext>
            </a:extLst>
          </p:cNvPr>
          <p:cNvSpPr>
            <a:spLocks noGrp="1"/>
          </p:cNvSpPr>
          <p:nvPr>
            <p:ph idx="1"/>
          </p:nvPr>
        </p:nvSpPr>
        <p:spPr>
          <a:xfrm>
            <a:off x="1981479" y="1046813"/>
            <a:ext cx="6577905" cy="5533868"/>
          </a:xfrm>
        </p:spPr>
        <p:txBody>
          <a:bodyPr>
            <a:normAutofit fontScale="62500" lnSpcReduction="20000"/>
          </a:bodyPr>
          <a:lstStyle/>
          <a:p>
            <a:pPr marL="0" indent="0" algn="l">
              <a:spcAft>
                <a:spcPts val="1500"/>
              </a:spcAft>
              <a:buNone/>
            </a:pPr>
            <a:r>
              <a:rPr lang="fr-FR" sz="2200" b="1" i="0" dirty="0">
                <a:solidFill>
                  <a:schemeClr val="tx1"/>
                </a:solidFill>
                <a:effectLst/>
                <a:latin typeface="Arial" panose="020B0604020202020204" pitchFamily="34" charset="0"/>
              </a:rPr>
              <a:t>Je crois en un seul Dieu, le Père tout puissant,</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créateur du ciel et de la terre, de l’univers visible et invisible,</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Je crois en un seul Seigneur, Jésus Christ,</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le Fils unique de Dieu, né du Père avant tous les siècles :</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Il est Dieu, né de Dieu,</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lumière, née de la lumière,</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vrai Dieu, né du vrai Dieu</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Engendré non pas créé,</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consubstantiel au Père ;</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et par lui tout a été fait.</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Pour nous les hommes, et pour notre salut,</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il descendit du ciel;</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Par l’</a:t>
            </a:r>
            <a:r>
              <a:rPr lang="fr-FR" sz="2200" b="1" i="0" strike="noStrike" dirty="0">
                <a:solidFill>
                  <a:schemeClr val="tx1"/>
                </a:solidFill>
                <a:effectLst/>
                <a:latin typeface="Arial" panose="020B0604020202020204" pitchFamily="34" charset="0"/>
                <a:hlinkClick r:id="rId2" tooltip="Troisième personne de la Trinité.">
                  <a:extLst>
                    <a:ext uri="{A12FA001-AC4F-418D-AE19-62706E023703}">
                      <ahyp:hlinkClr xmlns:ahyp="http://schemas.microsoft.com/office/drawing/2018/hyperlinkcolor" val="tx"/>
                    </a:ext>
                  </a:extLst>
                </a:hlinkClick>
              </a:rPr>
              <a:t>Esprit Saint</a:t>
            </a:r>
            <a:r>
              <a:rPr lang="fr-FR" sz="2200" b="1" i="0" dirty="0">
                <a:solidFill>
                  <a:schemeClr val="tx1"/>
                </a:solidFill>
                <a:effectLst/>
                <a:latin typeface="Arial" panose="020B0604020202020204" pitchFamily="34" charset="0"/>
              </a:rPr>
              <a:t>, il a pris chair de la Vierge Marie, et s’est fait homme.</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Crucifié pour nous sous Ponce Pilate,</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Il souffrit sa passion et fut mis au tombeau.</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Il ressuscita le troisième jour,</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conformément aux Ecritures, et il monta au ciel;</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il est assis à la droite du Père.</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Il reviendra dans la gloire, pour juger les vivants et les morts</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et son règne n’aura pas de fin.</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Je crois en l’</a:t>
            </a:r>
            <a:r>
              <a:rPr lang="fr-FR" sz="2200" b="1" i="0" strike="noStrike" dirty="0">
                <a:solidFill>
                  <a:schemeClr val="tx1"/>
                </a:solidFill>
                <a:effectLst/>
                <a:latin typeface="Arial" panose="020B0604020202020204" pitchFamily="34" charset="0"/>
                <a:hlinkClick r:id="rId2" tooltip="Troisième personne de la Trinité.">
                  <a:extLst>
                    <a:ext uri="{A12FA001-AC4F-418D-AE19-62706E023703}">
                      <ahyp:hlinkClr xmlns:ahyp="http://schemas.microsoft.com/office/drawing/2018/hyperlinkcolor" val="tx"/>
                    </a:ext>
                  </a:extLst>
                </a:hlinkClick>
              </a:rPr>
              <a:t>Esprit Saint</a:t>
            </a:r>
            <a:r>
              <a:rPr lang="fr-FR" sz="2200" b="1" i="0" dirty="0">
                <a:solidFill>
                  <a:schemeClr val="tx1"/>
                </a:solidFill>
                <a:effectLst/>
                <a:latin typeface="Arial" panose="020B0604020202020204" pitchFamily="34" charset="0"/>
              </a:rPr>
              <a:t>, qui est Seigneur et qui donne la vie;</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il procède du Père et du Fils.</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Avec le Père et le Fils, il reçoit même adoration et même gloire;</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il a parlé par les prophètes.</a:t>
            </a:r>
          </a:p>
          <a:p>
            <a:pPr marL="0" indent="0" algn="l">
              <a:spcAft>
                <a:spcPts val="1500"/>
              </a:spcAft>
              <a:buNone/>
            </a:pPr>
            <a:r>
              <a:rPr lang="fr-FR" sz="2200" b="1" i="0" dirty="0">
                <a:solidFill>
                  <a:schemeClr val="tx1"/>
                </a:solidFill>
                <a:effectLst/>
                <a:latin typeface="Arial" panose="020B0604020202020204" pitchFamily="34" charset="0"/>
              </a:rPr>
              <a:t>Je crois en l’Eglise, une, sainte, catholique</a:t>
            </a:r>
            <a:r>
              <a:rPr lang="fr-FR" sz="2200" b="1" i="1" dirty="0">
                <a:solidFill>
                  <a:schemeClr val="tx1"/>
                </a:solidFill>
                <a:effectLst/>
                <a:latin typeface="Arial" panose="020B0604020202020204" pitchFamily="34" charset="0"/>
              </a:rPr>
              <a:t>(universelle)</a:t>
            </a:r>
            <a:r>
              <a:rPr lang="fr-FR" sz="2200" b="1" i="0" dirty="0">
                <a:solidFill>
                  <a:schemeClr val="tx1"/>
                </a:solidFill>
                <a:effectLst/>
                <a:latin typeface="Arial" panose="020B0604020202020204" pitchFamily="34" charset="0"/>
              </a:rPr>
              <a:t> et apostolique.</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Je reconnais un seul </a:t>
            </a:r>
            <a:r>
              <a:rPr lang="fr-FR" sz="2200" b="1" i="0" strike="noStrike" dirty="0">
                <a:solidFill>
                  <a:schemeClr val="tx1"/>
                </a:solidFill>
                <a:effectLst/>
                <a:latin typeface="Arial" panose="020B0604020202020204" pitchFamily="34" charset="0"/>
                <a:hlinkClick r:id="rId3" tooltip="Fait entrer le nouveau baptisé dans la communauté de l'Église.">
                  <a:extLst>
                    <a:ext uri="{A12FA001-AC4F-418D-AE19-62706E023703}">
                      <ahyp:hlinkClr xmlns:ahyp="http://schemas.microsoft.com/office/drawing/2018/hyperlinkcolor" val="tx"/>
                    </a:ext>
                  </a:extLst>
                </a:hlinkClick>
              </a:rPr>
              <a:t>baptême</a:t>
            </a:r>
            <a:r>
              <a:rPr lang="fr-FR" sz="2200" b="1" i="0" dirty="0">
                <a:solidFill>
                  <a:schemeClr val="tx1"/>
                </a:solidFill>
                <a:effectLst/>
                <a:latin typeface="Arial" panose="020B0604020202020204" pitchFamily="34" charset="0"/>
              </a:rPr>
              <a:t> pour le pardon des péchés.</a:t>
            </a:r>
            <a:br>
              <a:rPr lang="fr-FR" sz="2200" b="1" i="0" dirty="0">
                <a:solidFill>
                  <a:schemeClr val="tx1"/>
                </a:solidFill>
                <a:effectLst/>
                <a:latin typeface="Arial" panose="020B0604020202020204" pitchFamily="34" charset="0"/>
              </a:rPr>
            </a:br>
            <a:r>
              <a:rPr lang="fr-FR" sz="2200" b="1" i="0" dirty="0">
                <a:solidFill>
                  <a:schemeClr val="tx1"/>
                </a:solidFill>
                <a:effectLst/>
                <a:latin typeface="Arial" panose="020B0604020202020204" pitchFamily="34" charset="0"/>
              </a:rPr>
              <a:t>J’attends la </a:t>
            </a:r>
            <a:r>
              <a:rPr lang="fr-FR" sz="2200" b="1" i="0" strike="noStrike" dirty="0">
                <a:solidFill>
                  <a:schemeClr val="tx1"/>
                </a:solidFill>
                <a:effectLst/>
                <a:latin typeface="Arial" panose="020B0604020202020204" pitchFamily="34" charset="0"/>
                <a:hlinkClick r:id="rId4" tooltip="Centre de la foi et de l'espérance chrétienne.">
                  <a:extLst>
                    <a:ext uri="{A12FA001-AC4F-418D-AE19-62706E023703}">
                      <ahyp:hlinkClr xmlns:ahyp="http://schemas.microsoft.com/office/drawing/2018/hyperlinkcolor" val="tx"/>
                    </a:ext>
                  </a:extLst>
                </a:hlinkClick>
              </a:rPr>
              <a:t>résurrection</a:t>
            </a:r>
            <a:r>
              <a:rPr lang="fr-FR" sz="2200" b="1" i="0" dirty="0">
                <a:solidFill>
                  <a:schemeClr val="tx1"/>
                </a:solidFill>
                <a:effectLst/>
                <a:latin typeface="Arial" panose="020B0604020202020204" pitchFamily="34" charset="0"/>
              </a:rPr>
              <a:t> des morts, et la vie du monde à venir.</a:t>
            </a:r>
          </a:p>
          <a:p>
            <a:pPr marL="0" indent="0" algn="l">
              <a:buNone/>
            </a:pPr>
            <a:r>
              <a:rPr lang="fr-FR" sz="2200" b="1" i="0" dirty="0">
                <a:solidFill>
                  <a:srgbClr val="313336"/>
                </a:solidFill>
                <a:effectLst/>
                <a:latin typeface="Arial" panose="020B0604020202020204" pitchFamily="34" charset="0"/>
              </a:rPr>
              <a:t>Amen</a:t>
            </a:r>
          </a:p>
        </p:txBody>
      </p:sp>
    </p:spTree>
    <p:extLst>
      <p:ext uri="{BB962C8B-B14F-4D97-AF65-F5344CB8AC3E}">
        <p14:creationId xmlns:p14="http://schemas.microsoft.com/office/powerpoint/2010/main" val="291122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3F2B48-E76D-46A5-A840-E4B760A73CC4}"/>
              </a:ext>
            </a:extLst>
          </p:cNvPr>
          <p:cNvSpPr>
            <a:spLocks noGrp="1"/>
          </p:cNvSpPr>
          <p:nvPr>
            <p:ph type="title"/>
          </p:nvPr>
        </p:nvSpPr>
        <p:spPr>
          <a:xfrm>
            <a:off x="677334" y="609600"/>
            <a:ext cx="8596668" cy="859436"/>
          </a:xfrm>
        </p:spPr>
        <p:txBody>
          <a:bodyPr/>
          <a:lstStyle/>
          <a:p>
            <a:r>
              <a:rPr lang="fr-FR" b="1" dirty="0"/>
              <a:t>Plan de l’exposé</a:t>
            </a:r>
          </a:p>
        </p:txBody>
      </p:sp>
      <p:sp>
        <p:nvSpPr>
          <p:cNvPr id="3" name="Espace réservé du contenu 2">
            <a:extLst>
              <a:ext uri="{FF2B5EF4-FFF2-40B4-BE49-F238E27FC236}">
                <a16:creationId xmlns:a16="http://schemas.microsoft.com/office/drawing/2014/main" id="{9C198666-B0E2-79DC-3573-24927DA9C546}"/>
              </a:ext>
            </a:extLst>
          </p:cNvPr>
          <p:cNvSpPr>
            <a:spLocks noGrp="1"/>
          </p:cNvSpPr>
          <p:nvPr>
            <p:ph idx="1"/>
          </p:nvPr>
        </p:nvSpPr>
        <p:spPr/>
        <p:txBody>
          <a:bodyPr>
            <a:normAutofit fontScale="92500" lnSpcReduction="10000"/>
          </a:bodyPr>
          <a:lstStyle/>
          <a:p>
            <a:pPr>
              <a:buFont typeface="Wingdings" panose="05000000000000000000" pitchFamily="2" charset="2"/>
              <a:buChar char="v"/>
            </a:pPr>
            <a:r>
              <a:rPr lang="fr-FR" sz="2400" b="1" dirty="0">
                <a:solidFill>
                  <a:schemeClr val="accent1">
                    <a:lumMod val="75000"/>
                  </a:schemeClr>
                </a:solidFill>
              </a:rPr>
              <a:t>Introduction</a:t>
            </a:r>
          </a:p>
          <a:p>
            <a:pPr>
              <a:buFont typeface="Wingdings" panose="05000000000000000000" pitchFamily="2" charset="2"/>
              <a:buChar char="v"/>
            </a:pPr>
            <a:endParaRPr lang="fr-FR" sz="2400" b="1" dirty="0">
              <a:solidFill>
                <a:schemeClr val="accent1">
                  <a:lumMod val="75000"/>
                </a:schemeClr>
              </a:solidFill>
            </a:endParaRPr>
          </a:p>
          <a:p>
            <a:pPr>
              <a:buFont typeface="Wingdings" panose="05000000000000000000" pitchFamily="2" charset="2"/>
              <a:buChar char="v"/>
            </a:pPr>
            <a:r>
              <a:rPr lang="fr-FR" sz="2400" b="1" dirty="0">
                <a:solidFill>
                  <a:schemeClr val="accent1">
                    <a:lumMod val="75000"/>
                  </a:schemeClr>
                </a:solidFill>
              </a:rPr>
              <a:t>L’unité, fondement de l’Église</a:t>
            </a:r>
          </a:p>
          <a:p>
            <a:pPr>
              <a:buFont typeface="Wingdings" panose="05000000000000000000" pitchFamily="2" charset="2"/>
              <a:buChar char="v"/>
            </a:pPr>
            <a:endParaRPr lang="fr-FR" sz="2400" b="1" dirty="0">
              <a:solidFill>
                <a:schemeClr val="accent1">
                  <a:lumMod val="75000"/>
                </a:schemeClr>
              </a:solidFill>
            </a:endParaRPr>
          </a:p>
          <a:p>
            <a:pPr>
              <a:buFont typeface="Wingdings" panose="05000000000000000000" pitchFamily="2" charset="2"/>
              <a:buChar char="v"/>
            </a:pPr>
            <a:r>
              <a:rPr lang="fr-FR" sz="2400" b="1" dirty="0">
                <a:solidFill>
                  <a:schemeClr val="accent1">
                    <a:lumMod val="75000"/>
                  </a:schemeClr>
                </a:solidFill>
              </a:rPr>
              <a:t>La diversité dans l’Église, un principe biblique?</a:t>
            </a:r>
          </a:p>
          <a:p>
            <a:pPr>
              <a:buFont typeface="Wingdings" panose="05000000000000000000" pitchFamily="2" charset="2"/>
              <a:buChar char="v"/>
            </a:pPr>
            <a:endParaRPr lang="fr-FR" sz="2400" b="1" dirty="0">
              <a:solidFill>
                <a:schemeClr val="accent1">
                  <a:lumMod val="75000"/>
                </a:schemeClr>
              </a:solidFill>
            </a:endParaRPr>
          </a:p>
          <a:p>
            <a:pPr>
              <a:buFont typeface="Wingdings" panose="05000000000000000000" pitchFamily="2" charset="2"/>
              <a:buChar char="v"/>
            </a:pPr>
            <a:r>
              <a:rPr lang="fr-FR" sz="2400" b="1" dirty="0">
                <a:solidFill>
                  <a:schemeClr val="accent1">
                    <a:lumMod val="75000"/>
                  </a:schemeClr>
                </a:solidFill>
              </a:rPr>
              <a:t>Diversité dans l’unité…Un défi à vivre</a:t>
            </a:r>
          </a:p>
          <a:p>
            <a:pPr>
              <a:buFont typeface="Wingdings" panose="05000000000000000000" pitchFamily="2" charset="2"/>
              <a:buChar char="v"/>
            </a:pPr>
            <a:endParaRPr lang="fr-FR" sz="2400" b="1" dirty="0">
              <a:solidFill>
                <a:schemeClr val="accent1">
                  <a:lumMod val="75000"/>
                </a:schemeClr>
              </a:solidFill>
            </a:endParaRPr>
          </a:p>
          <a:p>
            <a:pPr>
              <a:buFont typeface="Wingdings" panose="05000000000000000000" pitchFamily="2" charset="2"/>
              <a:buChar char="v"/>
            </a:pPr>
            <a:r>
              <a:rPr lang="fr-FR" sz="2400" b="1" dirty="0">
                <a:solidFill>
                  <a:schemeClr val="accent1">
                    <a:lumMod val="75000"/>
                  </a:schemeClr>
                </a:solidFill>
              </a:rPr>
              <a:t>Conclusion</a:t>
            </a:r>
          </a:p>
        </p:txBody>
      </p:sp>
      <p:pic>
        <p:nvPicPr>
          <p:cNvPr id="6" name="Image 5">
            <a:extLst>
              <a:ext uri="{FF2B5EF4-FFF2-40B4-BE49-F238E27FC236}">
                <a16:creationId xmlns:a16="http://schemas.microsoft.com/office/drawing/2014/main" id="{A9876040-A458-BCF4-26E2-8A02BD97CC95}"/>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1821580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9457CE-2D5D-6635-337D-5283BDEA4FA0}"/>
              </a:ext>
            </a:extLst>
          </p:cNvPr>
          <p:cNvSpPr>
            <a:spLocks noGrp="1"/>
          </p:cNvSpPr>
          <p:nvPr>
            <p:ph type="title"/>
          </p:nvPr>
        </p:nvSpPr>
        <p:spPr>
          <a:xfrm>
            <a:off x="677334" y="609600"/>
            <a:ext cx="8596668" cy="899409"/>
          </a:xfrm>
        </p:spPr>
        <p:txBody>
          <a:bodyPr/>
          <a:lstStyle/>
          <a:p>
            <a:r>
              <a:rPr lang="fr-FR" b="1" dirty="0"/>
              <a:t>Introduction</a:t>
            </a:r>
          </a:p>
        </p:txBody>
      </p:sp>
      <p:sp>
        <p:nvSpPr>
          <p:cNvPr id="3" name="Espace réservé du contenu 2">
            <a:extLst>
              <a:ext uri="{FF2B5EF4-FFF2-40B4-BE49-F238E27FC236}">
                <a16:creationId xmlns:a16="http://schemas.microsoft.com/office/drawing/2014/main" id="{C91E5ADA-ED6E-EBE2-F3E0-708B8D50F436}"/>
              </a:ext>
            </a:extLst>
          </p:cNvPr>
          <p:cNvSpPr>
            <a:spLocks noGrp="1"/>
          </p:cNvSpPr>
          <p:nvPr>
            <p:ph idx="1"/>
          </p:nvPr>
        </p:nvSpPr>
        <p:spPr>
          <a:xfrm>
            <a:off x="677334" y="2190570"/>
            <a:ext cx="8596668" cy="2816146"/>
          </a:xfrm>
        </p:spPr>
        <p:txBody>
          <a:bodyPr>
            <a:normAutofit/>
          </a:bodyPr>
          <a:lstStyle/>
          <a:p>
            <a:pPr>
              <a:buFont typeface="Wingdings" panose="05000000000000000000" pitchFamily="2" charset="2"/>
              <a:buChar char="v"/>
            </a:pPr>
            <a:r>
              <a:rPr lang="fr-FR" sz="2400" b="1" dirty="0">
                <a:solidFill>
                  <a:schemeClr val="accent1">
                    <a:lumMod val="75000"/>
                  </a:schemeClr>
                </a:solidFill>
              </a:rPr>
              <a:t>Une prise de conscience</a:t>
            </a:r>
          </a:p>
          <a:p>
            <a:pPr>
              <a:buFont typeface="Wingdings" panose="05000000000000000000" pitchFamily="2" charset="2"/>
              <a:buChar char="v"/>
            </a:pPr>
            <a:endParaRPr lang="fr-FR" sz="2400" b="1" dirty="0">
              <a:solidFill>
                <a:schemeClr val="accent1">
                  <a:lumMod val="75000"/>
                </a:schemeClr>
              </a:solidFill>
            </a:endParaRPr>
          </a:p>
          <a:p>
            <a:pPr>
              <a:buFont typeface="Wingdings" panose="05000000000000000000" pitchFamily="2" charset="2"/>
              <a:buChar char="v"/>
            </a:pPr>
            <a:r>
              <a:rPr lang="fr-FR" sz="2400" b="1" dirty="0">
                <a:solidFill>
                  <a:schemeClr val="accent1">
                    <a:lumMod val="75000"/>
                  </a:schemeClr>
                </a:solidFill>
              </a:rPr>
              <a:t>Deux défis à relever</a:t>
            </a:r>
          </a:p>
          <a:p>
            <a:pPr>
              <a:buFont typeface="Wingdings" panose="05000000000000000000" pitchFamily="2" charset="2"/>
              <a:buChar char="v"/>
            </a:pPr>
            <a:endParaRPr lang="fr-FR" sz="2400" b="1" dirty="0">
              <a:solidFill>
                <a:schemeClr val="accent1">
                  <a:lumMod val="75000"/>
                </a:schemeClr>
              </a:solidFill>
            </a:endParaRPr>
          </a:p>
          <a:p>
            <a:pPr>
              <a:buFont typeface="Wingdings" panose="05000000000000000000" pitchFamily="2" charset="2"/>
              <a:buChar char="v"/>
            </a:pPr>
            <a:r>
              <a:rPr lang="fr-FR" sz="2400" b="1" dirty="0">
                <a:solidFill>
                  <a:schemeClr val="accent1">
                    <a:lumMod val="75000"/>
                  </a:schemeClr>
                </a:solidFill>
              </a:rPr>
              <a:t>Trois objectifs à atteindre</a:t>
            </a:r>
          </a:p>
        </p:txBody>
      </p:sp>
      <p:pic>
        <p:nvPicPr>
          <p:cNvPr id="4" name="Image 3">
            <a:extLst>
              <a:ext uri="{FF2B5EF4-FFF2-40B4-BE49-F238E27FC236}">
                <a16:creationId xmlns:a16="http://schemas.microsoft.com/office/drawing/2014/main" id="{45F92AFE-6DD8-B215-2D9C-59A38127B94E}"/>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3886139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2C5CE9-8EEE-0A05-A11F-D966C484C7DF}"/>
              </a:ext>
            </a:extLst>
          </p:cNvPr>
          <p:cNvSpPr>
            <a:spLocks noGrp="1"/>
          </p:cNvSpPr>
          <p:nvPr>
            <p:ph type="title"/>
          </p:nvPr>
        </p:nvSpPr>
        <p:spPr>
          <a:xfrm>
            <a:off x="677334" y="609600"/>
            <a:ext cx="8596668" cy="859436"/>
          </a:xfrm>
        </p:spPr>
        <p:txBody>
          <a:bodyPr/>
          <a:lstStyle/>
          <a:p>
            <a:r>
              <a:rPr lang="fr-FR" b="1" dirty="0"/>
              <a:t>L’unité, fondement de l’Église</a:t>
            </a:r>
          </a:p>
        </p:txBody>
      </p:sp>
      <p:sp>
        <p:nvSpPr>
          <p:cNvPr id="3" name="Espace réservé du contenu 2">
            <a:extLst>
              <a:ext uri="{FF2B5EF4-FFF2-40B4-BE49-F238E27FC236}">
                <a16:creationId xmlns:a16="http://schemas.microsoft.com/office/drawing/2014/main" id="{51B10933-2267-F248-3374-9C2F81A9392F}"/>
              </a:ext>
            </a:extLst>
          </p:cNvPr>
          <p:cNvSpPr>
            <a:spLocks noGrp="1"/>
          </p:cNvSpPr>
          <p:nvPr>
            <p:ph idx="1"/>
          </p:nvPr>
        </p:nvSpPr>
        <p:spPr>
          <a:xfrm>
            <a:off x="677333" y="1488613"/>
            <a:ext cx="9246155" cy="4759787"/>
          </a:xfrm>
        </p:spPr>
        <p:txBody>
          <a:bodyPr>
            <a:normAutofit/>
          </a:bodyPr>
          <a:lstStyle/>
          <a:p>
            <a:pPr>
              <a:buFont typeface="Wingdings" panose="05000000000000000000" pitchFamily="2" charset="2"/>
              <a:buChar char="v"/>
            </a:pPr>
            <a:r>
              <a:rPr lang="fr-FR" b="1" dirty="0">
                <a:solidFill>
                  <a:schemeClr val="accent2">
                    <a:lumMod val="60000"/>
                    <a:lumOff val="40000"/>
                  </a:schemeClr>
                </a:solidFill>
              </a:rPr>
              <a:t>La confirmation « testamentaire »</a:t>
            </a:r>
          </a:p>
          <a:p>
            <a:pPr marL="0" indent="0">
              <a:buNone/>
            </a:pPr>
            <a:endParaRPr lang="fr-FR" b="1" dirty="0">
              <a:solidFill>
                <a:schemeClr val="accent2">
                  <a:lumMod val="60000"/>
                  <a:lumOff val="40000"/>
                </a:schemeClr>
              </a:solidFill>
            </a:endParaRPr>
          </a:p>
          <a:p>
            <a:pPr marL="0" indent="0" algn="just">
              <a:lnSpc>
                <a:spcPct val="107000"/>
              </a:lnSpc>
              <a:spcAft>
                <a:spcPts val="800"/>
              </a:spcAft>
              <a:buNone/>
            </a:pP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Evangile selon Jean, au chapitre 17 et au verset 20 :</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gn="just">
              <a:lnSpc>
                <a:spcPct val="107000"/>
              </a:lnSpc>
              <a:spcAft>
                <a:spcPts val="800"/>
              </a:spcAft>
              <a:buNone/>
            </a:pP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 Ce n’est pas seulement pour eux que je te prie ; c’est aussi pour ceux qui croiront en moi grâce à leur parole. Je te demande qu’ils soient tous un. Comme toi, Père, tu es en moi et comme moi je suis en toi, qu’ils soient un en nous pour que le monde croie que c’est toi qui m’as envoyé. Je leur ai donné la gloire que tu m’as donnée, afin qu’ils soient un, comme toi et moi nous sommes un, moi en eux et toi en moi. Qu’ils soient parfaitement un et qu’ainsi le monde puisse reconnaître que c’est toi qui m’as envoyé et que tu les aimes comme tu m’aimes !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buFont typeface="Wingdings" panose="05000000000000000000" pitchFamily="2" charset="2"/>
              <a:buChar char="Ø"/>
            </a:pPr>
            <a:r>
              <a:rPr lang="fr-FR" b="1" dirty="0">
                <a:solidFill>
                  <a:schemeClr val="accent2">
                    <a:lumMod val="60000"/>
                    <a:lumOff val="40000"/>
                  </a:schemeClr>
                </a:solidFill>
              </a:rPr>
              <a:t>Une prière fondatrice, expression de la volonté de Dieu</a:t>
            </a:r>
          </a:p>
          <a:p>
            <a:pPr lvl="1">
              <a:buFont typeface="Wingdings" panose="05000000000000000000" pitchFamily="2" charset="2"/>
              <a:buChar char="Ø"/>
            </a:pPr>
            <a:r>
              <a:rPr lang="fr-FR" b="1" dirty="0">
                <a:solidFill>
                  <a:schemeClr val="accent2">
                    <a:lumMod val="60000"/>
                    <a:lumOff val="40000"/>
                  </a:schemeClr>
                </a:solidFill>
              </a:rPr>
              <a:t>Un témoignage à l’unité du Père et du Fils</a:t>
            </a:r>
          </a:p>
        </p:txBody>
      </p:sp>
      <p:pic>
        <p:nvPicPr>
          <p:cNvPr id="4" name="Image 3">
            <a:extLst>
              <a:ext uri="{FF2B5EF4-FFF2-40B4-BE49-F238E27FC236}">
                <a16:creationId xmlns:a16="http://schemas.microsoft.com/office/drawing/2014/main" id="{734C1049-E071-093B-A4B5-A864F8048EE7}"/>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913779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1000"/>
                                        <p:tgtEl>
                                          <p:spTgt spid="3">
                                            <p:txEl>
                                              <p:pRg st="4" end="4"/>
                                            </p:txEl>
                                          </p:spTgt>
                                        </p:tgtEl>
                                      </p:cBhvr>
                                    </p:animEffect>
                                    <p:anim calcmode="lin" valueType="num">
                                      <p:cBhvr>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000"/>
                                        <p:tgtEl>
                                          <p:spTgt spid="3">
                                            <p:txEl>
                                              <p:pRg st="5" end="5"/>
                                            </p:txEl>
                                          </p:spTgt>
                                        </p:tgtEl>
                                      </p:cBhvr>
                                    </p:animEffect>
                                    <p:anim calcmode="lin" valueType="num">
                                      <p:cBhvr>
                                        <p:cTn id="2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C28E0-9B35-F5C6-A8F0-12130A662F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B0015CE-2854-F930-F55A-AA3506D4E27D}"/>
              </a:ext>
            </a:extLst>
          </p:cNvPr>
          <p:cNvSpPr>
            <a:spLocks noGrp="1"/>
          </p:cNvSpPr>
          <p:nvPr>
            <p:ph type="title"/>
          </p:nvPr>
        </p:nvSpPr>
        <p:spPr>
          <a:xfrm>
            <a:off x="677334" y="609600"/>
            <a:ext cx="8596668" cy="859436"/>
          </a:xfrm>
        </p:spPr>
        <p:txBody>
          <a:bodyPr/>
          <a:lstStyle/>
          <a:p>
            <a:r>
              <a:rPr lang="fr-FR" b="1" dirty="0"/>
              <a:t>L’unité, fondement de l’Église</a:t>
            </a:r>
          </a:p>
        </p:txBody>
      </p:sp>
      <p:sp>
        <p:nvSpPr>
          <p:cNvPr id="3" name="Espace réservé du contenu 2">
            <a:extLst>
              <a:ext uri="{FF2B5EF4-FFF2-40B4-BE49-F238E27FC236}">
                <a16:creationId xmlns:a16="http://schemas.microsoft.com/office/drawing/2014/main" id="{B53E8F78-E004-682C-2DCF-DD4F316EBB69}"/>
              </a:ext>
            </a:extLst>
          </p:cNvPr>
          <p:cNvSpPr>
            <a:spLocks noGrp="1"/>
          </p:cNvSpPr>
          <p:nvPr>
            <p:ph idx="1"/>
          </p:nvPr>
        </p:nvSpPr>
        <p:spPr>
          <a:xfrm>
            <a:off x="677334" y="1710884"/>
            <a:ext cx="8596668" cy="4537516"/>
          </a:xfrm>
        </p:spPr>
        <p:txBody>
          <a:bodyPr>
            <a:normAutofit/>
          </a:bodyPr>
          <a:lstStyle/>
          <a:p>
            <a:pPr>
              <a:buFont typeface="Wingdings" panose="05000000000000000000" pitchFamily="2" charset="2"/>
              <a:buChar char="v"/>
            </a:pPr>
            <a:r>
              <a:rPr lang="fr-FR" b="1" dirty="0">
                <a:solidFill>
                  <a:schemeClr val="accent2">
                    <a:lumMod val="60000"/>
                    <a:lumOff val="40000"/>
                  </a:schemeClr>
                </a:solidFill>
              </a:rPr>
              <a:t>La confirmation « historique »</a:t>
            </a:r>
          </a:p>
          <a:p>
            <a:pPr marL="0" indent="0">
              <a:buNone/>
            </a:pPr>
            <a:endParaRPr lang="fr-FR" b="1" dirty="0">
              <a:solidFill>
                <a:schemeClr val="accent2">
                  <a:lumMod val="60000"/>
                  <a:lumOff val="40000"/>
                </a:schemeClr>
              </a:solidFill>
            </a:endParaRPr>
          </a:p>
          <a:p>
            <a:pPr marL="0" indent="0" algn="just">
              <a:lnSpc>
                <a:spcPct val="107000"/>
              </a:lnSpc>
              <a:spcAft>
                <a:spcPts val="800"/>
              </a:spcAft>
              <a:buNone/>
            </a:pP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Actes des Apôtres, au chapitre 2 et au verset 42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 Dès lors, ils s’attachaient à écouter assidûment l’enseignement des apôtres, à vivre en communion les uns avec les autres, à rompre le pain et à prier ensemble. Tout le monde était très impressionné, car les apôtres accomplissaient beaucoup de prodiges et de signes miraculeux. Tous les croyants vivaient unis entre eux et partageaient tout ce qu’ils possédaient.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buFont typeface="Wingdings" panose="05000000000000000000" pitchFamily="2" charset="2"/>
              <a:buChar char="Ø"/>
            </a:pPr>
            <a:r>
              <a:rPr lang="fr-FR" b="1" dirty="0">
                <a:solidFill>
                  <a:schemeClr val="accent2">
                    <a:lumMod val="60000"/>
                    <a:lumOff val="40000"/>
                  </a:schemeClr>
                </a:solidFill>
              </a:rPr>
              <a:t>Un incontournable, vécu conformément à la prière de Jésus</a:t>
            </a:r>
          </a:p>
          <a:p>
            <a:pPr lvl="1">
              <a:buFont typeface="Wingdings" panose="05000000000000000000" pitchFamily="2" charset="2"/>
              <a:buChar char="Ø"/>
            </a:pPr>
            <a:r>
              <a:rPr lang="fr-FR" b="1" dirty="0">
                <a:solidFill>
                  <a:schemeClr val="accent2">
                    <a:lumMod val="60000"/>
                    <a:lumOff val="40000"/>
                  </a:schemeClr>
                </a:solidFill>
              </a:rPr>
              <a:t>Un témoignage puissant pour l’Evangile</a:t>
            </a:r>
          </a:p>
        </p:txBody>
      </p:sp>
      <p:pic>
        <p:nvPicPr>
          <p:cNvPr id="4" name="Image 3">
            <a:extLst>
              <a:ext uri="{FF2B5EF4-FFF2-40B4-BE49-F238E27FC236}">
                <a16:creationId xmlns:a16="http://schemas.microsoft.com/office/drawing/2014/main" id="{2F949587-781C-44F0-A10E-6A1C5AED5C38}"/>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135697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1000"/>
                                        <p:tgtEl>
                                          <p:spTgt spid="3">
                                            <p:txEl>
                                              <p:pRg st="4" end="4"/>
                                            </p:txEl>
                                          </p:spTgt>
                                        </p:tgtEl>
                                      </p:cBhvr>
                                    </p:animEffect>
                                    <p:anim calcmode="lin" valueType="num">
                                      <p:cBhvr>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000"/>
                                        <p:tgtEl>
                                          <p:spTgt spid="3">
                                            <p:txEl>
                                              <p:pRg st="5" end="5"/>
                                            </p:txEl>
                                          </p:spTgt>
                                        </p:tgtEl>
                                      </p:cBhvr>
                                    </p:animEffect>
                                    <p:anim calcmode="lin" valueType="num">
                                      <p:cBhvr>
                                        <p:cTn id="2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133A6-0F1F-6770-5822-60A9B3E7FE7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C73A53F-55D1-EB51-6CCE-3E040B9EA2E2}"/>
              </a:ext>
            </a:extLst>
          </p:cNvPr>
          <p:cNvSpPr>
            <a:spLocks noGrp="1"/>
          </p:cNvSpPr>
          <p:nvPr>
            <p:ph type="title"/>
          </p:nvPr>
        </p:nvSpPr>
        <p:spPr>
          <a:xfrm>
            <a:off x="677334" y="609600"/>
            <a:ext cx="8596668" cy="859436"/>
          </a:xfrm>
        </p:spPr>
        <p:txBody>
          <a:bodyPr/>
          <a:lstStyle/>
          <a:p>
            <a:r>
              <a:rPr lang="fr-FR" b="1" dirty="0"/>
              <a:t>L’unité, fondement de l’Église</a:t>
            </a:r>
          </a:p>
        </p:txBody>
      </p:sp>
      <p:sp>
        <p:nvSpPr>
          <p:cNvPr id="3" name="Espace réservé du contenu 2">
            <a:extLst>
              <a:ext uri="{FF2B5EF4-FFF2-40B4-BE49-F238E27FC236}">
                <a16:creationId xmlns:a16="http://schemas.microsoft.com/office/drawing/2014/main" id="{94118F00-0065-D309-F099-8EB16ABB5BBC}"/>
              </a:ext>
            </a:extLst>
          </p:cNvPr>
          <p:cNvSpPr>
            <a:spLocks noGrp="1"/>
          </p:cNvSpPr>
          <p:nvPr>
            <p:ph idx="1"/>
          </p:nvPr>
        </p:nvSpPr>
        <p:spPr>
          <a:xfrm>
            <a:off x="677334" y="1710884"/>
            <a:ext cx="8596668" cy="3880773"/>
          </a:xfrm>
        </p:spPr>
        <p:txBody>
          <a:bodyPr>
            <a:normAutofit/>
          </a:bodyPr>
          <a:lstStyle/>
          <a:p>
            <a:pPr>
              <a:buFont typeface="Wingdings" panose="05000000000000000000" pitchFamily="2" charset="2"/>
              <a:buChar char="v"/>
            </a:pPr>
            <a:r>
              <a:rPr lang="fr-FR" b="1" dirty="0">
                <a:solidFill>
                  <a:schemeClr val="accent2">
                    <a:lumMod val="60000"/>
                    <a:lumOff val="40000"/>
                  </a:schemeClr>
                </a:solidFill>
              </a:rPr>
              <a:t>La confirmation « théologique »</a:t>
            </a:r>
          </a:p>
          <a:p>
            <a:pPr marL="0" indent="0">
              <a:buNone/>
            </a:pPr>
            <a:endParaRPr lang="fr-FR" b="1" dirty="0">
              <a:solidFill>
                <a:schemeClr val="accent2">
                  <a:lumMod val="60000"/>
                  <a:lumOff val="40000"/>
                </a:schemeClr>
              </a:solidFill>
            </a:endParaRPr>
          </a:p>
          <a:p>
            <a:pPr marL="0" indent="0" algn="just">
              <a:lnSpc>
                <a:spcPct val="107000"/>
              </a:lnSpc>
              <a:spcAft>
                <a:spcPts val="800"/>
              </a:spcAft>
              <a:buNone/>
            </a:pP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Première lettre aux Corinthiens</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au </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chapitre 12 et au verset 12</a:t>
            </a:r>
            <a:r>
              <a:rPr lang="fr-FR" b="1" kern="100" dirty="0">
                <a:latin typeface="Calibri" panose="020F0502020204030204" pitchFamily="34" charset="0"/>
                <a:ea typeface="Calibri" panose="020F0502020204030204" pitchFamily="34"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 Le corps humain forme un tout, et pourtant il a beaucoup d’organes. Et tous ces organes, dans leur multiplicité, ne constituent qu’un seul corps. Il en va de même pour ceux qui sont unis à Christ. En effet, nous avons tous été baptisés dans un seul et même Esprit pour former un seul corps, que nous soyons Juifs ou non-Juifs, esclaves ou hommes libres.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buFont typeface="Wingdings" panose="05000000000000000000" pitchFamily="2" charset="2"/>
              <a:buChar char="Ø"/>
            </a:pPr>
            <a:r>
              <a:rPr lang="fr-FR" b="1" dirty="0">
                <a:solidFill>
                  <a:schemeClr val="accent2">
                    <a:lumMod val="60000"/>
                    <a:lumOff val="40000"/>
                  </a:schemeClr>
                </a:solidFill>
              </a:rPr>
              <a:t>Une cohérence parfaite de l’ensemble</a:t>
            </a:r>
          </a:p>
          <a:p>
            <a:pPr lvl="1">
              <a:buFont typeface="Wingdings" panose="05000000000000000000" pitchFamily="2" charset="2"/>
              <a:buChar char="Ø"/>
            </a:pPr>
            <a:r>
              <a:rPr lang="fr-FR" b="1" dirty="0">
                <a:solidFill>
                  <a:schemeClr val="accent2">
                    <a:lumMod val="60000"/>
                    <a:lumOff val="40000"/>
                  </a:schemeClr>
                </a:solidFill>
              </a:rPr>
              <a:t>Une multiplicité qui sert l’unité</a:t>
            </a:r>
          </a:p>
        </p:txBody>
      </p:sp>
      <p:pic>
        <p:nvPicPr>
          <p:cNvPr id="4" name="Image 3">
            <a:extLst>
              <a:ext uri="{FF2B5EF4-FFF2-40B4-BE49-F238E27FC236}">
                <a16:creationId xmlns:a16="http://schemas.microsoft.com/office/drawing/2014/main" id="{190A73E4-5D6A-12CD-4AE6-48F304B5ED01}"/>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2834773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1000"/>
                                        <p:tgtEl>
                                          <p:spTgt spid="3">
                                            <p:txEl>
                                              <p:pRg st="4" end="4"/>
                                            </p:txEl>
                                          </p:spTgt>
                                        </p:tgtEl>
                                      </p:cBhvr>
                                    </p:animEffect>
                                    <p:anim calcmode="lin" valueType="num">
                                      <p:cBhvr>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000"/>
                                        <p:tgtEl>
                                          <p:spTgt spid="3">
                                            <p:txEl>
                                              <p:pRg st="5" end="5"/>
                                            </p:txEl>
                                          </p:spTgt>
                                        </p:tgtEl>
                                      </p:cBhvr>
                                    </p:animEffect>
                                    <p:anim calcmode="lin" valueType="num">
                                      <p:cBhvr>
                                        <p:cTn id="2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9BD99-413A-99AB-1B99-013624839E2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236EEBB-0E59-6D7D-77FF-2746826A1EF9}"/>
              </a:ext>
            </a:extLst>
          </p:cNvPr>
          <p:cNvSpPr>
            <a:spLocks noGrp="1"/>
          </p:cNvSpPr>
          <p:nvPr>
            <p:ph type="title"/>
          </p:nvPr>
        </p:nvSpPr>
        <p:spPr>
          <a:xfrm>
            <a:off x="677334" y="609600"/>
            <a:ext cx="8596668" cy="859436"/>
          </a:xfrm>
        </p:spPr>
        <p:txBody>
          <a:bodyPr/>
          <a:lstStyle/>
          <a:p>
            <a:r>
              <a:rPr lang="fr-FR" b="1" dirty="0"/>
              <a:t>L’unité, fondement de l’Église</a:t>
            </a:r>
          </a:p>
        </p:txBody>
      </p:sp>
      <p:sp>
        <p:nvSpPr>
          <p:cNvPr id="3" name="Espace réservé du contenu 2">
            <a:extLst>
              <a:ext uri="{FF2B5EF4-FFF2-40B4-BE49-F238E27FC236}">
                <a16:creationId xmlns:a16="http://schemas.microsoft.com/office/drawing/2014/main" id="{839016A9-A7B3-A559-D4AC-0A2C36C1847B}"/>
              </a:ext>
            </a:extLst>
          </p:cNvPr>
          <p:cNvSpPr>
            <a:spLocks noGrp="1"/>
          </p:cNvSpPr>
          <p:nvPr>
            <p:ph idx="1"/>
          </p:nvPr>
        </p:nvSpPr>
        <p:spPr>
          <a:xfrm>
            <a:off x="677334" y="1710884"/>
            <a:ext cx="8596668" cy="4537516"/>
          </a:xfrm>
        </p:spPr>
        <p:txBody>
          <a:bodyPr/>
          <a:lstStyle/>
          <a:p>
            <a:pPr>
              <a:buFont typeface="Wingdings" panose="05000000000000000000" pitchFamily="2" charset="2"/>
              <a:buChar char="v"/>
            </a:pPr>
            <a:r>
              <a:rPr lang="fr-FR" b="1" dirty="0">
                <a:solidFill>
                  <a:schemeClr val="accent2">
                    <a:lumMod val="60000"/>
                    <a:lumOff val="40000"/>
                  </a:schemeClr>
                </a:solidFill>
              </a:rPr>
              <a:t>La mention de l’Ancien Testament</a:t>
            </a:r>
          </a:p>
          <a:p>
            <a:pPr>
              <a:buFont typeface="Wingdings" panose="05000000000000000000" pitchFamily="2" charset="2"/>
              <a:buChar char="v"/>
            </a:pPr>
            <a:endParaRPr lang="fr-FR" b="1" dirty="0">
              <a:solidFill>
                <a:schemeClr val="accent2">
                  <a:lumMod val="60000"/>
                  <a:lumOff val="40000"/>
                </a:schemeClr>
              </a:solidFill>
            </a:endParaRPr>
          </a:p>
          <a:p>
            <a:pPr marL="0" indent="0" algn="just">
              <a:lnSpc>
                <a:spcPct val="107000"/>
              </a:lnSpc>
              <a:spcAft>
                <a:spcPts val="800"/>
              </a:spcAft>
              <a:buNone/>
            </a:pP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Psaume 133 :</a:t>
            </a:r>
          </a:p>
          <a:p>
            <a:pPr marL="0" indent="0" algn="just">
              <a:lnSpc>
                <a:spcPct val="107000"/>
              </a:lnSpc>
              <a:spcAft>
                <a:spcPts val="800"/>
              </a:spcAft>
              <a:buNone/>
            </a:pP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 Cantique pour la route vers la demeure de l’Eternel. De David. Oh ! Qu’il est bon et qu</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il est agr</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é</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able pour des fr</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è</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res de se trouver (demeurer, Darby) ensemble ! C</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est comme l</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huile parfum</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é</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e r</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é</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pandue sur la t</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ê</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te, qui descend sur la barbe, la barbe d</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Aaron, et coule jusqu</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au bord de ses habits. C</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est comme la ros</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é</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e qui descend de l</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Hermon sur le mont de Sion. C</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est l</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à</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 que l</a:t>
            </a:r>
            <a:r>
              <a:rPr lang="fr-FR" sz="1800" i="1" kern="100" dirty="0">
                <a:effectLst/>
                <a:latin typeface="Calibri" panose="020F0502020204030204" pitchFamily="34" charset="0"/>
                <a:ea typeface="Calibri" panose="020F0502020204030204" pitchFamily="34" charset="0"/>
                <a:cs typeface="Calibri" panose="020F0502020204030204" pitchFamily="34" charset="0"/>
              </a:rPr>
              <a:t>’</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Eternel accorde sa b</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é</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n</a:t>
            </a:r>
            <a:r>
              <a:rPr lang="fr-FR" sz="1800" i="1" kern="100" dirty="0">
                <a:effectLst/>
                <a:latin typeface="Calibri" panose="020F0502020204030204" pitchFamily="34" charset="0"/>
                <a:ea typeface="Calibri" panose="020F0502020204030204" pitchFamily="34" charset="0"/>
                <a:cs typeface="Calibri" panose="020F0502020204030204" pitchFamily="34" charset="0"/>
              </a:rPr>
              <a:t>é</a:t>
            </a: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diction et la vie pour toujours. »</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lvl="1">
              <a:buFont typeface="Wingdings" panose="05000000000000000000" pitchFamily="2" charset="2"/>
              <a:buChar char="Ø"/>
            </a:pPr>
            <a:r>
              <a:rPr lang="fr-FR" b="1" dirty="0">
                <a:solidFill>
                  <a:schemeClr val="accent2">
                    <a:lumMod val="60000"/>
                    <a:lumOff val="40000"/>
                  </a:schemeClr>
                </a:solidFill>
              </a:rPr>
              <a:t>Des mots forts, évoquant l’intensité de l’expérience vécue</a:t>
            </a:r>
          </a:p>
          <a:p>
            <a:pPr lvl="1">
              <a:buFont typeface="Wingdings" panose="05000000000000000000" pitchFamily="2" charset="2"/>
              <a:buChar char="Ø"/>
            </a:pPr>
            <a:r>
              <a:rPr lang="fr-FR" b="1" dirty="0">
                <a:solidFill>
                  <a:schemeClr val="accent2">
                    <a:lumMod val="60000"/>
                    <a:lumOff val="40000"/>
                  </a:schemeClr>
                </a:solidFill>
              </a:rPr>
              <a:t>Le peuple d’Israël, peuple terrestre en miroir du peuple céleste de Dieu</a:t>
            </a:r>
          </a:p>
          <a:p>
            <a:pPr lvl="1">
              <a:buFont typeface="Wingdings" panose="05000000000000000000" pitchFamily="2" charset="2"/>
              <a:buChar char="Ø"/>
            </a:pPr>
            <a:r>
              <a:rPr lang="fr-FR" b="1" dirty="0">
                <a:solidFill>
                  <a:schemeClr val="accent2">
                    <a:lumMod val="60000"/>
                    <a:lumOff val="40000"/>
                  </a:schemeClr>
                </a:solidFill>
              </a:rPr>
              <a:t>Des tribus un jour rassemblées</a:t>
            </a:r>
          </a:p>
        </p:txBody>
      </p:sp>
      <p:pic>
        <p:nvPicPr>
          <p:cNvPr id="4" name="Image 3">
            <a:extLst>
              <a:ext uri="{FF2B5EF4-FFF2-40B4-BE49-F238E27FC236}">
                <a16:creationId xmlns:a16="http://schemas.microsoft.com/office/drawing/2014/main" id="{0764F5E6-8284-F962-8DD3-D9FE59B6F64E}"/>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5657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1000"/>
                                        <p:tgtEl>
                                          <p:spTgt spid="3">
                                            <p:txEl>
                                              <p:pRg st="4" end="4"/>
                                            </p:txEl>
                                          </p:spTgt>
                                        </p:tgtEl>
                                      </p:cBhvr>
                                    </p:animEffect>
                                    <p:anim calcmode="lin" valueType="num">
                                      <p:cBhvr>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000"/>
                                        <p:tgtEl>
                                          <p:spTgt spid="3">
                                            <p:txEl>
                                              <p:pRg st="5" end="5"/>
                                            </p:txEl>
                                          </p:spTgt>
                                        </p:tgtEl>
                                      </p:cBhvr>
                                    </p:animEffect>
                                    <p:anim calcmode="lin" valueType="num">
                                      <p:cBhvr>
                                        <p:cTn id="2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78A8B-68A6-5F96-EA21-680E749AE18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0AB11F5-57FC-5844-425E-A655CE65C6D9}"/>
              </a:ext>
            </a:extLst>
          </p:cNvPr>
          <p:cNvSpPr>
            <a:spLocks noGrp="1"/>
          </p:cNvSpPr>
          <p:nvPr>
            <p:ph type="title"/>
          </p:nvPr>
        </p:nvSpPr>
        <p:spPr>
          <a:xfrm>
            <a:off x="677334" y="609600"/>
            <a:ext cx="8596668" cy="859436"/>
          </a:xfrm>
        </p:spPr>
        <p:txBody>
          <a:bodyPr/>
          <a:lstStyle/>
          <a:p>
            <a:r>
              <a:rPr lang="fr-FR" b="1" dirty="0"/>
              <a:t>L’unité, fondement de l’Église</a:t>
            </a:r>
          </a:p>
        </p:txBody>
      </p:sp>
      <p:sp>
        <p:nvSpPr>
          <p:cNvPr id="3" name="Espace réservé du contenu 2">
            <a:extLst>
              <a:ext uri="{FF2B5EF4-FFF2-40B4-BE49-F238E27FC236}">
                <a16:creationId xmlns:a16="http://schemas.microsoft.com/office/drawing/2014/main" id="{E7175F83-6A8F-8E4F-0445-6D59980D6AA0}"/>
              </a:ext>
            </a:extLst>
          </p:cNvPr>
          <p:cNvSpPr>
            <a:spLocks noGrp="1"/>
          </p:cNvSpPr>
          <p:nvPr>
            <p:ph idx="1"/>
          </p:nvPr>
        </p:nvSpPr>
        <p:spPr>
          <a:xfrm>
            <a:off x="677334" y="1710884"/>
            <a:ext cx="8596668" cy="4537516"/>
          </a:xfrm>
        </p:spPr>
        <p:txBody>
          <a:bodyPr/>
          <a:lstStyle/>
          <a:p>
            <a:pPr>
              <a:buFont typeface="Wingdings" panose="05000000000000000000" pitchFamily="2" charset="2"/>
              <a:buChar char="v"/>
            </a:pPr>
            <a:r>
              <a:rPr lang="fr-FR" b="1" dirty="0">
                <a:solidFill>
                  <a:schemeClr val="accent2">
                    <a:lumMod val="60000"/>
                    <a:lumOff val="40000"/>
                  </a:schemeClr>
                </a:solidFill>
              </a:rPr>
              <a:t>Et aussi, la mention « prophétique »</a:t>
            </a:r>
          </a:p>
          <a:p>
            <a:pPr marL="0" indent="0">
              <a:buNone/>
            </a:pPr>
            <a:endParaRPr lang="fr-FR" b="1" dirty="0">
              <a:solidFill>
                <a:schemeClr val="accent2">
                  <a:lumMod val="60000"/>
                  <a:lumOff val="40000"/>
                </a:schemeClr>
              </a:solidFill>
            </a:endParaRPr>
          </a:p>
          <a:p>
            <a:pPr marL="0" indent="0">
              <a:buNone/>
            </a:pPr>
            <a:r>
              <a:rPr lang="fr-FR" b="1" dirty="0">
                <a:solidFill>
                  <a:schemeClr val="tx1"/>
                </a:solidFill>
                <a:latin typeface="Calibri" panose="020F0502020204030204" pitchFamily="34" charset="0"/>
                <a:ea typeface="Calibri" panose="020F0502020204030204" pitchFamily="34" charset="0"/>
                <a:cs typeface="Calibri" panose="020F0502020204030204" pitchFamily="34" charset="0"/>
              </a:rPr>
              <a:t>Apocalypse chapitre 7, au verset 9 :</a:t>
            </a:r>
          </a:p>
          <a:p>
            <a:pPr marL="0" indent="0" algn="just">
              <a:buNone/>
            </a:pPr>
            <a:r>
              <a:rPr lang="fr-FR" sz="1800" i="1" kern="100" dirty="0">
                <a:effectLst/>
                <a:latin typeface="Calibri" panose="020F0502020204030204" pitchFamily="34" charset="0"/>
                <a:ea typeface="Calibri" panose="020F0502020204030204" pitchFamily="34" charset="0"/>
                <a:cs typeface="Times New Roman" panose="02020603050405020304" pitchFamily="18" charset="0"/>
              </a:rPr>
              <a:t>« Après cela, je vis une foule immense, que nul ne pouvait dénombrer. C’étaient des gens de toute nation, de toute tribu, de tout peuple, de toute langue. Ils se tenaient debout devant le trône et devant l’Agneau, vêtus de tuniques blanches et ils avaient à la main des branches de palmiers. Ils proclamaient d’une voix forte : Le salut appartient à notre Dieu qui siège sur le trône, et à l’Agneau.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buFont typeface="Wingdings" panose="05000000000000000000" pitchFamily="2" charset="2"/>
              <a:buChar char="Ø"/>
            </a:pPr>
            <a:r>
              <a:rPr lang="fr-FR" b="1" dirty="0">
                <a:solidFill>
                  <a:schemeClr val="accent2">
                    <a:lumMod val="60000"/>
                    <a:lumOff val="40000"/>
                  </a:schemeClr>
                </a:solidFill>
                <a:ea typeface="Calibri" panose="020F0502020204030204" pitchFamily="34" charset="0"/>
                <a:cs typeface="Calibri" panose="020F0502020204030204" pitchFamily="34" charset="0"/>
              </a:rPr>
              <a:t>« Sur la Terre comme au Ciel »</a:t>
            </a:r>
          </a:p>
          <a:p>
            <a:pPr lvl="1">
              <a:buFont typeface="Wingdings" panose="05000000000000000000" pitchFamily="2" charset="2"/>
              <a:buChar char="Ø"/>
            </a:pPr>
            <a:r>
              <a:rPr lang="fr-FR" b="1" dirty="0">
                <a:solidFill>
                  <a:schemeClr val="accent2">
                    <a:lumMod val="60000"/>
                    <a:lumOff val="40000"/>
                  </a:schemeClr>
                </a:solidFill>
                <a:ea typeface="Calibri" panose="020F0502020204030204" pitchFamily="34" charset="0"/>
                <a:cs typeface="Calibri" panose="020F0502020204030204" pitchFamily="34" charset="0"/>
              </a:rPr>
              <a:t>Tous unis dans la louange devant l’Agneau</a:t>
            </a:r>
          </a:p>
          <a:p>
            <a:pPr lvl="1">
              <a:buFont typeface="Wingdings" panose="05000000000000000000" pitchFamily="2" charset="2"/>
              <a:buChar char="Ø"/>
            </a:pPr>
            <a:r>
              <a:rPr lang="fr-FR" b="1" dirty="0">
                <a:solidFill>
                  <a:schemeClr val="accent2">
                    <a:lumMod val="60000"/>
                    <a:lumOff val="40000"/>
                  </a:schemeClr>
                </a:solidFill>
                <a:ea typeface="Calibri" panose="020F0502020204030204" pitchFamily="34" charset="0"/>
                <a:cs typeface="Calibri" panose="020F0502020204030204" pitchFamily="34" charset="0"/>
              </a:rPr>
              <a:t>Venus de toute part</a:t>
            </a:r>
          </a:p>
        </p:txBody>
      </p:sp>
      <p:pic>
        <p:nvPicPr>
          <p:cNvPr id="4" name="Image 3">
            <a:extLst>
              <a:ext uri="{FF2B5EF4-FFF2-40B4-BE49-F238E27FC236}">
                <a16:creationId xmlns:a16="http://schemas.microsoft.com/office/drawing/2014/main" id="{A174F902-E766-C259-64E8-22E714672174}"/>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2967765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10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10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1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1000"/>
                                        <p:tgtEl>
                                          <p:spTgt spid="3">
                                            <p:txEl>
                                              <p:pRg st="4" end="4"/>
                                            </p:txEl>
                                          </p:spTgt>
                                        </p:tgtEl>
                                      </p:cBhvr>
                                    </p:animEffect>
                                    <p:anim calcmode="lin" valueType="num">
                                      <p:cBhvr>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000"/>
                                        <p:tgtEl>
                                          <p:spTgt spid="3">
                                            <p:txEl>
                                              <p:pRg st="5" end="5"/>
                                            </p:txEl>
                                          </p:spTgt>
                                        </p:tgtEl>
                                      </p:cBhvr>
                                    </p:animEffect>
                                    <p:anim calcmode="lin" valueType="num">
                                      <p:cBhvr>
                                        <p:cTn id="2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828E04-E244-F037-033B-D10A695DF011}"/>
              </a:ext>
            </a:extLst>
          </p:cNvPr>
          <p:cNvSpPr>
            <a:spLocks noGrp="1"/>
          </p:cNvSpPr>
          <p:nvPr>
            <p:ph type="title"/>
          </p:nvPr>
        </p:nvSpPr>
        <p:spPr>
          <a:xfrm>
            <a:off x="677334" y="609600"/>
            <a:ext cx="8596668" cy="889416"/>
          </a:xfrm>
        </p:spPr>
        <p:txBody>
          <a:bodyPr/>
          <a:lstStyle/>
          <a:p>
            <a:r>
              <a:rPr lang="fr-FR" b="1" dirty="0"/>
              <a:t>L’unité, fondement de l’Église</a:t>
            </a:r>
          </a:p>
        </p:txBody>
      </p:sp>
      <p:sp>
        <p:nvSpPr>
          <p:cNvPr id="3" name="Espace réservé du contenu 2">
            <a:extLst>
              <a:ext uri="{FF2B5EF4-FFF2-40B4-BE49-F238E27FC236}">
                <a16:creationId xmlns:a16="http://schemas.microsoft.com/office/drawing/2014/main" id="{9DD03D32-6040-855E-5283-1FEBBEEC212D}"/>
              </a:ext>
            </a:extLst>
          </p:cNvPr>
          <p:cNvSpPr>
            <a:spLocks noGrp="1"/>
          </p:cNvSpPr>
          <p:nvPr>
            <p:ph idx="1"/>
          </p:nvPr>
        </p:nvSpPr>
        <p:spPr>
          <a:xfrm>
            <a:off x="677333" y="1798327"/>
            <a:ext cx="9451108" cy="4450073"/>
          </a:xfrm>
        </p:spPr>
        <p:txBody>
          <a:bodyPr/>
          <a:lstStyle/>
          <a:p>
            <a:pPr marL="0" indent="0" algn="ctr">
              <a:buNone/>
            </a:pPr>
            <a:r>
              <a:rPr lang="fr-FR" b="1" dirty="0">
                <a:solidFill>
                  <a:schemeClr val="accent1"/>
                </a:solidFill>
              </a:rPr>
              <a:t>En complément, deux mots à ne pas confondre avec le mot unité :</a:t>
            </a:r>
          </a:p>
          <a:p>
            <a:pPr marL="0" indent="0">
              <a:buNone/>
            </a:pPr>
            <a:endParaRPr lang="fr-FR" b="1" dirty="0"/>
          </a:p>
          <a:p>
            <a:pPr>
              <a:buFont typeface="Wingdings" panose="05000000000000000000" pitchFamily="2" charset="2"/>
              <a:buChar char="v"/>
            </a:pPr>
            <a:r>
              <a:rPr lang="fr-FR" sz="2000" b="1" dirty="0">
                <a:solidFill>
                  <a:schemeClr val="accent1">
                    <a:lumMod val="75000"/>
                  </a:schemeClr>
                </a:solidFill>
              </a:rPr>
              <a:t>Uniformité</a:t>
            </a:r>
          </a:p>
          <a:p>
            <a:pPr lvl="1">
              <a:buFont typeface="Wingdings" panose="05000000000000000000" pitchFamily="2" charset="2"/>
              <a:buChar char="Ø"/>
            </a:pPr>
            <a:r>
              <a:rPr lang="fr-FR" sz="1800" b="1" dirty="0">
                <a:solidFill>
                  <a:schemeClr val="accent2">
                    <a:lumMod val="60000"/>
                    <a:lumOff val="40000"/>
                  </a:schemeClr>
                </a:solidFill>
              </a:rPr>
              <a:t>Confortable parfois, mais peu accueillante pour la diversité du peuple de Dieu</a:t>
            </a:r>
          </a:p>
          <a:p>
            <a:pPr lvl="1">
              <a:buFont typeface="Wingdings" panose="05000000000000000000" pitchFamily="2" charset="2"/>
              <a:buChar char="Ø"/>
            </a:pPr>
            <a:r>
              <a:rPr lang="fr-FR" sz="1800" b="1" dirty="0">
                <a:solidFill>
                  <a:schemeClr val="accent2">
                    <a:lumMod val="60000"/>
                    <a:lumOff val="40000"/>
                  </a:schemeClr>
                </a:solidFill>
              </a:rPr>
              <a:t>Un frein à la dynamique de l’action</a:t>
            </a:r>
          </a:p>
          <a:p>
            <a:pPr marL="457200" lvl="1" indent="0">
              <a:buNone/>
            </a:pPr>
            <a:endParaRPr lang="fr-FR" sz="1000" b="1" dirty="0">
              <a:solidFill>
                <a:schemeClr val="tx1"/>
              </a:solidFill>
            </a:endParaRPr>
          </a:p>
          <a:p>
            <a:pPr>
              <a:buFont typeface="Wingdings" panose="05000000000000000000" pitchFamily="2" charset="2"/>
              <a:buChar char="v"/>
            </a:pPr>
            <a:r>
              <a:rPr lang="fr-FR" sz="2000" b="1" dirty="0">
                <a:solidFill>
                  <a:schemeClr val="accent1">
                    <a:lumMod val="75000"/>
                  </a:schemeClr>
                </a:solidFill>
              </a:rPr>
              <a:t>Unanimité</a:t>
            </a:r>
          </a:p>
          <a:p>
            <a:pPr lvl="1">
              <a:buFont typeface="Wingdings" panose="05000000000000000000" pitchFamily="2" charset="2"/>
              <a:buChar char="Ø"/>
            </a:pPr>
            <a:r>
              <a:rPr lang="fr-FR" sz="1800" b="1" dirty="0">
                <a:solidFill>
                  <a:schemeClr val="accent2">
                    <a:lumMod val="60000"/>
                    <a:lumOff val="40000"/>
                  </a:schemeClr>
                </a:solidFill>
              </a:rPr>
              <a:t>Importante à propos des vérités fondamentales</a:t>
            </a:r>
          </a:p>
          <a:p>
            <a:pPr lvl="1">
              <a:buFont typeface="Wingdings" panose="05000000000000000000" pitchFamily="2" charset="2"/>
              <a:buChar char="Ø"/>
            </a:pPr>
            <a:r>
              <a:rPr lang="fr-FR" sz="1800" b="1" dirty="0">
                <a:solidFill>
                  <a:schemeClr val="accent2">
                    <a:lumMod val="60000"/>
                    <a:lumOff val="40000"/>
                  </a:schemeClr>
                </a:solidFill>
              </a:rPr>
              <a:t>N’a pas vocation à régenter les moindres détails de la vie communautaire</a:t>
            </a:r>
          </a:p>
        </p:txBody>
      </p:sp>
      <p:pic>
        <p:nvPicPr>
          <p:cNvPr id="4" name="Image 3">
            <a:extLst>
              <a:ext uri="{FF2B5EF4-FFF2-40B4-BE49-F238E27FC236}">
                <a16:creationId xmlns:a16="http://schemas.microsoft.com/office/drawing/2014/main" id="{5C6817FF-7D6F-EFCE-FD19-068AB98FCAD7}"/>
              </a:ext>
            </a:extLst>
          </p:cNvPr>
          <p:cNvPicPr>
            <a:picLocks noChangeAspect="1"/>
          </p:cNvPicPr>
          <p:nvPr/>
        </p:nvPicPr>
        <p:blipFill>
          <a:blip r:embed="rId2"/>
          <a:stretch>
            <a:fillRect/>
          </a:stretch>
        </p:blipFill>
        <p:spPr>
          <a:xfrm>
            <a:off x="10128441" y="549638"/>
            <a:ext cx="1533992" cy="899409"/>
          </a:xfrm>
          <a:prstGeom prst="rect">
            <a:avLst/>
          </a:prstGeom>
        </p:spPr>
      </p:pic>
    </p:spTree>
    <p:extLst>
      <p:ext uri="{BB962C8B-B14F-4D97-AF65-F5344CB8AC3E}">
        <p14:creationId xmlns:p14="http://schemas.microsoft.com/office/powerpoint/2010/main" val="132526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out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out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out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outVertic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arn(outVertical)">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arn(outVertical)">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te">
  <a:themeElements>
    <a:clrScheme name="Ble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766</TotalTime>
  <Words>2183</Words>
  <Application>Microsoft Office PowerPoint</Application>
  <PresentationFormat>Grand écran</PresentationFormat>
  <Paragraphs>154</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Calibri</vt:lpstr>
      <vt:lpstr>Trebuchet MS</vt:lpstr>
      <vt:lpstr>Wingdings</vt:lpstr>
      <vt:lpstr>Wingdings 3</vt:lpstr>
      <vt:lpstr>Facette</vt:lpstr>
      <vt:lpstr>LA DIVERSITÉ DANS L’UNITÉ</vt:lpstr>
      <vt:lpstr>Plan de l’exposé</vt:lpstr>
      <vt:lpstr>Introduction</vt:lpstr>
      <vt:lpstr>L’unité, fondement de l’Église</vt:lpstr>
      <vt:lpstr>L’unité, fondement de l’Église</vt:lpstr>
      <vt:lpstr>L’unité, fondement de l’Église</vt:lpstr>
      <vt:lpstr>L’unité, fondement de l’Église</vt:lpstr>
      <vt:lpstr>L’unité, fondement de l’Église</vt:lpstr>
      <vt:lpstr>L’unité, fondement de l’Église</vt:lpstr>
      <vt:lpstr>La diversité dans l’Église, un principe biblique?</vt:lpstr>
      <vt:lpstr>La diversité dans l’Église, un principe biblique?</vt:lpstr>
      <vt:lpstr>Diversité dans l’unité, un défi à vivre</vt:lpstr>
      <vt:lpstr>Diversité dans l’unité, un défi à vivre</vt:lpstr>
      <vt:lpstr>Diversité dans l’unité, un défi à vivre</vt:lpstr>
      <vt:lpstr>Diversité dans l’unité, un défi à vivre</vt:lpstr>
      <vt:lpstr>Diversité dans l’unité, un défi à vivre</vt:lpstr>
      <vt:lpstr>Conclusion : « qu’ils soient uns ! »</vt:lpstr>
      <vt:lpstr>ANNEXE : SYMBOLE DE NICEE CONSTANTINOPLE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Yannick SAHY</dc:creator>
  <cp:lastModifiedBy>Yannick SAHY</cp:lastModifiedBy>
  <cp:revision>17</cp:revision>
  <dcterms:created xsi:type="dcterms:W3CDTF">2024-11-25T21:14:32Z</dcterms:created>
  <dcterms:modified xsi:type="dcterms:W3CDTF">2024-12-03T13:17:21Z</dcterms:modified>
</cp:coreProperties>
</file>