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charts/_rels/chart1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342456"/>
          <c:y val="0.342456"/>
          <c:w val="0.315088"/>
          <c:h val="0.302588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Région 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hueOff val="321133"/>
                    <a:satOff val="-12043"/>
                    <a:lumOff val="-7113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tl" rotWithShape="1" blurRad="50800" dist="25400" dir="5400000">
                <a:srgbClr val="000000">
                  <a:alpha val="50000"/>
                </a:srgbClr>
              </a:outerShdw>
            </a:effectLst>
          </c:spPr>
          <c:explosion val="0"/>
          <c:dPt>
            <c:idx val="0"/>
            <c:explosion val="0"/>
            <c:spPr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hueOff val="321133"/>
                      <a:satOff val="-12043"/>
                      <a:lumOff val="-7113"/>
                    </a:schemeClr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sx="100000" sy="100000" kx="0" ky="0" algn="tl" rotWithShape="1" blurRad="50800" dist="25400" dir="5400000">
                  <a:srgbClr val="000000">
                    <a:alpha val="50000"/>
                  </a:srgbClr>
                </a:outerShdw>
              </a:effectLst>
            </c:spPr>
          </c:dPt>
          <c:dPt>
            <c:idx val="1"/>
            <c:explosion val="0"/>
            <c:spPr>
              <a:gradFill flip="none" rotWithShape="1">
                <a:gsLst>
                  <a:gs pos="0">
                    <a:srgbClr val="1F8D0E"/>
                  </a:gs>
                  <a:gs pos="100000">
                    <a:srgbClr val="1A610F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sx="100000" sy="100000" kx="0" ky="0" algn="tl" rotWithShape="1" blurRad="50800" dist="25400" dir="5400000">
                  <a:srgbClr val="000000">
                    <a:alpha val="50000"/>
                  </a:srgbClr>
                </a:outerShdw>
              </a:effectLst>
            </c:spPr>
          </c:dPt>
          <c:dPt>
            <c:idx val="2"/>
            <c:explosion val="0"/>
            <c:spPr>
              <a:gradFill flip="none" rotWithShape="1">
                <a:gsLst>
                  <a:gs pos="0">
                    <a:srgbClr val="0E979B"/>
                  </a:gs>
                  <a:gs pos="100000">
                    <a:srgbClr val="0F6366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sx="100000" sy="100000" kx="0" ky="0" algn="tl" rotWithShape="1" blurRad="50800" dist="25400" dir="5400000">
                  <a:srgbClr val="000000">
                    <a:alpha val="50000"/>
                  </a:srgbClr>
                </a:outerShdw>
              </a:effectLst>
            </c:spPr>
          </c:dPt>
          <c:dPt>
            <c:idx val="3"/>
            <c:explosion val="0"/>
            <c:spPr>
              <a:gradFill flip="none" rotWithShape="1">
                <a:gsLst>
                  <a:gs pos="0">
                    <a:srgbClr val="4B2BAE"/>
                  </a:gs>
                  <a:gs pos="100000">
                    <a:srgbClr val="34226B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sx="100000" sy="100000" kx="0" ky="0" algn="tl" rotWithShape="1" blurRad="50800" dist="25400" dir="5400000">
                  <a:srgbClr val="000000">
                    <a:alpha val="50000"/>
                  </a:srgbClr>
                </a:outerShdw>
              </a:effectLst>
            </c:spPr>
          </c:dPt>
          <c:dPt>
            <c:idx val="4"/>
            <c:explosion val="0"/>
            <c:spPr>
              <a:gradFill flip="none" rotWithShape="1">
                <a:gsLst>
                  <a:gs pos="0">
                    <a:srgbClr val="810E16"/>
                  </a:gs>
                  <a:gs pos="100000">
                    <a:srgbClr val="550F15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sx="100000" sy="100000" kx="0" ky="0" algn="tl" rotWithShape="1" blurRad="50800" dist="25400" dir="5400000">
                  <a:srgbClr val="000000">
                    <a:alpha val="50000"/>
                  </a:srgbClr>
                </a:outerShdw>
              </a:effectLst>
            </c:spPr>
          </c:dPt>
          <c:dPt>
            <c:idx val="5"/>
            <c:explosion val="0"/>
            <c:spPr>
              <a:gradFill flip="none" rotWithShape="1">
                <a:gsLst>
                  <a:gs pos="0">
                    <a:srgbClr val="989B9A"/>
                  </a:gs>
                  <a:gs pos="100000">
                    <a:srgbClr val="686A69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sx="100000" sy="100000" kx="0" ky="0" algn="tl" rotWithShape="1" blurRad="50800" dist="25400" dir="5400000">
                  <a:srgbClr val="000000">
                    <a:alpha val="50000"/>
                  </a:srgbClr>
                </a:outerShdw>
              </a:effectLst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>
                    <a:defRPr b="0" i="0" strike="noStrike" sz="2800" u="none">
                      <a:solidFill>
                        <a:srgbClr val="FFFFFF"/>
                      </a:solidFill>
                      <a:latin typeface="Gill San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>
                    <a:defRPr b="0" i="0" strike="noStrike" sz="2800" u="none">
                      <a:solidFill>
                        <a:srgbClr val="FFFFFF"/>
                      </a:solidFill>
                      <a:latin typeface="Gill San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>
                    <a:defRPr b="0" i="0" strike="noStrike" sz="2800" u="none">
                      <a:solidFill>
                        <a:srgbClr val="FFFFFF"/>
                      </a:solidFill>
                      <a:latin typeface="Gill San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>
                    <a:defRPr b="0" i="0" strike="noStrike" sz="2800" u="none">
                      <a:solidFill>
                        <a:srgbClr val="FFFFFF"/>
                      </a:solidFill>
                      <a:latin typeface="Gill San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numFmt formatCode="#,##0%" sourceLinked="0"/>
              <c:txPr>
                <a:bodyPr/>
                <a:lstStyle/>
                <a:p>
                  <a:pPr>
                    <a:defRPr b="0" i="0" strike="noStrike" sz="2800" u="none">
                      <a:solidFill>
                        <a:srgbClr val="FFFFFF"/>
                      </a:solidFill>
                      <a:latin typeface="Gill San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numFmt formatCode="#,##0%" sourceLinked="0"/>
              <c:txPr>
                <a:bodyPr/>
                <a:lstStyle/>
                <a:p>
                  <a:pPr>
                    <a:defRPr b="0" i="0" strike="noStrike" sz="2800" u="none">
                      <a:solidFill>
                        <a:srgbClr val="FFFFFF"/>
                      </a:solidFill>
                      <a:latin typeface="Gill Sans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#,##0%" sourceLinked="0"/>
            <c:txPr>
              <a:bodyPr/>
              <a:lstStyle/>
              <a:p>
                <a:pPr>
                  <a:defRPr b="0" i="0" strike="noStrike" sz="2800" u="none">
                    <a:solidFill>
                      <a:srgbClr val="FFFFFF"/>
                    </a:solidFill>
                    <a:latin typeface="Gill Sans"/>
                  </a:defRPr>
                </a:pPr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noFill/>
                <a:ln w="6350" cap="flat">
                  <a:solidFill>
                    <a:srgbClr val="FFFFFF"/>
                  </a:solidFill>
                  <a:prstDash val="solid"/>
                  <a:miter lim="400000"/>
                </a:ln>
                <a:effectLst/>
              </c:spPr>
            </c:leaderLines>
          </c:dLbls>
          <c:cat>
            <c:strRef>
              <c:f>Sheet1!$B$1:$G$1</c:f>
              <c:strCache>
                <c:ptCount val="6"/>
                <c:pt idx="0">
                  <c:v>Je ne suis jamais satisfait(e)</c:v>
                </c:pt>
                <c:pt idx="1">
                  <c:v>J'aime m'appliquer</c:v>
                </c:pt>
                <c:pt idx="2">
                  <c:v>Je suis impatient(e)</c:v>
                </c:pt>
                <c:pt idx="3">
                  <c:v>J'ai confiance en Dieu</c:v>
                </c:pt>
                <c:pt idx="4">
                  <c:v>Je déteste Pierre</c:v>
                </c:pt>
                <c:pt idx="5">
                  <c:v>J'aime Jean</c:v>
                </c:pt>
              </c:strCache>
            </c:strRef>
          </c:cat>
          <c:val>
            <c:numRef>
              <c:f>Sheet1!$B$2:$G$2</c:f>
              <c:numCache>
                <c:ptCount val="6"/>
                <c:pt idx="0">
                  <c:v>91.000000</c:v>
                </c:pt>
                <c:pt idx="1">
                  <c:v>76.000000</c:v>
                </c:pt>
                <c:pt idx="2">
                  <c:v>28.000000</c:v>
                </c:pt>
                <c:pt idx="3">
                  <c:v>26.000000</c:v>
                </c:pt>
                <c:pt idx="4">
                  <c:v>21.000000</c:v>
                </c:pt>
                <c:pt idx="5">
                  <c:v>18.000000</c:v>
                </c:pt>
              </c:numCache>
            </c:numRef>
          </c:val>
        </c:ser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2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22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« Saisissez une citation ici. »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12800" y="0"/>
            <a:ext cx="14630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18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9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00200" y="330200"/>
            <a:ext cx="9779001" cy="6519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642100" y="762000"/>
            <a:ext cx="5494867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1054100"/>
            <a:ext cx="5334000" cy="8001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464300" y="5067300"/>
            <a:ext cx="5943600" cy="396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464300" y="762000"/>
            <a:ext cx="584835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723900" y="723900"/>
            <a:ext cx="5638801" cy="845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es armes…"/>
          <p:cNvSpPr txBox="1"/>
          <p:nvPr>
            <p:ph type="ctrTitle"/>
          </p:nvPr>
        </p:nvSpPr>
        <p:spPr>
          <a:xfrm>
            <a:off x="5876812" y="4699766"/>
            <a:ext cx="6385384" cy="3302001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armes </a:t>
            </a:r>
          </a:p>
          <a:p>
            <a:pPr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 l’Esprit</a:t>
            </a:r>
          </a:p>
        </p:txBody>
      </p:sp>
      <p:sp>
        <p:nvSpPr>
          <p:cNvPr id="129" name="IEB Cursus 2024-25"/>
          <p:cNvSpPr txBox="1"/>
          <p:nvPr>
            <p:ph type="subTitle" sz="quarter" idx="1"/>
          </p:nvPr>
        </p:nvSpPr>
        <p:spPr>
          <a:xfrm>
            <a:off x="8246701" y="8425112"/>
            <a:ext cx="4517163" cy="1130301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IEB Cursus 2024-25</a:t>
            </a:r>
          </a:p>
        </p:txBody>
      </p:sp>
      <p:grpSp>
        <p:nvGrpSpPr>
          <p:cNvPr id="132" name="pasted-image.tiff"/>
          <p:cNvGrpSpPr/>
          <p:nvPr/>
        </p:nvGrpSpPr>
        <p:grpSpPr>
          <a:xfrm>
            <a:off x="820305" y="78027"/>
            <a:ext cx="3543301" cy="9876946"/>
            <a:chOff x="0" y="0"/>
            <a:chExt cx="3543300" cy="9876944"/>
          </a:xfrm>
        </p:grpSpPr>
        <p:pic>
          <p:nvPicPr>
            <p:cNvPr id="131" name="pasted-image.tiff" descr="pasted-image.tiff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5900" y="139700"/>
              <a:ext cx="3111500" cy="93181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30" name="pasted-image.tiff" descr="pasted-image.tiff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543300" cy="9876945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La cuirasse de la justice"/>
          <p:cNvSpPr txBox="1"/>
          <p:nvPr>
            <p:ph type="title"/>
          </p:nvPr>
        </p:nvSpPr>
        <p:spPr>
          <a:xfrm>
            <a:off x="-295241" y="858187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cuirasse de la justice</a:t>
            </a:r>
          </a:p>
        </p:txBody>
      </p:sp>
      <p:sp>
        <p:nvSpPr>
          <p:cNvPr id="189" name="Définition : L’arbitrage de Dieu selon la vérité…"/>
          <p:cNvSpPr txBox="1"/>
          <p:nvPr>
            <p:ph type="body" idx="1"/>
          </p:nvPr>
        </p:nvSpPr>
        <p:spPr>
          <a:xfrm>
            <a:off x="952500" y="3464709"/>
            <a:ext cx="11099800" cy="5621922"/>
          </a:xfrm>
          <a:prstGeom prst="rect">
            <a:avLst/>
          </a:prstGeom>
        </p:spPr>
        <p:txBody>
          <a:bodyPr/>
          <a:lstStyle/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Définition</a:t>
            </a:r>
            <a:r>
              <a:t> : L’arbitrage de Dieu selon la vérité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En pratique</a:t>
            </a:r>
            <a:r>
              <a:t> : </a:t>
            </a:r>
            <a:r>
              <a:rPr i="1"/>
              <a:t>Le jour où Dieu révélera sa colère et son juste jugement. Il traitera chacun conformément à ses actes</a:t>
            </a:r>
            <a:r>
              <a:t> (Ro 2.5-6)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Immunité</a:t>
            </a:r>
            <a:r>
              <a:t> : </a:t>
            </a:r>
            <a:r>
              <a:rPr i="1"/>
              <a:t>Celui qui pèche contre moi fait du tort à son âme</a:t>
            </a:r>
            <a:r>
              <a:t> (Pr 8.36)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Cohérence</a:t>
            </a:r>
            <a:r>
              <a:t> : </a:t>
            </a:r>
            <a:r>
              <a:rPr i="1"/>
              <a:t>Si quelqu'un, en effet, veut aimer la vie et voir des jours heureux, qu'il préserve sa langue du mal et ses lèvres des paroles trompeuses, qu'il se détourne du mal et fasse le bien</a:t>
            </a:r>
            <a:r>
              <a:t> (1Pi 4.10-11)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La cuirasse de la foi et de l’amour</a:t>
            </a:r>
            <a:r>
              <a:t> (1Th 5.8)</a:t>
            </a:r>
          </a:p>
        </p:txBody>
      </p:sp>
      <p:sp>
        <p:nvSpPr>
          <p:cNvPr id="190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b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  <p:sp>
        <p:nvSpPr>
          <p:cNvPr id="191" name="Faire vrai"/>
          <p:cNvSpPr txBox="1"/>
          <p:nvPr/>
        </p:nvSpPr>
        <p:spPr>
          <a:xfrm>
            <a:off x="7996885" y="2256932"/>
            <a:ext cx="1744726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Faire vrai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Les pieds chaussés"/>
          <p:cNvSpPr txBox="1"/>
          <p:nvPr>
            <p:ph type="title"/>
          </p:nvPr>
        </p:nvSpPr>
        <p:spPr>
          <a:xfrm>
            <a:off x="-333831" y="253612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pieds chaussés</a:t>
            </a:r>
          </a:p>
        </p:txBody>
      </p:sp>
      <p:sp>
        <p:nvSpPr>
          <p:cNvPr id="194" name="Dialogue : Jésus s’appelle aussi La Parole de Dieu…"/>
          <p:cNvSpPr txBox="1"/>
          <p:nvPr>
            <p:ph type="body" idx="1"/>
          </p:nvPr>
        </p:nvSpPr>
        <p:spPr>
          <a:xfrm>
            <a:off x="952500" y="3015289"/>
            <a:ext cx="11099800" cy="6286501"/>
          </a:xfrm>
          <a:prstGeom prst="rect">
            <a:avLst/>
          </a:prstGeom>
        </p:spPr>
        <p:txBody>
          <a:bodyPr/>
          <a:lstStyle/>
          <a:p>
            <a:pPr marL="406908" indent="-406908" defTabSz="519937">
              <a:spcBef>
                <a:spcPts val="0"/>
              </a:spcBef>
              <a:defRPr sz="338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Dialogue</a:t>
            </a:r>
            <a:r>
              <a:t> : Jésus s’appelle aussi La Parole de Dieu</a:t>
            </a:r>
          </a:p>
          <a:p>
            <a:pPr marL="406908" indent="-406908" defTabSz="519937">
              <a:spcBef>
                <a:spcPts val="0"/>
              </a:spcBef>
              <a:defRPr sz="338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Dieu nous délègue la parole</a:t>
            </a:r>
            <a:r>
              <a:t> : Nous n’en connaissons pas ses raisons, mais il doit avoir raison…</a:t>
            </a:r>
          </a:p>
          <a:p>
            <a:pPr marL="406908" indent="-406908" defTabSz="519937">
              <a:spcBef>
                <a:spcPts val="0"/>
              </a:spcBef>
              <a:defRPr sz="338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Parler nous permet de mieux comprendre</a:t>
            </a:r>
            <a:r>
              <a:t> : Nous avons à connaître nos adversaires et nos armes, ainsi que les objectifs de Dieu pour ce combat</a:t>
            </a:r>
          </a:p>
          <a:p>
            <a:pPr marL="406908" indent="-406908" defTabSz="519937">
              <a:spcBef>
                <a:spcPts val="0"/>
              </a:spcBef>
              <a:defRPr sz="338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Parler, c’est choisir</a:t>
            </a:r>
            <a:r>
              <a:t> : L’épître aux Ephésiens nous en parle</a:t>
            </a:r>
          </a:p>
          <a:p>
            <a:pPr marL="406908" indent="-406908" defTabSz="519937">
              <a:spcBef>
                <a:spcPts val="0"/>
              </a:spcBef>
              <a:defRPr sz="3382">
                <a:latin typeface="Gill Sans"/>
                <a:ea typeface="Gill Sans"/>
                <a:cs typeface="Gill Sans"/>
                <a:sym typeface="Gill Sans"/>
              </a:defRPr>
            </a:pPr>
            <a:r>
              <a:t>Parler, c’est se faire connaître</a:t>
            </a:r>
          </a:p>
          <a:p>
            <a:pPr marL="406908" indent="-406908" defTabSz="519937">
              <a:spcBef>
                <a:spcPts val="0"/>
              </a:spcBef>
              <a:defRPr sz="3382">
                <a:latin typeface="Gill Sans"/>
                <a:ea typeface="Gill Sans"/>
                <a:cs typeface="Gill Sans"/>
                <a:sym typeface="Gill Sans"/>
              </a:defRPr>
            </a:pPr>
            <a:r>
              <a:t>Parler, c’est </a:t>
            </a:r>
            <a:r>
              <a:rPr u="sng"/>
              <a:t>donner l’occasion</a:t>
            </a:r>
            <a:r>
              <a:t> à l’autre de changer (Pr 12.18)</a:t>
            </a:r>
          </a:p>
          <a:p>
            <a:pPr marL="406908" indent="-406908" defTabSz="519937">
              <a:spcBef>
                <a:spcPts val="0"/>
              </a:spcBef>
              <a:defRPr sz="338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Se préparer</a:t>
            </a:r>
            <a:r>
              <a:t> : </a:t>
            </a:r>
            <a:r>
              <a:rPr i="1"/>
              <a:t>Soyez toujours prêts à donner raison de l’espérance qui est en vous, mais avec douceur</a:t>
            </a:r>
            <a:r>
              <a:t> (1Pi 3.15)</a:t>
            </a:r>
          </a:p>
          <a:p>
            <a:pPr marL="406908" indent="-406908" defTabSz="519937">
              <a:spcBef>
                <a:spcPts val="0"/>
              </a:spcBef>
              <a:defRPr sz="338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L’évangile </a:t>
            </a:r>
            <a:r>
              <a:rPr i="1" u="sng"/>
              <a:t>de</a:t>
            </a:r>
            <a:r>
              <a:rPr u="sng"/>
              <a:t> paix</a:t>
            </a:r>
            <a:r>
              <a:t> : un des caractères du christianisme</a:t>
            </a:r>
          </a:p>
        </p:txBody>
      </p:sp>
      <p:sp>
        <p:nvSpPr>
          <p:cNvPr id="195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b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  <p:sp>
        <p:nvSpPr>
          <p:cNvPr id="196" name="de la préparation de l’évangile de paix"/>
          <p:cNvSpPr txBox="1"/>
          <p:nvPr/>
        </p:nvSpPr>
        <p:spPr>
          <a:xfrm>
            <a:off x="3600598" y="1678083"/>
            <a:ext cx="7038480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de la préparation de l’évangile de paix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Le bouclier de la foi"/>
          <p:cNvSpPr txBox="1"/>
          <p:nvPr>
            <p:ph type="title"/>
          </p:nvPr>
        </p:nvSpPr>
        <p:spPr>
          <a:xfrm>
            <a:off x="129248" y="515656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 bouclier de la foi</a:t>
            </a:r>
          </a:p>
        </p:txBody>
      </p:sp>
      <p:sp>
        <p:nvSpPr>
          <p:cNvPr id="199" name="La simplicité de la foi : Si vous aviez de la foi comme un grain de moutarde (Lc 17.6)…"/>
          <p:cNvSpPr txBox="1"/>
          <p:nvPr>
            <p:ph type="body" idx="1"/>
          </p:nvPr>
        </p:nvSpPr>
        <p:spPr>
          <a:xfrm>
            <a:off x="952500" y="3311145"/>
            <a:ext cx="11099800" cy="628650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La simplicité de la foi</a:t>
            </a:r>
            <a:r>
              <a:t> : </a:t>
            </a:r>
            <a:r>
              <a:rPr i="1"/>
              <a:t>Si vous aviez de la foi comme un grain de moutarde </a:t>
            </a:r>
            <a:r>
              <a:t>(Lc 17.6)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La foi en action</a:t>
            </a:r>
            <a:r>
              <a:t> : croire Dieu, </a:t>
            </a:r>
            <a:r>
              <a:rPr i="1"/>
              <a:t>regarder à la rémunération</a:t>
            </a:r>
            <a:r>
              <a:t> (He 11.26)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L’activité démoniaque</a:t>
            </a:r>
            <a:r>
              <a:t> : </a:t>
            </a:r>
            <a:r>
              <a:rPr i="1"/>
              <a:t>les dards enflammés du méchant</a:t>
            </a:r>
            <a:endParaRPr i="1"/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L’activité démoniaque</a:t>
            </a:r>
            <a:r>
              <a:t> :</a:t>
            </a:r>
            <a:r>
              <a:rPr i="1"/>
              <a:t> meurtre et mensonge </a:t>
            </a:r>
            <a:r>
              <a:t>(Jn 8.44)</a:t>
            </a:r>
            <a:endParaRPr i="1"/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Appelés à tenir ferme</a:t>
            </a:r>
            <a:r>
              <a:rPr i="1"/>
              <a:t> : Eteindre les dards enflammés du méchant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Se réfugier en Dieu</a:t>
            </a:r>
            <a:r>
              <a:t>, en pratique ?</a:t>
            </a:r>
          </a:p>
        </p:txBody>
      </p:sp>
      <p:sp>
        <p:nvSpPr>
          <p:cNvPr id="200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b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  <p:sp>
        <p:nvSpPr>
          <p:cNvPr id="201" name="Pour éteindre les dards enflammés du méchant"/>
          <p:cNvSpPr txBox="1"/>
          <p:nvPr/>
        </p:nvSpPr>
        <p:spPr>
          <a:xfrm>
            <a:off x="3184973" y="1948212"/>
            <a:ext cx="8667255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Pour éteindre les dards enflammés du méchant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Le casque du salut"/>
          <p:cNvSpPr txBox="1"/>
          <p:nvPr>
            <p:ph type="title"/>
          </p:nvPr>
        </p:nvSpPr>
        <p:spPr>
          <a:xfrm>
            <a:off x="-12248" y="1036701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 casque du salut</a:t>
            </a:r>
          </a:p>
        </p:txBody>
      </p:sp>
      <p:sp>
        <p:nvSpPr>
          <p:cNvPr id="204" name="La tête, lieu du choi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La tête</a:t>
            </a:r>
            <a:r>
              <a:t>, lieu du choix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Le casque</a:t>
            </a:r>
            <a:r>
              <a:t>, protection de la tête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Le salut</a:t>
            </a:r>
            <a:r>
              <a:t> : devenir éternel (2Th. 2.13), réussite (Php 1.19), guérison (Jc 5.15) , état général (Php 3.13)…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Notre salut dépend de nos choix !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Le casque de l’espérance</a:t>
            </a:r>
            <a:r>
              <a:t> (1Th 5.8)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Ne pas faire faux…</a:t>
            </a:r>
          </a:p>
        </p:txBody>
      </p:sp>
      <p:sp>
        <p:nvSpPr>
          <p:cNvPr id="205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b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  <p:grpSp>
        <p:nvGrpSpPr>
          <p:cNvPr id="210" name="Grouper"/>
          <p:cNvGrpSpPr/>
          <p:nvPr/>
        </p:nvGrpSpPr>
        <p:grpSpPr>
          <a:xfrm>
            <a:off x="9910127" y="6844957"/>
            <a:ext cx="2340275" cy="2244220"/>
            <a:chOff x="0" y="0"/>
            <a:chExt cx="2340273" cy="2244219"/>
          </a:xfrm>
        </p:grpSpPr>
        <p:sp>
          <p:nvSpPr>
            <p:cNvPr id="206" name="Triangle"/>
            <p:cNvSpPr/>
            <p:nvPr/>
          </p:nvSpPr>
          <p:spPr>
            <a:xfrm>
              <a:off x="682366" y="440819"/>
              <a:ext cx="1270001" cy="127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hueOff val="321133"/>
                    <a:satOff val="-12043"/>
                    <a:lumOff val="-7113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207" name="Penser"/>
            <p:cNvSpPr txBox="1"/>
            <p:nvPr/>
          </p:nvSpPr>
          <p:spPr>
            <a:xfrm>
              <a:off x="0" y="1710819"/>
              <a:ext cx="1117414" cy="533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9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Penser</a:t>
              </a:r>
            </a:p>
          </p:txBody>
        </p:sp>
        <p:sp>
          <p:nvSpPr>
            <p:cNvPr id="208" name="Dire"/>
            <p:cNvSpPr txBox="1"/>
            <p:nvPr/>
          </p:nvSpPr>
          <p:spPr>
            <a:xfrm>
              <a:off x="924286" y="0"/>
              <a:ext cx="786160" cy="533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9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Dire</a:t>
              </a:r>
            </a:p>
          </p:txBody>
        </p:sp>
        <p:sp>
          <p:nvSpPr>
            <p:cNvPr id="209" name="Faire"/>
            <p:cNvSpPr txBox="1"/>
            <p:nvPr/>
          </p:nvSpPr>
          <p:spPr>
            <a:xfrm>
              <a:off x="1500343" y="1710819"/>
              <a:ext cx="839931" cy="533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9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Faire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L’épée de l’Esprit"/>
          <p:cNvSpPr txBox="1"/>
          <p:nvPr>
            <p:ph type="title"/>
          </p:nvPr>
        </p:nvSpPr>
        <p:spPr>
          <a:xfrm>
            <a:off x="-385284" y="959522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L’épée de l’Esprit</a:t>
            </a:r>
          </a:p>
        </p:txBody>
      </p:sp>
      <p:sp>
        <p:nvSpPr>
          <p:cNvPr id="213" name="La Parole de Dieu en nous, accessi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Parole de Dieu en nous, accessible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Parole donnée de l’Esprit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parole exprimée (Eph 6.17)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parole qui pourfend le mensonge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parole à haute voix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faiblesse du silence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responsabilité d’intervenir dans nos lieux de responsabilité…</a:t>
            </a:r>
          </a:p>
        </p:txBody>
      </p:sp>
      <p:sp>
        <p:nvSpPr>
          <p:cNvPr id="214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b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  <p:sp>
        <p:nvSpPr>
          <p:cNvPr id="215" name="qui est la Parole de Dieu"/>
          <p:cNvSpPr txBox="1"/>
          <p:nvPr/>
        </p:nvSpPr>
        <p:spPr>
          <a:xfrm>
            <a:off x="5993588" y="2500844"/>
            <a:ext cx="395045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qui est la Parole de Dieu</a:t>
            </a:r>
          </a:p>
        </p:txBody>
      </p:sp>
      <p:grpSp>
        <p:nvGrpSpPr>
          <p:cNvPr id="220" name="Grouper"/>
          <p:cNvGrpSpPr/>
          <p:nvPr/>
        </p:nvGrpSpPr>
        <p:grpSpPr>
          <a:xfrm>
            <a:off x="10424659" y="7359489"/>
            <a:ext cx="2340275" cy="2244221"/>
            <a:chOff x="0" y="0"/>
            <a:chExt cx="2340273" cy="2244219"/>
          </a:xfrm>
        </p:grpSpPr>
        <p:sp>
          <p:nvSpPr>
            <p:cNvPr id="216" name="Triangle"/>
            <p:cNvSpPr/>
            <p:nvPr/>
          </p:nvSpPr>
          <p:spPr>
            <a:xfrm>
              <a:off x="682366" y="440819"/>
              <a:ext cx="1270001" cy="127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hueOff val="321133"/>
                    <a:satOff val="-12043"/>
                    <a:lumOff val="-7113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217" name="Penser"/>
            <p:cNvSpPr txBox="1"/>
            <p:nvPr/>
          </p:nvSpPr>
          <p:spPr>
            <a:xfrm>
              <a:off x="0" y="1710819"/>
              <a:ext cx="1117414" cy="533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9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Penser</a:t>
              </a:r>
            </a:p>
          </p:txBody>
        </p:sp>
        <p:sp>
          <p:nvSpPr>
            <p:cNvPr id="218" name="Dire"/>
            <p:cNvSpPr txBox="1"/>
            <p:nvPr/>
          </p:nvSpPr>
          <p:spPr>
            <a:xfrm>
              <a:off x="924286" y="0"/>
              <a:ext cx="786160" cy="533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9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Dire</a:t>
              </a:r>
            </a:p>
          </p:txBody>
        </p:sp>
        <p:sp>
          <p:nvSpPr>
            <p:cNvPr id="219" name="Faire"/>
            <p:cNvSpPr txBox="1"/>
            <p:nvPr/>
          </p:nvSpPr>
          <p:spPr>
            <a:xfrm>
              <a:off x="1500343" y="1710819"/>
              <a:ext cx="839931" cy="533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9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Faire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Les lieux de combat"/>
          <p:cNvSpPr txBox="1"/>
          <p:nvPr>
            <p:ph type="title"/>
          </p:nvPr>
        </p:nvSpPr>
        <p:spPr>
          <a:xfrm>
            <a:off x="-102291" y="998111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lieux de combat</a:t>
            </a:r>
          </a:p>
        </p:txBody>
      </p:sp>
      <p:sp>
        <p:nvSpPr>
          <p:cNvPr id="223" name="L’église : Garder l’unité de l’Esprit (Eph 4.3)…"/>
          <p:cNvSpPr txBox="1"/>
          <p:nvPr>
            <p:ph type="body" idx="1"/>
          </p:nvPr>
        </p:nvSpPr>
        <p:spPr>
          <a:xfrm>
            <a:off x="952500" y="3131058"/>
            <a:ext cx="11099800" cy="6286501"/>
          </a:xfrm>
          <a:prstGeom prst="rect">
            <a:avLst/>
          </a:prstGeom>
        </p:spPr>
        <p:txBody>
          <a:bodyPr/>
          <a:lstStyle/>
          <a:p>
            <a:pPr marL="338327" indent="-338327" defTabSz="432308">
              <a:spcBef>
                <a:spcPts val="0"/>
              </a:spcBef>
              <a:defRPr sz="281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L’église</a:t>
            </a:r>
            <a:r>
              <a:t> : </a:t>
            </a:r>
            <a:r>
              <a:rPr i="1"/>
              <a:t>Garder l’unité de l’Esprit</a:t>
            </a:r>
            <a:r>
              <a:t> (Eph 4.3)</a:t>
            </a:r>
          </a:p>
          <a:p>
            <a:pPr marL="338327" indent="-338327" defTabSz="432308">
              <a:spcBef>
                <a:spcPts val="0"/>
              </a:spcBef>
              <a:defRPr sz="281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L’individu</a:t>
            </a:r>
            <a:r>
              <a:t> : </a:t>
            </a:r>
            <a:r>
              <a:rPr i="1"/>
              <a:t>Parvenir à la mesure de la stature de la plénitude du Christ</a:t>
            </a:r>
            <a:r>
              <a:t> (4.13)</a:t>
            </a:r>
          </a:p>
          <a:p>
            <a:pPr marL="338327" indent="-338327" defTabSz="432308">
              <a:spcBef>
                <a:spcPts val="0"/>
              </a:spcBef>
              <a:defRPr sz="281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Les mauvais modèles</a:t>
            </a:r>
            <a:r>
              <a:t> : </a:t>
            </a:r>
            <a:r>
              <a:rPr i="1"/>
              <a:t>Ne plus marcher comme le reste des nations marche, dans la vanité de leurs pensées</a:t>
            </a:r>
            <a:r>
              <a:t> (4.17)</a:t>
            </a:r>
          </a:p>
          <a:p>
            <a:pPr marL="338327" indent="-338327" defTabSz="432308">
              <a:spcBef>
                <a:spcPts val="0"/>
              </a:spcBef>
              <a:defRPr sz="281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Les relations</a:t>
            </a:r>
            <a:r>
              <a:t> : </a:t>
            </a:r>
            <a:r>
              <a:rPr i="1"/>
              <a:t>Qu'aucune parole malsaine ne sorte de votre bouche, mais seulement de bonnes paroles qui, en fonction des besoins, servent à l’édification et transmettent une grâce à ceux qui les entendent</a:t>
            </a:r>
            <a:r>
              <a:t> (4.29)</a:t>
            </a:r>
          </a:p>
          <a:p>
            <a:pPr marL="338327" indent="-338327" defTabSz="432308">
              <a:spcBef>
                <a:spcPts val="0"/>
              </a:spcBef>
              <a:defRPr sz="281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La vie de couple</a:t>
            </a:r>
            <a:r>
              <a:t> : </a:t>
            </a:r>
            <a:r>
              <a:rPr i="1"/>
              <a:t>comme le Christ a aimé l’église</a:t>
            </a:r>
            <a:r>
              <a:t> (5.29)</a:t>
            </a:r>
          </a:p>
          <a:p>
            <a:pPr marL="338327" indent="-338327" defTabSz="432308">
              <a:spcBef>
                <a:spcPts val="0"/>
              </a:spcBef>
              <a:defRPr sz="281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La parentalité</a:t>
            </a:r>
            <a:r>
              <a:t> : </a:t>
            </a:r>
            <a:r>
              <a:rPr i="1"/>
              <a:t>Elevez-les dans la discipline, et sous les avertissements du Seigneur</a:t>
            </a:r>
            <a:r>
              <a:t> (6.4)</a:t>
            </a:r>
          </a:p>
          <a:p>
            <a:pPr marL="338327" indent="-338327" defTabSz="432308">
              <a:spcBef>
                <a:spcPts val="0"/>
              </a:spcBef>
              <a:defRPr sz="281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La société</a:t>
            </a:r>
            <a:r>
              <a:t> : </a:t>
            </a:r>
            <a:r>
              <a:rPr i="1"/>
              <a:t>Salariés, obéissez à vos maîtres, …faisant de cœur la volonté de Dieu </a:t>
            </a:r>
            <a:r>
              <a:t>(6.9)</a:t>
            </a:r>
          </a:p>
          <a:p>
            <a:pPr marL="338327" indent="-338327" defTabSz="432308">
              <a:spcBef>
                <a:spcPts val="0"/>
              </a:spcBef>
              <a:defRPr sz="2812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La puissance spirituelle de méchanceté</a:t>
            </a:r>
            <a:r>
              <a:t> : </a:t>
            </a:r>
            <a:r>
              <a:rPr i="1"/>
              <a:t>Notre lutte n'est pas contre le sang et la chair, mais contre la puissance de méchanceté qui est dans les lieux célestes</a:t>
            </a:r>
            <a:r>
              <a:t> (6.12)</a:t>
            </a:r>
          </a:p>
        </p:txBody>
      </p:sp>
      <p:sp>
        <p:nvSpPr>
          <p:cNvPr id="224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68045">
              <a:defRPr sz="2394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68045">
              <a:defRPr sz="2394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68045">
              <a:defRPr sz="2394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68045">
              <a:defRPr b="1" sz="2394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A reteni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 retenir</a:t>
            </a:r>
          </a:p>
        </p:txBody>
      </p:sp>
      <p:sp>
        <p:nvSpPr>
          <p:cNvPr id="227" name="Dieu nous place dans un combat spirituel…"/>
          <p:cNvSpPr txBox="1"/>
          <p:nvPr>
            <p:ph type="body" idx="1"/>
          </p:nvPr>
        </p:nvSpPr>
        <p:spPr>
          <a:xfrm>
            <a:off x="1487175" y="3141796"/>
            <a:ext cx="10030450" cy="5539649"/>
          </a:xfrm>
          <a:prstGeom prst="rect">
            <a:avLst/>
          </a:prstGeom>
        </p:spPr>
        <p:txBody>
          <a:bodyPr/>
          <a:lstStyle/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t>Dieu nous place dans un combat spirituel</a:t>
            </a:r>
          </a:p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t>Ce combat commence dans nos pensées, se forme dans nos paroles et s’accomplit dans nos actions.</a:t>
            </a:r>
          </a:p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Recherchons une cohérence</a:t>
            </a:r>
            <a:r>
              <a:t> qui commence en pensées et finit en actions, en passant par les paroles</a:t>
            </a:r>
          </a:p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t>Nous sommes plus que capable de bien penser. Et de mal dire, comme de bien faire et mal penser…</a:t>
            </a:r>
          </a:p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t>Nos souffrances sont encore et toujours des indicateurs de nos dysfonctionnements.</a:t>
            </a:r>
          </a:p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t>Apprenons à penser vrai et… à ne pas penser faux en même temps !</a:t>
            </a:r>
          </a:p>
        </p:txBody>
      </p:sp>
      <p:sp>
        <p:nvSpPr>
          <p:cNvPr id="228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doors dir="vert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Introduction</a:t>
            </a:r>
          </a:p>
        </p:txBody>
      </p:sp>
      <p:sp>
        <p:nvSpPr>
          <p:cNvPr id="135" name="Dieu nous place dans un combat spiritue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Dieu nous place dans un combat spirituel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Nous n’en connaissons pas ses raisons, mais il doit avoir raison…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Nous avons à connaître nos adversaires et nos armes, ainsi que les objectifs de Dieu pour ce combat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L’épître aux Ephésiens nous en parle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doors dir="vert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Plan</a:t>
            </a:r>
          </a:p>
        </p:txBody>
      </p:sp>
      <p:sp>
        <p:nvSpPr>
          <p:cNvPr id="138" name="Les lieux célest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flip dir="r"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Les lieux célestes"/>
          <p:cNvSpPr txBox="1"/>
          <p:nvPr>
            <p:ph type="title"/>
          </p:nvPr>
        </p:nvSpPr>
        <p:spPr>
          <a:xfrm>
            <a:off x="154975" y="727982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lieux célestes</a:t>
            </a:r>
          </a:p>
        </p:txBody>
      </p:sp>
      <p:sp>
        <p:nvSpPr>
          <p:cNvPr id="141" name="Bénis : le Dieu et Père de notre Seigneur Jésus-Christ, nous a bénis de toute bénédiction spirituelle dans les lieux célestes par le Christ (Eph 1.3)…"/>
          <p:cNvSpPr txBox="1"/>
          <p:nvPr>
            <p:ph type="body" idx="1"/>
          </p:nvPr>
        </p:nvSpPr>
        <p:spPr>
          <a:xfrm>
            <a:off x="952500" y="3002425"/>
            <a:ext cx="11099800" cy="6286501"/>
          </a:xfrm>
          <a:prstGeom prst="rect">
            <a:avLst/>
          </a:prstGeom>
        </p:spPr>
        <p:txBody>
          <a:bodyPr/>
          <a:lstStyle/>
          <a:p>
            <a:pPr marL="374904" indent="-374904" defTabSz="479044">
              <a:spcBef>
                <a:spcPts val="0"/>
              </a:spcBef>
              <a:defRPr sz="311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Bénis</a:t>
            </a:r>
            <a:r>
              <a:t> : </a:t>
            </a:r>
            <a:r>
              <a:rPr i="1"/>
              <a:t>le Dieu et Père de notre Seigneur Jésus-Christ, nous a bénis de toute bénédiction spirituelle dans les lieux célestes par le Christ </a:t>
            </a:r>
            <a:r>
              <a:t>(Eph 1.3)</a:t>
            </a:r>
          </a:p>
          <a:p>
            <a:pPr marL="374904" indent="-374904" defTabSz="479044">
              <a:spcBef>
                <a:spcPts val="0"/>
              </a:spcBef>
              <a:defRPr sz="311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L’homme-Dieu y est assis</a:t>
            </a:r>
            <a:r>
              <a:t> :  </a:t>
            </a:r>
            <a:r>
              <a:rPr i="1"/>
              <a:t>Dieu l'a ressuscité et l'a fait asseoir à sa droite dans les lieux célestes au-dessus de toute principauté</a:t>
            </a:r>
            <a:r>
              <a:t> (Eph 1.20)</a:t>
            </a:r>
          </a:p>
          <a:p>
            <a:pPr marL="374904" indent="-374904" defTabSz="479044">
              <a:spcBef>
                <a:spcPts val="0"/>
              </a:spcBef>
              <a:defRPr sz="311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L’église y est assise avec Lui</a:t>
            </a:r>
            <a:r>
              <a:t> : </a:t>
            </a:r>
            <a:r>
              <a:rPr i="1"/>
              <a:t>Dieu nous a ressuscités et fait asseoir avec le Christ dans les lieux célestes</a:t>
            </a:r>
            <a:r>
              <a:t> (Eph 2.6)</a:t>
            </a:r>
          </a:p>
          <a:p>
            <a:pPr marL="374904" indent="-374904" defTabSz="479044">
              <a:spcBef>
                <a:spcPts val="0"/>
              </a:spcBef>
              <a:defRPr sz="311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L’église y témoigne</a:t>
            </a:r>
            <a:r>
              <a:t> : </a:t>
            </a:r>
            <a:r>
              <a:rPr i="1"/>
              <a:t>Ainsi, les dominations et les autorités dans les lieux célestes connaissent maintenant, par le moyen de l’Eglise, la sagesse infiniment variée de Dieu</a:t>
            </a:r>
            <a:r>
              <a:t> (Eph 3.10)</a:t>
            </a:r>
          </a:p>
          <a:p>
            <a:pPr marL="374904" indent="-374904" defTabSz="479044">
              <a:spcBef>
                <a:spcPts val="0"/>
              </a:spcBef>
              <a:defRPr sz="311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Notre combat s’y situe</a:t>
            </a:r>
            <a:r>
              <a:t> : </a:t>
            </a:r>
            <a:r>
              <a:rPr i="1"/>
              <a:t>Nous luttons contre les puissances, contre les autorités, contre les souverains de ce monde de ténèbres, contre les esprits du mal dans les lieux célestes</a:t>
            </a:r>
            <a:r>
              <a:t> (Eph 6.12)</a:t>
            </a:r>
          </a:p>
        </p:txBody>
      </p:sp>
      <p:sp>
        <p:nvSpPr>
          <p:cNvPr id="142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i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flip dir="r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riangle"/>
          <p:cNvSpPr/>
          <p:nvPr/>
        </p:nvSpPr>
        <p:spPr>
          <a:xfrm>
            <a:off x="2974514" y="3416495"/>
            <a:ext cx="6298152" cy="46478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pPr>
          </a:p>
        </p:txBody>
      </p:sp>
      <p:sp>
        <p:nvSpPr>
          <p:cNvPr id="145" name="La hiérarchie des démons"/>
          <p:cNvSpPr txBox="1"/>
          <p:nvPr>
            <p:ph type="title"/>
          </p:nvPr>
        </p:nvSpPr>
        <p:spPr>
          <a:xfrm>
            <a:off x="348149" y="643827"/>
            <a:ext cx="9874813" cy="2120901"/>
          </a:xfrm>
          <a:prstGeom prst="rect">
            <a:avLst/>
          </a:prstGeom>
        </p:spPr>
        <p:txBody>
          <a:bodyPr/>
          <a:lstStyle>
            <a:lvl1pPr defTabSz="537463">
              <a:defRPr sz="736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hiérarchie des démons</a:t>
            </a:r>
          </a:p>
        </p:txBody>
      </p:sp>
      <p:sp>
        <p:nvSpPr>
          <p:cNvPr id="146" name="Hiérarchies (le président)…"/>
          <p:cNvSpPr txBox="1"/>
          <p:nvPr>
            <p:ph type="body" sz="half" idx="1"/>
          </p:nvPr>
        </p:nvSpPr>
        <p:spPr>
          <a:xfrm>
            <a:off x="2031782" y="3910134"/>
            <a:ext cx="8183616" cy="3660533"/>
          </a:xfrm>
          <a:prstGeom prst="rect">
            <a:avLst/>
          </a:prstGeom>
          <a:ln w="63500">
            <a:solidFill>
              <a:schemeClr val="accent5">
                <a:hueOff val="100859"/>
                <a:satOff val="-13629"/>
                <a:lumOff val="23879"/>
              </a:schemeClr>
            </a:solidFill>
          </a:ln>
        </p:spPr>
        <p:txBody>
          <a:bodyPr/>
          <a:lstStyle/>
          <a:p>
            <a:pPr marL="838200" indent="-3810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Hiérarchies</a:t>
            </a:r>
            <a:r>
              <a:t> (le président)</a:t>
            </a:r>
          </a:p>
          <a:p>
            <a:pPr marL="838200" indent="-3810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Autorités</a:t>
            </a:r>
            <a:r>
              <a:t> (les ministres)</a:t>
            </a:r>
          </a:p>
          <a:p>
            <a:pPr marL="838200" indent="-3810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Puissances</a:t>
            </a:r>
            <a:r>
              <a:t> (les préfets, maires)</a:t>
            </a:r>
          </a:p>
          <a:p>
            <a:pPr marL="838200" indent="-3810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Seigneureries</a:t>
            </a:r>
            <a:r>
              <a:t> (les proviseurs, commissaires, notaires…)</a:t>
            </a:r>
          </a:p>
          <a:p>
            <a:pPr marL="838200" indent="-3810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Noms</a:t>
            </a:r>
            <a:r>
              <a:t> (les policiers, enseignants…)</a:t>
            </a:r>
          </a:p>
        </p:txBody>
      </p:sp>
      <p:sp>
        <p:nvSpPr>
          <p:cNvPr id="147" name="Les humains"/>
          <p:cNvSpPr/>
          <p:nvPr/>
        </p:nvSpPr>
        <p:spPr>
          <a:xfrm>
            <a:off x="2449171" y="8179873"/>
            <a:ext cx="7348838" cy="1270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3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humains</a:t>
            </a:r>
          </a:p>
        </p:txBody>
      </p:sp>
      <p:sp>
        <p:nvSpPr>
          <p:cNvPr id="148" name="Les esprits"/>
          <p:cNvSpPr txBox="1"/>
          <p:nvPr/>
        </p:nvSpPr>
        <p:spPr>
          <a:xfrm>
            <a:off x="5159378" y="7449942"/>
            <a:ext cx="1928423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esprits</a:t>
            </a:r>
          </a:p>
        </p:txBody>
      </p:sp>
      <p:grpSp>
        <p:nvGrpSpPr>
          <p:cNvPr id="151" name="Grouper"/>
          <p:cNvGrpSpPr/>
          <p:nvPr/>
        </p:nvGrpSpPr>
        <p:grpSpPr>
          <a:xfrm>
            <a:off x="3951233" y="3112217"/>
            <a:ext cx="4233249" cy="584201"/>
            <a:chOff x="0" y="0"/>
            <a:chExt cx="4233247" cy="584200"/>
          </a:xfrm>
        </p:grpSpPr>
        <p:sp>
          <p:nvSpPr>
            <p:cNvPr id="149" name="Le Christ"/>
            <p:cNvSpPr txBox="1"/>
            <p:nvPr/>
          </p:nvSpPr>
          <p:spPr>
            <a:xfrm>
              <a:off x="0" y="-1"/>
              <a:ext cx="1701887" cy="584201"/>
            </a:xfrm>
            <a:prstGeom prst="rect">
              <a:avLst/>
            </a:prstGeom>
            <a:solidFill>
              <a:schemeClr val="accent5">
                <a:hueOff val="100859"/>
                <a:satOff val="-13629"/>
                <a:lumOff val="2387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3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Le Christ</a:t>
              </a:r>
            </a:p>
          </p:txBody>
        </p:sp>
        <p:sp>
          <p:nvSpPr>
            <p:cNvPr id="150" name="L’église"/>
            <p:cNvSpPr txBox="1"/>
            <p:nvPr/>
          </p:nvSpPr>
          <p:spPr>
            <a:xfrm>
              <a:off x="2929792" y="-1"/>
              <a:ext cx="1303456" cy="584201"/>
            </a:xfrm>
            <a:prstGeom prst="rect">
              <a:avLst/>
            </a:prstGeom>
            <a:solidFill>
              <a:schemeClr val="accent5">
                <a:hueOff val="100859"/>
                <a:satOff val="-13629"/>
                <a:lumOff val="2387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3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L’église</a:t>
              </a:r>
            </a:p>
          </p:txBody>
        </p:sp>
      </p:grpSp>
      <p:sp>
        <p:nvSpPr>
          <p:cNvPr id="152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i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6" grpId="2"/>
      <p:bldP build="whole" bldLvl="1" animBg="1" rev="0" advAuto="0" spid="15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Tableau 1"/>
          <p:cNvGraphicFramePr/>
          <p:nvPr/>
        </p:nvGraphicFramePr>
        <p:xfrm>
          <a:off x="4433820" y="467871"/>
          <a:ext cx="8222648" cy="912311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3012001"/>
                <a:gridCol w="1914674"/>
                <a:gridCol w="3283271"/>
              </a:tblGrid>
              <a:tr h="321414"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Dieu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Genèse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Satan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 Christ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1Jean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Antichrist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 St Esprit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Apocalypse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 faux prophète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Une marque sur le front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Apocalypse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La marque de la bête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La fiancée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2Corinthiens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La grande prostituée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La terre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Apocalypse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L’empire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42 mois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Apocalypse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42 mois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Pas de signes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Jean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Miracles et séduction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Respect pour Satan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Jude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Blasphèmes contre Dieu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Autorité de Dieu</a:t>
                      </a:r>
                    </a:p>
                  </a:txBody>
                  <a:tcPr marL="50800" marR="50800" marT="50800" marB="50800" anchor="ctr" anchorCtr="0" horzOverflow="overflow">
                    <a:lnB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 13.7</a:t>
                      </a:r>
                    </a:p>
                  </a:txBody>
                  <a:tcPr marL="50800" marR="50800" marT="50800" marB="50800" anchor="ctr" anchorCtr="0" horzOverflow="overflow">
                    <a:lnB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Soumission de Satan</a:t>
                      </a:r>
                    </a:p>
                  </a:txBody>
                  <a:tcPr marL="50800" marR="50800" marT="50800" marB="50800" anchor="ctr" anchorCtr="0" horzOverflow="overflow">
                    <a:lnB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B>
                  </a:tcPr>
                </a:tc>
              </a:tr>
              <a:tr h="7990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Principes de Dieu</a:t>
                      </a:r>
                    </a:p>
                  </a:txBody>
                  <a:tcPr marL="50800" marR="50800" marT="50800" marB="50800" anchor="ctr" anchorCtr="0" horzOverflow="overflow">
                    <a:lnL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L>
                    <a:lnT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T>
                    <a:lnB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Job</a:t>
                      </a:r>
                    </a:p>
                  </a:txBody>
                  <a:tcPr marL="50800" marR="50800" marT="50800" marB="50800" anchor="ctr" anchorCtr="0" horzOverflow="overflow">
                    <a:lnT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T>
                    <a:lnB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Principes du monde</a:t>
                      </a:r>
                    </a:p>
                  </a:txBody>
                  <a:tcPr marL="50800" marR="50800" marT="50800" marB="50800" anchor="ctr" anchorCtr="0" horzOverflow="overflow">
                    <a:lnR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R>
                    <a:lnT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T>
                    <a:lnB w="88900">
                      <a:solidFill>
                        <a:schemeClr val="accent5">
                          <a:hueOff val="100859"/>
                          <a:satOff val="-13629"/>
                          <a:lumOff val="23879"/>
                        </a:schemeClr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55" name="Vrai et faux dieu"/>
          <p:cNvSpPr txBox="1"/>
          <p:nvPr>
            <p:ph type="title"/>
          </p:nvPr>
        </p:nvSpPr>
        <p:spPr>
          <a:xfrm>
            <a:off x="605454" y="3225800"/>
            <a:ext cx="3505035" cy="3302000"/>
          </a:xfrm>
          <a:prstGeom prst="rect">
            <a:avLst/>
          </a:prstGeom>
        </p:spPr>
        <p:txBody>
          <a:bodyPr/>
          <a:lstStyle>
            <a:lvl1pPr defTabSz="531622">
              <a:defRPr sz="728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Vrai et faux dieu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es ar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armes</a:t>
            </a:r>
          </a:p>
        </p:txBody>
      </p:sp>
      <p:sp>
        <p:nvSpPr>
          <p:cNvPr id="158" name="La ceinture de la vérité…"/>
          <p:cNvSpPr txBox="1"/>
          <p:nvPr>
            <p:ph type="body" idx="1"/>
          </p:nvPr>
        </p:nvSpPr>
        <p:spPr>
          <a:xfrm>
            <a:off x="952500" y="2590800"/>
            <a:ext cx="8864619" cy="62865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ceinture de la vérité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cuirasse de la justice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pieds chaussés de la préparation de l’évangile de paix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 bouclier de la foi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 casque du salut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L’épée de l’esprit qui est la parole de Dieu</a:t>
            </a:r>
          </a:p>
        </p:txBody>
      </p:sp>
      <p:sp>
        <p:nvSpPr>
          <p:cNvPr id="159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i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  <p:sp>
        <p:nvSpPr>
          <p:cNvPr id="160" name="Prenez toutes les armes de Dieu afin de pouvoir résister…"/>
          <p:cNvSpPr txBox="1"/>
          <p:nvPr/>
        </p:nvSpPr>
        <p:spPr>
          <a:xfrm>
            <a:off x="1465515" y="8715453"/>
            <a:ext cx="8864620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i="1" sz="2500">
                <a:latin typeface="Gill Sans"/>
                <a:ea typeface="Gill Sans"/>
                <a:cs typeface="Gill Sans"/>
                <a:sym typeface="Gill Sans"/>
              </a:defRPr>
            </a:pPr>
            <a:r>
              <a:t>Prenez toutes les armes de Dieu afin de pouvoir </a:t>
            </a:r>
            <a:r>
              <a:rPr u="sng"/>
              <a:t>résister</a:t>
            </a:r>
            <a:r>
              <a:t> </a:t>
            </a:r>
          </a:p>
          <a:p>
            <a:pPr>
              <a:defRPr i="1" sz="2500">
                <a:latin typeface="Gill Sans"/>
                <a:ea typeface="Gill Sans"/>
                <a:cs typeface="Gill Sans"/>
                <a:sym typeface="Gill Sans"/>
              </a:defRPr>
            </a:pPr>
            <a:r>
              <a:t>dans le jour mauvais et </a:t>
            </a:r>
            <a:r>
              <a:rPr u="sng"/>
              <a:t>tenir ferme</a:t>
            </a:r>
            <a:r>
              <a:t> après avoir tout </a:t>
            </a:r>
            <a:r>
              <a:rPr u="sng"/>
              <a:t>surmonté</a:t>
            </a:r>
            <a:r>
              <a:t>. (Eph 6.13)</a:t>
            </a:r>
          </a:p>
        </p:txBody>
      </p:sp>
      <p:sp>
        <p:nvSpPr>
          <p:cNvPr id="161" name="Penser vrai"/>
          <p:cNvSpPr/>
          <p:nvPr/>
        </p:nvSpPr>
        <p:spPr>
          <a:xfrm>
            <a:off x="10102692" y="3062150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Penser vrai</a:t>
            </a:r>
          </a:p>
        </p:txBody>
      </p:sp>
      <p:sp>
        <p:nvSpPr>
          <p:cNvPr id="162" name="Faire vrai"/>
          <p:cNvSpPr/>
          <p:nvPr/>
        </p:nvSpPr>
        <p:spPr>
          <a:xfrm>
            <a:off x="10102538" y="3960948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Faire vrai</a:t>
            </a:r>
          </a:p>
        </p:txBody>
      </p:sp>
      <p:sp>
        <p:nvSpPr>
          <p:cNvPr id="163" name="Dire vrai"/>
          <p:cNvSpPr/>
          <p:nvPr/>
        </p:nvSpPr>
        <p:spPr>
          <a:xfrm>
            <a:off x="10102538" y="4862648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Dire vrai</a:t>
            </a:r>
          </a:p>
        </p:txBody>
      </p:sp>
      <p:sp>
        <p:nvSpPr>
          <p:cNvPr id="164" name="Ne pas penser faux"/>
          <p:cNvSpPr/>
          <p:nvPr/>
        </p:nvSpPr>
        <p:spPr>
          <a:xfrm>
            <a:off x="10102538" y="5764348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 pas penser faux</a:t>
            </a:r>
          </a:p>
        </p:txBody>
      </p:sp>
      <p:sp>
        <p:nvSpPr>
          <p:cNvPr id="165" name="Ne pas faire faux"/>
          <p:cNvSpPr/>
          <p:nvPr/>
        </p:nvSpPr>
        <p:spPr>
          <a:xfrm>
            <a:off x="10102538" y="6666048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 pas faire faux</a:t>
            </a:r>
          </a:p>
        </p:txBody>
      </p:sp>
      <p:sp>
        <p:nvSpPr>
          <p:cNvPr id="166" name="Ne pas dire faux"/>
          <p:cNvSpPr/>
          <p:nvPr/>
        </p:nvSpPr>
        <p:spPr>
          <a:xfrm>
            <a:off x="10102538" y="7567748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 pas dire faux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1"/>
      <p:bldP build="p" bldLvl="5" animBg="1" rev="0" advAuto="0" spid="158" grpId="2"/>
      <p:bldP build="whole" bldLvl="1" animBg="1" rev="0" advAuto="0" spid="165" grpId="6"/>
      <p:bldP build="whole" bldLvl="1" animBg="1" rev="0" advAuto="0" spid="164" grpId="5"/>
      <p:bldP build="whole" bldLvl="1" animBg="1" rev="0" advAuto="0" spid="162" grpId="3"/>
      <p:bldP build="whole" bldLvl="1" animBg="1" rev="0" advAuto="0" spid="163" grpId="4"/>
      <p:bldP build="whole" bldLvl="1" animBg="1" rev="0" advAuto="0" spid="166" grpId="7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Les ar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armes</a:t>
            </a:r>
          </a:p>
        </p:txBody>
      </p:sp>
      <p:sp>
        <p:nvSpPr>
          <p:cNvPr id="169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i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  <p:sp>
        <p:nvSpPr>
          <p:cNvPr id="170" name="Prenez toutes les armes de Dieu afin de pouvoir résister…"/>
          <p:cNvSpPr txBox="1"/>
          <p:nvPr/>
        </p:nvSpPr>
        <p:spPr>
          <a:xfrm>
            <a:off x="1465515" y="8715453"/>
            <a:ext cx="8864620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i="1" sz="2500">
                <a:latin typeface="Gill Sans"/>
                <a:ea typeface="Gill Sans"/>
                <a:cs typeface="Gill Sans"/>
                <a:sym typeface="Gill Sans"/>
              </a:defRPr>
            </a:pPr>
            <a:r>
              <a:t>Prenez toutes les armes de Dieu afin de pouvoir </a:t>
            </a:r>
            <a:r>
              <a:rPr u="sng"/>
              <a:t>résister</a:t>
            </a:r>
            <a:r>
              <a:t> </a:t>
            </a:r>
          </a:p>
          <a:p>
            <a:pPr>
              <a:defRPr i="1" sz="2500">
                <a:latin typeface="Gill Sans"/>
                <a:ea typeface="Gill Sans"/>
                <a:cs typeface="Gill Sans"/>
                <a:sym typeface="Gill Sans"/>
              </a:defRPr>
            </a:pPr>
            <a:r>
              <a:t>dans le jour mauvais et </a:t>
            </a:r>
            <a:r>
              <a:rPr u="sng"/>
              <a:t>tenir ferme</a:t>
            </a:r>
            <a:r>
              <a:t> après avoir tout </a:t>
            </a:r>
            <a:r>
              <a:rPr u="sng"/>
              <a:t>surmonté</a:t>
            </a:r>
            <a:r>
              <a:t>. (Eph 6.13)</a:t>
            </a:r>
          </a:p>
        </p:txBody>
      </p:sp>
      <p:sp>
        <p:nvSpPr>
          <p:cNvPr id="171" name="Penser vrai"/>
          <p:cNvSpPr/>
          <p:nvPr/>
        </p:nvSpPr>
        <p:spPr>
          <a:xfrm>
            <a:off x="10102615" y="2160450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Penser vrai</a:t>
            </a:r>
          </a:p>
        </p:txBody>
      </p:sp>
      <p:sp>
        <p:nvSpPr>
          <p:cNvPr id="172" name="Faire vrai"/>
          <p:cNvSpPr/>
          <p:nvPr/>
        </p:nvSpPr>
        <p:spPr>
          <a:xfrm>
            <a:off x="10102460" y="3059248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Faire vrai</a:t>
            </a:r>
          </a:p>
        </p:txBody>
      </p:sp>
      <p:sp>
        <p:nvSpPr>
          <p:cNvPr id="173" name="Dire vrai"/>
          <p:cNvSpPr/>
          <p:nvPr/>
        </p:nvSpPr>
        <p:spPr>
          <a:xfrm>
            <a:off x="10102615" y="4646023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Dire vrai</a:t>
            </a:r>
          </a:p>
        </p:txBody>
      </p:sp>
      <p:sp>
        <p:nvSpPr>
          <p:cNvPr id="174" name="Ne pas penser faux"/>
          <p:cNvSpPr/>
          <p:nvPr/>
        </p:nvSpPr>
        <p:spPr>
          <a:xfrm>
            <a:off x="10102615" y="5547723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 pas penser faux</a:t>
            </a:r>
          </a:p>
        </p:txBody>
      </p:sp>
      <p:sp>
        <p:nvSpPr>
          <p:cNvPr id="175" name="Ne pas faire faux"/>
          <p:cNvSpPr/>
          <p:nvPr/>
        </p:nvSpPr>
        <p:spPr>
          <a:xfrm>
            <a:off x="10102615" y="6449423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 pas faire faux</a:t>
            </a:r>
          </a:p>
        </p:txBody>
      </p:sp>
      <p:sp>
        <p:nvSpPr>
          <p:cNvPr id="176" name="Ne pas dire faux"/>
          <p:cNvSpPr/>
          <p:nvPr/>
        </p:nvSpPr>
        <p:spPr>
          <a:xfrm>
            <a:off x="10102615" y="8036197"/>
            <a:ext cx="2264173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29" y="0"/>
                </a:moveTo>
                <a:cubicBezTo>
                  <a:pt x="2694" y="0"/>
                  <a:pt x="2423" y="733"/>
                  <a:pt x="2423" y="1636"/>
                </a:cubicBezTo>
                <a:lnTo>
                  <a:pt x="2423" y="7650"/>
                </a:lnTo>
                <a:lnTo>
                  <a:pt x="0" y="10923"/>
                </a:lnTo>
                <a:lnTo>
                  <a:pt x="2423" y="14195"/>
                </a:lnTo>
                <a:lnTo>
                  <a:pt x="2423" y="19964"/>
                </a:lnTo>
                <a:cubicBezTo>
                  <a:pt x="2423" y="20867"/>
                  <a:pt x="2694" y="21600"/>
                  <a:pt x="3029" y="21600"/>
                </a:cubicBezTo>
                <a:lnTo>
                  <a:pt x="20994" y="21600"/>
                </a:lnTo>
                <a:cubicBezTo>
                  <a:pt x="21329" y="21600"/>
                  <a:pt x="21600" y="20867"/>
                  <a:pt x="21600" y="19964"/>
                </a:cubicBezTo>
                <a:lnTo>
                  <a:pt x="21600" y="1636"/>
                </a:lnTo>
                <a:cubicBezTo>
                  <a:pt x="21600" y="733"/>
                  <a:pt x="21329" y="0"/>
                  <a:pt x="20994" y="0"/>
                </a:cubicBezTo>
                <a:lnTo>
                  <a:pt x="30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 pas dire faux</a:t>
            </a:r>
          </a:p>
        </p:txBody>
      </p:sp>
      <p:graphicFrame>
        <p:nvGraphicFramePr>
          <p:cNvPr id="177" name="Graphique 2D en anneau"/>
          <p:cNvGraphicFramePr/>
          <p:nvPr/>
        </p:nvGraphicFramePr>
        <p:xfrm>
          <a:off x="-610611" y="-1046324"/>
          <a:ext cx="12656146" cy="1265614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78" name="Triangle"/>
          <p:cNvSpPr/>
          <p:nvPr/>
        </p:nvSpPr>
        <p:spPr>
          <a:xfrm>
            <a:off x="5082462" y="4430123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pPr>
          </a:p>
        </p:txBody>
      </p:sp>
      <p:sp>
        <p:nvSpPr>
          <p:cNvPr id="179" name="Penser"/>
          <p:cNvSpPr txBox="1"/>
          <p:nvPr/>
        </p:nvSpPr>
        <p:spPr>
          <a:xfrm>
            <a:off x="4400096" y="5700123"/>
            <a:ext cx="11174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Penser</a:t>
            </a:r>
          </a:p>
        </p:txBody>
      </p:sp>
      <p:sp>
        <p:nvSpPr>
          <p:cNvPr id="180" name="Dire"/>
          <p:cNvSpPr txBox="1"/>
          <p:nvPr/>
        </p:nvSpPr>
        <p:spPr>
          <a:xfrm>
            <a:off x="5324382" y="3989304"/>
            <a:ext cx="78616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Dire</a:t>
            </a:r>
          </a:p>
        </p:txBody>
      </p:sp>
      <p:sp>
        <p:nvSpPr>
          <p:cNvPr id="181" name="Faire"/>
          <p:cNvSpPr txBox="1"/>
          <p:nvPr/>
        </p:nvSpPr>
        <p:spPr>
          <a:xfrm>
            <a:off x="5900439" y="5700123"/>
            <a:ext cx="83993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Faire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La ceinture de la vérité"/>
          <p:cNvSpPr txBox="1"/>
          <p:nvPr>
            <p:ph type="title"/>
          </p:nvPr>
        </p:nvSpPr>
        <p:spPr>
          <a:xfrm>
            <a:off x="630917" y="1165334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ceinture de la vérité</a:t>
            </a:r>
          </a:p>
        </p:txBody>
      </p:sp>
      <p:sp>
        <p:nvSpPr>
          <p:cNvPr id="184" name="Une vérité accessible : Le nouvel homme, créé selon Dieu, en justice et sainteté qui produit la vérité (Eph 4.24)…"/>
          <p:cNvSpPr txBox="1"/>
          <p:nvPr>
            <p:ph type="body" idx="1"/>
          </p:nvPr>
        </p:nvSpPr>
        <p:spPr>
          <a:xfrm>
            <a:off x="952500" y="3926685"/>
            <a:ext cx="11099800" cy="4950615"/>
          </a:xfrm>
          <a:prstGeom prst="rect">
            <a:avLst/>
          </a:prstGeom>
        </p:spPr>
        <p:txBody>
          <a:bodyPr/>
          <a:lstStyle/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Une vérité accessible</a:t>
            </a:r>
            <a:r>
              <a:t> : </a:t>
            </a:r>
            <a:r>
              <a:rPr i="1"/>
              <a:t>Le nouvel homme, créé selon Dieu, en justice et sainteté qui produit la vérité </a:t>
            </a:r>
            <a:r>
              <a:t>(Eph 4.24)</a:t>
            </a:r>
          </a:p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La vérité dans le face à face</a:t>
            </a:r>
            <a:r>
              <a:t> :  V</a:t>
            </a:r>
            <a:r>
              <a:rPr i="1"/>
              <a:t>ous l'avez entendu et avez été instruits en lui, selon que la vérité est en Jésus</a:t>
            </a:r>
            <a:r>
              <a:t> (Eph 4.21)</a:t>
            </a:r>
          </a:p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Une vérité transmissible</a:t>
            </a:r>
            <a:r>
              <a:t> :  </a:t>
            </a:r>
            <a:r>
              <a:rPr i="1"/>
              <a:t>Ayant dépouillé le mensonge, parlez la vérité chacun à son prochain ; car nous sommes membres les uns des autres</a:t>
            </a:r>
            <a:r>
              <a:t> (Eph 4.25)</a:t>
            </a:r>
          </a:p>
          <a:p>
            <a:pPr marL="397763" indent="-397763" defTabSz="508254">
              <a:spcBef>
                <a:spcPts val="0"/>
              </a:spcBef>
              <a:defRPr sz="3306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Une vérité utile</a:t>
            </a:r>
            <a:r>
              <a:t> : </a:t>
            </a:r>
            <a:r>
              <a:rPr i="1"/>
              <a:t>Professant la vérité dans l'amour, nous croissions à tous égards par celui qui est le chef, le Christ</a:t>
            </a:r>
            <a:r>
              <a:t> (Eph 4.15)</a:t>
            </a:r>
          </a:p>
        </p:txBody>
      </p:sp>
      <p:sp>
        <p:nvSpPr>
          <p:cNvPr id="185" name="Les lieux célestes…"/>
          <p:cNvSpPr txBox="1"/>
          <p:nvPr/>
        </p:nvSpPr>
        <p:spPr>
          <a:xfrm>
            <a:off x="9336430" y="172498"/>
            <a:ext cx="3487668" cy="153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célestes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adversaires</a:t>
            </a:r>
          </a:p>
          <a:p>
            <a:pPr algn="r" defTabSz="373887">
              <a:defRPr b="1"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armes</a:t>
            </a:r>
          </a:p>
          <a:p>
            <a:pPr algn="r" defTabSz="373887">
              <a:defRPr sz="2432">
                <a:latin typeface="Gill Sans"/>
                <a:ea typeface="Gill Sans"/>
                <a:cs typeface="Gill Sans"/>
                <a:sym typeface="Gill Sans"/>
              </a:defRPr>
            </a:pPr>
            <a:r>
              <a:t>Les lieux de combat</a:t>
            </a:r>
          </a:p>
        </p:txBody>
      </p:sp>
      <p:sp>
        <p:nvSpPr>
          <p:cNvPr id="186" name="Penser vrai"/>
          <p:cNvSpPr txBox="1"/>
          <p:nvPr/>
        </p:nvSpPr>
        <p:spPr>
          <a:xfrm>
            <a:off x="9444324" y="2642831"/>
            <a:ext cx="2065673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Penser vrai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