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b="def" i="def"/>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b="def" i="def"/>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000000"/>
        </a:fontRef>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re et sous-titre">
    <p:spTree>
      <p:nvGrpSpPr>
        <p:cNvPr id="1" name=""/>
        <p:cNvGrpSpPr/>
        <p:nvPr/>
      </p:nvGrpSpPr>
      <p:grpSpPr>
        <a:xfrm>
          <a:off x="0" y="0"/>
          <a:ext cx="0" cy="0"/>
          <a:chOff x="0" y="0"/>
          <a:chExt cx="0" cy="0"/>
        </a:xfrm>
      </p:grpSpPr>
      <p:sp>
        <p:nvSpPr>
          <p:cNvPr id="11" name="Texte du titre"/>
          <p:cNvSpPr txBox="1"/>
          <p:nvPr>
            <p:ph type="title"/>
          </p:nvPr>
        </p:nvSpPr>
        <p:spPr>
          <a:xfrm>
            <a:off x="1270000" y="1638300"/>
            <a:ext cx="10464800" cy="3302000"/>
          </a:xfrm>
          <a:prstGeom prst="rect">
            <a:avLst/>
          </a:prstGeom>
        </p:spPr>
        <p:txBody>
          <a:bodyPr anchor="b"/>
          <a:lstStyle/>
          <a:p>
            <a:pPr/>
            <a:r>
              <a:t>Texte du titre</a:t>
            </a:r>
          </a:p>
        </p:txBody>
      </p:sp>
      <p:sp>
        <p:nvSpPr>
          <p:cNvPr id="12" name="Texte niveau 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13"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tion">
    <p:spTree>
      <p:nvGrpSpPr>
        <p:cNvPr id="1" name=""/>
        <p:cNvGrpSpPr/>
        <p:nvPr/>
      </p:nvGrpSpPr>
      <p:grpSpPr>
        <a:xfrm>
          <a:off x="0" y="0"/>
          <a:ext cx="0" cy="0"/>
          <a:chOff x="0" y="0"/>
          <a:chExt cx="0" cy="0"/>
        </a:xfrm>
      </p:grpSpPr>
      <p:sp>
        <p:nvSpPr>
          <p:cNvPr id="93" name="-Gilles Allain"/>
          <p:cNvSpPr txBox="1"/>
          <p:nvPr>
            <p:ph type="body" sz="quarter" idx="21"/>
          </p:nvPr>
        </p:nvSpPr>
        <p:spPr>
          <a:xfrm>
            <a:off x="1270000" y="6362700"/>
            <a:ext cx="10464800" cy="533400"/>
          </a:xfrm>
          <a:prstGeom prst="rect">
            <a:avLst/>
          </a:prstGeom>
        </p:spPr>
        <p:txBody>
          <a:bodyPr anchor="t">
            <a:spAutoFit/>
          </a:bodyPr>
          <a:lstStyle>
            <a:lvl1pPr marL="0" indent="0" algn="ctr">
              <a:spcBef>
                <a:spcPts val="0"/>
              </a:spcBef>
              <a:buSzTx/>
              <a:buNone/>
              <a:defRPr b="1" sz="2800">
                <a:latin typeface="Helvetica"/>
                <a:ea typeface="Helvetica"/>
                <a:cs typeface="Helvetica"/>
                <a:sym typeface="Helvetica"/>
              </a:defRPr>
            </a:lvl1pPr>
          </a:lstStyle>
          <a:p>
            <a:pPr/>
            <a:r>
              <a:t>-Gilles Allain</a:t>
            </a:r>
          </a:p>
        </p:txBody>
      </p:sp>
      <p:sp>
        <p:nvSpPr>
          <p:cNvPr id="94" name="« Saisissez une citation ici. »"/>
          <p:cNvSpPr txBox="1"/>
          <p:nvPr>
            <p:ph type="body" sz="quarter" idx="22"/>
          </p:nvPr>
        </p:nvSpPr>
        <p:spPr>
          <a:xfrm>
            <a:off x="1270000" y="4254500"/>
            <a:ext cx="10464800" cy="711200"/>
          </a:xfrm>
          <a:prstGeom prst="rect">
            <a:avLst/>
          </a:prstGeom>
        </p:spPr>
        <p:txBody>
          <a:bodyPr>
            <a:spAutoFit/>
          </a:bodyPr>
          <a:lstStyle>
            <a:lvl1pPr marL="0" indent="0" algn="ctr">
              <a:spcBef>
                <a:spcPts val="2400"/>
              </a:spcBef>
              <a:buSzTx/>
              <a:buNone/>
              <a:defRPr sz="4000"/>
            </a:lvl1pPr>
          </a:lstStyle>
          <a:p>
            <a:pPr/>
            <a:r>
              <a:t>« Saisissez une citation ici. »</a:t>
            </a:r>
          </a:p>
        </p:txBody>
      </p:sp>
      <p:sp>
        <p:nvSpPr>
          <p:cNvPr id="95"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21"/>
          </p:nvPr>
        </p:nvSpPr>
        <p:spPr>
          <a:xfrm>
            <a:off x="-812800" y="0"/>
            <a:ext cx="14630400" cy="9753600"/>
          </a:xfrm>
          <a:prstGeom prst="rect">
            <a:avLst/>
          </a:prstGeom>
        </p:spPr>
        <p:txBody>
          <a:bodyPr lIns="91439" tIns="45719" rIns="91439" bIns="45719" anchor="t">
            <a:noAutofit/>
          </a:bodyPr>
          <a:lstStyle/>
          <a:p>
            <a:pPr/>
          </a:p>
        </p:txBody>
      </p:sp>
      <p:sp>
        <p:nvSpPr>
          <p:cNvPr id="103"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ierge">
    <p:spTree>
      <p:nvGrpSpPr>
        <p:cNvPr id="1" name=""/>
        <p:cNvGrpSpPr/>
        <p:nvPr/>
      </p:nvGrpSpPr>
      <p:grpSpPr>
        <a:xfrm>
          <a:off x="0" y="0"/>
          <a:ext cx="0" cy="0"/>
          <a:chOff x="0" y="0"/>
          <a:chExt cx="0" cy="0"/>
        </a:xfrm>
      </p:grpSpPr>
      <p:sp>
        <p:nvSpPr>
          <p:cNvPr id="110"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e">
    <p:spTree>
      <p:nvGrpSpPr>
        <p:cNvPr id="1" name=""/>
        <p:cNvGrpSpPr/>
        <p:nvPr/>
      </p:nvGrpSpPr>
      <p:grpSpPr>
        <a:xfrm>
          <a:off x="0" y="0"/>
          <a:ext cx="0" cy="0"/>
          <a:chOff x="0" y="0"/>
          <a:chExt cx="0" cy="0"/>
        </a:xfrm>
      </p:grpSpPr>
      <p:sp>
        <p:nvSpPr>
          <p:cNvPr id="20" name="Image"/>
          <p:cNvSpPr/>
          <p:nvPr>
            <p:ph type="pic" idx="21"/>
          </p:nvPr>
        </p:nvSpPr>
        <p:spPr>
          <a:xfrm>
            <a:off x="1600200" y="330200"/>
            <a:ext cx="9779001" cy="6519334"/>
          </a:xfrm>
          <a:prstGeom prst="rect">
            <a:avLst/>
          </a:prstGeom>
        </p:spPr>
        <p:txBody>
          <a:bodyPr lIns="91439" tIns="45719" rIns="91439" bIns="45719" anchor="t">
            <a:noAutofit/>
          </a:bodyPr>
          <a:lstStyle/>
          <a:p>
            <a:pPr/>
          </a:p>
        </p:txBody>
      </p:sp>
      <p:sp>
        <p:nvSpPr>
          <p:cNvPr id="21" name="Texte du titre"/>
          <p:cNvSpPr txBox="1"/>
          <p:nvPr>
            <p:ph type="title"/>
          </p:nvPr>
        </p:nvSpPr>
        <p:spPr>
          <a:xfrm>
            <a:off x="1270000" y="6718300"/>
            <a:ext cx="10464800" cy="1422400"/>
          </a:xfrm>
          <a:prstGeom prst="rect">
            <a:avLst/>
          </a:prstGeom>
        </p:spPr>
        <p:txBody>
          <a:bodyPr anchor="b"/>
          <a:lstStyle/>
          <a:p>
            <a:pPr/>
            <a:r>
              <a:t>Texte du titre</a:t>
            </a:r>
          </a:p>
        </p:txBody>
      </p:sp>
      <p:sp>
        <p:nvSpPr>
          <p:cNvPr id="22" name="Texte niveau 1…"/>
          <p:cNvSpPr txBox="1"/>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23"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 Centré">
    <p:spTree>
      <p:nvGrpSpPr>
        <p:cNvPr id="1" name=""/>
        <p:cNvGrpSpPr/>
        <p:nvPr/>
      </p:nvGrpSpPr>
      <p:grpSpPr>
        <a:xfrm>
          <a:off x="0" y="0"/>
          <a:ext cx="0" cy="0"/>
          <a:chOff x="0" y="0"/>
          <a:chExt cx="0" cy="0"/>
        </a:xfrm>
      </p:grpSpPr>
      <p:sp>
        <p:nvSpPr>
          <p:cNvPr id="30" name="Texte du titre"/>
          <p:cNvSpPr txBox="1"/>
          <p:nvPr>
            <p:ph type="title"/>
          </p:nvPr>
        </p:nvSpPr>
        <p:spPr>
          <a:xfrm>
            <a:off x="1270000" y="3225800"/>
            <a:ext cx="10464800" cy="3302000"/>
          </a:xfrm>
          <a:prstGeom prst="rect">
            <a:avLst/>
          </a:prstGeom>
        </p:spPr>
        <p:txBody>
          <a:bodyPr/>
          <a:lstStyle/>
          <a:p>
            <a:pPr/>
            <a:r>
              <a:t>Texte du titre</a:t>
            </a:r>
          </a:p>
        </p:txBody>
      </p:sp>
      <p:sp>
        <p:nvSpPr>
          <p:cNvPr id="31"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e">
    <p:spTree>
      <p:nvGrpSpPr>
        <p:cNvPr id="1" name=""/>
        <p:cNvGrpSpPr/>
        <p:nvPr/>
      </p:nvGrpSpPr>
      <p:grpSpPr>
        <a:xfrm>
          <a:off x="0" y="0"/>
          <a:ext cx="0" cy="0"/>
          <a:chOff x="0" y="0"/>
          <a:chExt cx="0" cy="0"/>
        </a:xfrm>
      </p:grpSpPr>
      <p:sp>
        <p:nvSpPr>
          <p:cNvPr id="38" name="Image"/>
          <p:cNvSpPr/>
          <p:nvPr>
            <p:ph type="pic" sz="half" idx="21"/>
          </p:nvPr>
        </p:nvSpPr>
        <p:spPr>
          <a:xfrm>
            <a:off x="6642100" y="762000"/>
            <a:ext cx="5494867" cy="8242300"/>
          </a:xfrm>
          <a:prstGeom prst="rect">
            <a:avLst/>
          </a:prstGeom>
        </p:spPr>
        <p:txBody>
          <a:bodyPr lIns="91439" tIns="45719" rIns="91439" bIns="45719" anchor="t">
            <a:noAutofit/>
          </a:bodyPr>
          <a:lstStyle/>
          <a:p>
            <a:pPr/>
          </a:p>
        </p:txBody>
      </p:sp>
      <p:sp>
        <p:nvSpPr>
          <p:cNvPr id="39" name="Texte du titre"/>
          <p:cNvSpPr txBox="1"/>
          <p:nvPr>
            <p:ph type="title"/>
          </p:nvPr>
        </p:nvSpPr>
        <p:spPr>
          <a:xfrm>
            <a:off x="952500" y="762000"/>
            <a:ext cx="5334000" cy="4000500"/>
          </a:xfrm>
          <a:prstGeom prst="rect">
            <a:avLst/>
          </a:prstGeom>
        </p:spPr>
        <p:txBody>
          <a:bodyPr anchor="b"/>
          <a:lstStyle>
            <a:lvl1pPr>
              <a:defRPr sz="6000"/>
            </a:lvl1pPr>
          </a:lstStyle>
          <a:p>
            <a:pPr/>
            <a:r>
              <a:t>Texte du titre</a:t>
            </a:r>
          </a:p>
        </p:txBody>
      </p:sp>
      <p:sp>
        <p:nvSpPr>
          <p:cNvPr id="40" name="Texte niveau 1…"/>
          <p:cNvSpPr txBox="1"/>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41"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 Haut">
    <p:spTree>
      <p:nvGrpSpPr>
        <p:cNvPr id="1" name=""/>
        <p:cNvGrpSpPr/>
        <p:nvPr/>
      </p:nvGrpSpPr>
      <p:grpSpPr>
        <a:xfrm>
          <a:off x="0" y="0"/>
          <a:ext cx="0" cy="0"/>
          <a:chOff x="0" y="0"/>
          <a:chExt cx="0" cy="0"/>
        </a:xfrm>
      </p:grpSpPr>
      <p:sp>
        <p:nvSpPr>
          <p:cNvPr id="48" name="Texte du titre"/>
          <p:cNvSpPr txBox="1"/>
          <p:nvPr>
            <p:ph type="title"/>
          </p:nvPr>
        </p:nvSpPr>
        <p:spPr>
          <a:prstGeom prst="rect">
            <a:avLst/>
          </a:prstGeom>
        </p:spPr>
        <p:txBody>
          <a:bodyPr/>
          <a:lstStyle/>
          <a:p>
            <a:pPr/>
            <a:r>
              <a:t>Texte du titre</a:t>
            </a:r>
          </a:p>
        </p:txBody>
      </p:sp>
      <p:sp>
        <p:nvSpPr>
          <p:cNvPr id="49"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56" name="Texte du titre"/>
          <p:cNvSpPr txBox="1"/>
          <p:nvPr>
            <p:ph type="title"/>
          </p:nvPr>
        </p:nvSpPr>
        <p:spPr>
          <a:prstGeom prst="rect">
            <a:avLst/>
          </a:prstGeom>
        </p:spPr>
        <p:txBody>
          <a:bodyPr/>
          <a:lstStyle/>
          <a:p>
            <a:pPr/>
            <a:r>
              <a:t>Texte du titre</a:t>
            </a:r>
          </a:p>
        </p:txBody>
      </p:sp>
      <p:sp>
        <p:nvSpPr>
          <p:cNvPr id="57" name="Texte niveau 1…"/>
          <p:cNvSpPr txBox="1"/>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58"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puces et photo">
    <p:spTree>
      <p:nvGrpSpPr>
        <p:cNvPr id="1" name=""/>
        <p:cNvGrpSpPr/>
        <p:nvPr/>
      </p:nvGrpSpPr>
      <p:grpSpPr>
        <a:xfrm>
          <a:off x="0" y="0"/>
          <a:ext cx="0" cy="0"/>
          <a:chOff x="0" y="0"/>
          <a:chExt cx="0" cy="0"/>
        </a:xfrm>
      </p:grpSpPr>
      <p:sp>
        <p:nvSpPr>
          <p:cNvPr id="65" name="Image"/>
          <p:cNvSpPr/>
          <p:nvPr>
            <p:ph type="pic" sz="half" idx="21"/>
          </p:nvPr>
        </p:nvSpPr>
        <p:spPr>
          <a:xfrm>
            <a:off x="6718300" y="1054100"/>
            <a:ext cx="5334000" cy="8001000"/>
          </a:xfrm>
          <a:prstGeom prst="rect">
            <a:avLst/>
          </a:prstGeom>
        </p:spPr>
        <p:txBody>
          <a:bodyPr lIns="91439" tIns="45719" rIns="91439" bIns="45719" anchor="t">
            <a:noAutofit/>
          </a:bodyPr>
          <a:lstStyle/>
          <a:p>
            <a:pPr/>
          </a:p>
        </p:txBody>
      </p:sp>
      <p:sp>
        <p:nvSpPr>
          <p:cNvPr id="66" name="Texte du titre"/>
          <p:cNvSpPr txBox="1"/>
          <p:nvPr>
            <p:ph type="title"/>
          </p:nvPr>
        </p:nvSpPr>
        <p:spPr>
          <a:prstGeom prst="rect">
            <a:avLst/>
          </a:prstGeom>
        </p:spPr>
        <p:txBody>
          <a:bodyPr/>
          <a:lstStyle/>
          <a:p>
            <a:pPr/>
            <a:r>
              <a:t>Texte du titre</a:t>
            </a:r>
          </a:p>
        </p:txBody>
      </p:sp>
      <p:sp>
        <p:nvSpPr>
          <p:cNvPr id="67" name="Texte niveau 1…"/>
          <p:cNvSpPr txBox="1"/>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Texte niveau 1</a:t>
            </a:r>
          </a:p>
          <a:p>
            <a:pPr lvl="1"/>
            <a:r>
              <a:t>Texte niveau 2</a:t>
            </a:r>
          </a:p>
          <a:p>
            <a:pPr lvl="2"/>
            <a:r>
              <a:t>Texte niveau 3</a:t>
            </a:r>
          </a:p>
          <a:p>
            <a:pPr lvl="3"/>
            <a:r>
              <a:t>Texte niveau 4</a:t>
            </a:r>
          </a:p>
          <a:p>
            <a:pPr lvl="4"/>
            <a:r>
              <a:t>Texte niveau 5</a:t>
            </a:r>
          </a:p>
        </p:txBody>
      </p:sp>
      <p:sp>
        <p:nvSpPr>
          <p:cNvPr id="68"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ces">
    <p:spTree>
      <p:nvGrpSpPr>
        <p:cNvPr id="1" name=""/>
        <p:cNvGrpSpPr/>
        <p:nvPr/>
      </p:nvGrpSpPr>
      <p:grpSpPr>
        <a:xfrm>
          <a:off x="0" y="0"/>
          <a:ext cx="0" cy="0"/>
          <a:chOff x="0" y="0"/>
          <a:chExt cx="0" cy="0"/>
        </a:xfrm>
      </p:grpSpPr>
      <p:sp>
        <p:nvSpPr>
          <p:cNvPr id="75" name="Texte niveau 1…"/>
          <p:cNvSpPr txBox="1"/>
          <p:nvPr>
            <p:ph type="body" idx="1"/>
          </p:nvPr>
        </p:nvSpPr>
        <p:spPr>
          <a:xfrm>
            <a:off x="952500" y="1270000"/>
            <a:ext cx="11099800" cy="7213600"/>
          </a:xfrm>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76"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photos">
    <p:spTree>
      <p:nvGrpSpPr>
        <p:cNvPr id="1" name=""/>
        <p:cNvGrpSpPr/>
        <p:nvPr/>
      </p:nvGrpSpPr>
      <p:grpSpPr>
        <a:xfrm>
          <a:off x="0" y="0"/>
          <a:ext cx="0" cy="0"/>
          <a:chOff x="0" y="0"/>
          <a:chExt cx="0" cy="0"/>
        </a:xfrm>
      </p:grpSpPr>
      <p:sp>
        <p:nvSpPr>
          <p:cNvPr id="83" name="Image"/>
          <p:cNvSpPr/>
          <p:nvPr>
            <p:ph type="pic" sz="quarter" idx="21"/>
          </p:nvPr>
        </p:nvSpPr>
        <p:spPr>
          <a:xfrm>
            <a:off x="6464300" y="5067300"/>
            <a:ext cx="5943600" cy="3962400"/>
          </a:xfrm>
          <a:prstGeom prst="rect">
            <a:avLst/>
          </a:prstGeom>
        </p:spPr>
        <p:txBody>
          <a:bodyPr lIns="91439" tIns="45719" rIns="91439" bIns="45719" anchor="t">
            <a:noAutofit/>
          </a:bodyPr>
          <a:lstStyle/>
          <a:p>
            <a:pPr/>
          </a:p>
        </p:txBody>
      </p:sp>
      <p:sp>
        <p:nvSpPr>
          <p:cNvPr id="84" name="Image"/>
          <p:cNvSpPr/>
          <p:nvPr>
            <p:ph type="pic" sz="quarter" idx="22"/>
          </p:nvPr>
        </p:nvSpPr>
        <p:spPr>
          <a:xfrm>
            <a:off x="6464300" y="762000"/>
            <a:ext cx="5848350" cy="3898900"/>
          </a:xfrm>
          <a:prstGeom prst="rect">
            <a:avLst/>
          </a:prstGeom>
        </p:spPr>
        <p:txBody>
          <a:bodyPr lIns="91439" tIns="45719" rIns="91439" bIns="45719" anchor="t">
            <a:noAutofit/>
          </a:bodyPr>
          <a:lstStyle/>
          <a:p>
            <a:pPr/>
          </a:p>
        </p:txBody>
      </p:sp>
      <p:sp>
        <p:nvSpPr>
          <p:cNvPr id="85" name="Image"/>
          <p:cNvSpPr/>
          <p:nvPr>
            <p:ph type="pic" sz="half" idx="23"/>
          </p:nvPr>
        </p:nvSpPr>
        <p:spPr>
          <a:xfrm>
            <a:off x="723900" y="723900"/>
            <a:ext cx="5638801" cy="8458200"/>
          </a:xfrm>
          <a:prstGeom prst="rect">
            <a:avLst/>
          </a:prstGeom>
        </p:spPr>
        <p:txBody>
          <a:bodyPr lIns="91439" tIns="45719" rIns="91439" bIns="45719" anchor="t">
            <a:noAutofit/>
          </a:bodyPr>
          <a:lstStyle/>
          <a:p>
            <a:pPr/>
          </a:p>
        </p:txBody>
      </p:sp>
      <p:sp>
        <p:nvSpPr>
          <p:cNvPr id="86"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exte du titre"/>
          <p:cNvSpPr txBox="1"/>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du titre</a:t>
            </a:r>
          </a:p>
        </p:txBody>
      </p:sp>
      <p:sp>
        <p:nvSpPr>
          <p:cNvPr id="3" name="Texte niveau 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niveau 1</a:t>
            </a:r>
          </a:p>
          <a:p>
            <a:pPr lvl="1"/>
            <a:r>
              <a:t>Texte niveau 2</a:t>
            </a:r>
          </a:p>
          <a:p>
            <a:pPr lvl="2"/>
            <a:r>
              <a:t>Texte niveau 3</a:t>
            </a:r>
          </a:p>
          <a:p>
            <a:pPr lvl="3"/>
            <a:r>
              <a:t>Texte niveau 4</a:t>
            </a:r>
          </a:p>
          <a:p>
            <a:pPr lvl="4"/>
            <a:r>
              <a:t>Texte niveau 5</a:t>
            </a:r>
          </a:p>
        </p:txBody>
      </p:sp>
      <p:sp>
        <p:nvSpPr>
          <p:cNvPr id="4" name="Numéro de diapositive"/>
          <p:cNvSpPr txBox="1"/>
          <p:nvPr>
            <p:ph type="sldNum" sz="quarter" idx="2"/>
          </p:nvPr>
        </p:nvSpPr>
        <p:spPr>
          <a:xfrm>
            <a:off x="6311798" y="9245599"/>
            <a:ext cx="368504" cy="381001"/>
          </a:xfrm>
          <a:prstGeom prst="rect">
            <a:avLst/>
          </a:prstGeom>
          <a:ln w="12700">
            <a:miter lim="400000"/>
          </a:ln>
        </p:spPr>
        <p:txBody>
          <a:bodyPr wrap="none" lIns="50800" tIns="50800" rIns="50800" bIns="50800" anchor="b">
            <a:spAutoFit/>
          </a:bodyPr>
          <a:lstStyle>
            <a:lvl1pPr>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La…"/>
          <p:cNvSpPr txBox="1"/>
          <p:nvPr>
            <p:ph type="ctrTitle"/>
          </p:nvPr>
        </p:nvSpPr>
        <p:spPr>
          <a:xfrm>
            <a:off x="5879162" y="863600"/>
            <a:ext cx="4217920" cy="6368855"/>
          </a:xfrm>
          <a:prstGeom prst="rect">
            <a:avLst/>
          </a:prstGeom>
        </p:spPr>
        <p:txBody>
          <a:bodyPr/>
          <a:lstStyle/>
          <a:p>
            <a:pPr>
              <a:defRPr>
                <a:latin typeface="Gill Sans"/>
                <a:ea typeface="Gill Sans"/>
                <a:cs typeface="Gill Sans"/>
                <a:sym typeface="Gill Sans"/>
              </a:defRPr>
            </a:pPr>
            <a:r>
              <a:t>La</a:t>
            </a:r>
          </a:p>
          <a:p>
            <a:pPr>
              <a:defRPr>
                <a:latin typeface="Gill Sans"/>
                <a:ea typeface="Gill Sans"/>
                <a:cs typeface="Gill Sans"/>
                <a:sym typeface="Gill Sans"/>
              </a:defRPr>
            </a:pPr>
            <a:r>
              <a:t>Prophétie</a:t>
            </a:r>
          </a:p>
        </p:txBody>
      </p:sp>
      <p:sp>
        <p:nvSpPr>
          <p:cNvPr id="120" name="IEB Cursus 2024-25"/>
          <p:cNvSpPr txBox="1"/>
          <p:nvPr>
            <p:ph type="subTitle" sz="quarter" idx="1"/>
          </p:nvPr>
        </p:nvSpPr>
        <p:spPr>
          <a:xfrm>
            <a:off x="8630304" y="8470900"/>
            <a:ext cx="3891897" cy="1130300"/>
          </a:xfrm>
          <a:prstGeom prst="rect">
            <a:avLst/>
          </a:prstGeom>
        </p:spPr>
        <p:txBody>
          <a:bodyPr anchor="ctr"/>
          <a:lstStyle>
            <a:lvl1pPr>
              <a:defRPr>
                <a:latin typeface="Gill Sans"/>
                <a:ea typeface="Gill Sans"/>
                <a:cs typeface="Gill Sans"/>
                <a:sym typeface="Gill Sans"/>
              </a:defRPr>
            </a:lvl1pPr>
          </a:lstStyle>
          <a:p>
            <a:pPr/>
            <a:r>
              <a:t>IEB Cursus 2024-25</a:t>
            </a:r>
          </a:p>
        </p:txBody>
      </p:sp>
      <p:pic>
        <p:nvPicPr>
          <p:cNvPr id="121" name="pasted-image.tiff" descr="pasted-image.tiff"/>
          <p:cNvPicPr>
            <a:picLocks noChangeAspect="0"/>
          </p:cNvPicPr>
          <p:nvPr/>
        </p:nvPicPr>
        <p:blipFill>
          <a:blip r:embed="rId2">
            <a:extLst/>
          </a:blip>
          <a:stretch>
            <a:fillRect/>
          </a:stretch>
        </p:blipFill>
        <p:spPr>
          <a:xfrm>
            <a:off x="274281" y="354082"/>
            <a:ext cx="5459039" cy="4701895"/>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Le fondement"/>
          <p:cNvSpPr txBox="1"/>
          <p:nvPr>
            <p:ph type="title"/>
          </p:nvPr>
        </p:nvSpPr>
        <p:spPr>
          <a:xfrm>
            <a:off x="990600" y="711200"/>
            <a:ext cx="8056920" cy="2120900"/>
          </a:xfrm>
          <a:prstGeom prst="rect">
            <a:avLst/>
          </a:prstGeom>
        </p:spPr>
        <p:txBody>
          <a:bodyPr/>
          <a:lstStyle>
            <a:lvl1pPr>
              <a:defRPr>
                <a:latin typeface="Gill Sans"/>
                <a:ea typeface="Gill Sans"/>
                <a:cs typeface="Gill Sans"/>
                <a:sym typeface="Gill Sans"/>
              </a:defRPr>
            </a:lvl1pPr>
          </a:lstStyle>
          <a:p>
            <a:pPr/>
            <a:r>
              <a:t>Le fondement</a:t>
            </a:r>
          </a:p>
        </p:txBody>
      </p:sp>
      <p:sp>
        <p:nvSpPr>
          <p:cNvPr id="158" name="Un changement dans l’histoire : En d'autres générations, ce mystère n'a pas été donné à connaître aux fils des hommes comme il a été maintenant révélé à ses saints apôtres et prophètes par l'Esprit (Eph 3.5)…"/>
          <p:cNvSpPr txBox="1"/>
          <p:nvPr>
            <p:ph type="body" idx="1"/>
          </p:nvPr>
        </p:nvSpPr>
        <p:spPr>
          <a:xfrm>
            <a:off x="952500" y="3276600"/>
            <a:ext cx="11099800" cy="6286500"/>
          </a:xfrm>
          <a:prstGeom prst="rect">
            <a:avLst/>
          </a:prstGeom>
        </p:spPr>
        <p:txBody>
          <a:bodyPr/>
          <a:lstStyle/>
          <a:p>
            <a:pPr marL="452627" indent="-452627" defTabSz="578358">
              <a:spcBef>
                <a:spcPts val="0"/>
              </a:spcBef>
              <a:defRPr sz="3762">
                <a:latin typeface="Gill Sans"/>
                <a:ea typeface="Gill Sans"/>
                <a:cs typeface="Gill Sans"/>
                <a:sym typeface="Gill Sans"/>
              </a:defRPr>
            </a:pPr>
            <a:r>
              <a:rPr u="sng"/>
              <a:t>Un changement dans l’histoire</a:t>
            </a:r>
            <a:r>
              <a:t> : </a:t>
            </a:r>
            <a:r>
              <a:rPr i="1"/>
              <a:t>En d'autres générations, ce mystère n'a pas été donné à connaître aux fils des hommes comme il a été maintenant révélé à ses saints apôtres et prophètes par l'Esprit</a:t>
            </a:r>
            <a:r>
              <a:t> (Eph 3.5)</a:t>
            </a:r>
          </a:p>
          <a:p>
            <a:pPr marL="452627" indent="-452627" defTabSz="578358">
              <a:spcBef>
                <a:spcPts val="0"/>
              </a:spcBef>
              <a:defRPr sz="3762">
                <a:latin typeface="Gill Sans"/>
                <a:ea typeface="Gill Sans"/>
                <a:cs typeface="Gill Sans"/>
                <a:sym typeface="Gill Sans"/>
              </a:defRPr>
            </a:pPr>
            <a:r>
              <a:rPr u="sng"/>
              <a:t>Un aboutissement</a:t>
            </a:r>
            <a:r>
              <a:t> : </a:t>
            </a:r>
            <a:r>
              <a:rPr i="1"/>
              <a:t>Y-t-il des prophéties, elles auront leur fin</a:t>
            </a:r>
            <a:r>
              <a:t> (1Co 13.8)</a:t>
            </a:r>
          </a:p>
          <a:p>
            <a:pPr marL="452627" indent="-452627" defTabSz="578358">
              <a:spcBef>
                <a:spcPts val="0"/>
              </a:spcBef>
              <a:defRPr sz="3762">
                <a:latin typeface="Gill Sans"/>
                <a:ea typeface="Gill Sans"/>
                <a:cs typeface="Gill Sans"/>
                <a:sym typeface="Gill Sans"/>
              </a:defRPr>
            </a:pPr>
            <a:r>
              <a:rPr u="sng"/>
              <a:t>Comprendre, révéler, enseigner</a:t>
            </a:r>
            <a:r>
              <a:t> : </a:t>
            </a:r>
            <a:r>
              <a:rPr i="1"/>
              <a:t>Dieu a placé les uns dans l'assemblée : -d'abord des apôtres, en second lieu des prophètes, en troisième lieu des docteurs</a:t>
            </a:r>
            <a:r>
              <a:t> (1Co 12.28)</a:t>
            </a:r>
          </a:p>
          <a:p>
            <a:pPr marL="452627" indent="-452627" defTabSz="578358">
              <a:spcBef>
                <a:spcPts val="0"/>
              </a:spcBef>
              <a:defRPr sz="3762">
                <a:latin typeface="Gill Sans"/>
                <a:ea typeface="Gill Sans"/>
                <a:cs typeface="Gill Sans"/>
                <a:sym typeface="Gill Sans"/>
              </a:defRPr>
            </a:pPr>
            <a:r>
              <a:rPr u="sng"/>
              <a:t>Un fondement</a:t>
            </a:r>
            <a:r>
              <a:t> : </a:t>
            </a:r>
            <a:r>
              <a:rPr i="1"/>
              <a:t>L’église est bâtie sur le fondement des apôtres et des prophètes</a:t>
            </a:r>
            <a:r>
              <a:t> (Eph 2.21)</a:t>
            </a:r>
          </a:p>
        </p:txBody>
      </p:sp>
      <p:sp>
        <p:nvSpPr>
          <p:cNvPr id="159" name="Les prophètes de l’AT…"/>
          <p:cNvSpPr txBox="1"/>
          <p:nvPr/>
        </p:nvSpPr>
        <p:spPr>
          <a:xfrm>
            <a:off x="8957671" y="139700"/>
            <a:ext cx="3742329" cy="1800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defTabSz="379729">
              <a:defRPr sz="2470">
                <a:latin typeface="Gill Sans"/>
                <a:ea typeface="Gill Sans"/>
                <a:cs typeface="Gill Sans"/>
                <a:sym typeface="Gill Sans"/>
              </a:defRPr>
            </a:pPr>
            <a:r>
              <a:t>Les prophètes de l’AT</a:t>
            </a:r>
          </a:p>
          <a:p>
            <a:pPr algn="r" defTabSz="379729">
              <a:defRPr sz="2470">
                <a:latin typeface="Gill Sans"/>
                <a:ea typeface="Gill Sans"/>
                <a:cs typeface="Gill Sans"/>
                <a:sym typeface="Gill Sans"/>
              </a:defRPr>
            </a:pPr>
            <a:r>
              <a:t>La pensée de l’apôtre Paul</a:t>
            </a:r>
          </a:p>
          <a:p>
            <a:pPr algn="r" defTabSz="379729">
              <a:defRPr b="1" sz="2470">
                <a:latin typeface="Gill Sans"/>
                <a:ea typeface="Gill Sans"/>
                <a:cs typeface="Gill Sans"/>
                <a:sym typeface="Gill Sans"/>
              </a:defRPr>
            </a:pPr>
            <a:r>
              <a:t>Le fondement</a:t>
            </a:r>
          </a:p>
          <a:p>
            <a:pPr algn="r" defTabSz="379729">
              <a:defRPr sz="2470">
                <a:latin typeface="Gill Sans"/>
                <a:ea typeface="Gill Sans"/>
                <a:cs typeface="Gill Sans"/>
                <a:sym typeface="Gill Sans"/>
              </a:defRPr>
            </a:pPr>
            <a:r>
              <a:t>En pratique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58">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58" grpId="1"/>
    </p:bldLst>
  </p:timing>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En pratique"/>
          <p:cNvSpPr txBox="1"/>
          <p:nvPr>
            <p:ph type="title"/>
          </p:nvPr>
        </p:nvSpPr>
        <p:spPr>
          <a:xfrm>
            <a:off x="1282700" y="711200"/>
            <a:ext cx="7555349" cy="2120900"/>
          </a:xfrm>
          <a:prstGeom prst="rect">
            <a:avLst/>
          </a:prstGeom>
        </p:spPr>
        <p:txBody>
          <a:bodyPr/>
          <a:lstStyle>
            <a:lvl1pPr>
              <a:defRPr>
                <a:latin typeface="Gill Sans"/>
                <a:ea typeface="Gill Sans"/>
                <a:cs typeface="Gill Sans"/>
                <a:sym typeface="Gill Sans"/>
              </a:defRPr>
            </a:lvl1pPr>
          </a:lstStyle>
          <a:p>
            <a:pPr/>
            <a:r>
              <a:t>En pratique</a:t>
            </a:r>
          </a:p>
        </p:txBody>
      </p:sp>
      <p:sp>
        <p:nvSpPr>
          <p:cNvPr id="162" name="Un signe pour les croyants : La prophétie est un signe, non aux incrédules, mais à ceux qui croient. (1Co 14.21)…"/>
          <p:cNvSpPr txBox="1"/>
          <p:nvPr>
            <p:ph type="body" idx="1"/>
          </p:nvPr>
        </p:nvSpPr>
        <p:spPr>
          <a:xfrm>
            <a:off x="1168400" y="3203168"/>
            <a:ext cx="11099800" cy="5509032"/>
          </a:xfrm>
          <a:prstGeom prst="rect">
            <a:avLst/>
          </a:prstGeom>
        </p:spPr>
        <p:txBody>
          <a:bodyPr/>
          <a:lstStyle/>
          <a:p>
            <a:pPr marL="356615" indent="-356615" defTabSz="455675">
              <a:spcBef>
                <a:spcPts val="0"/>
              </a:spcBef>
              <a:defRPr sz="2964">
                <a:latin typeface="Gill Sans"/>
                <a:ea typeface="Gill Sans"/>
                <a:cs typeface="Gill Sans"/>
                <a:sym typeface="Gill Sans"/>
              </a:defRPr>
            </a:pPr>
            <a:r>
              <a:rPr u="sng"/>
              <a:t>Un signe pour les croyants</a:t>
            </a:r>
            <a:r>
              <a:t> :</a:t>
            </a:r>
            <a:r>
              <a:rPr i="1"/>
              <a:t> La prophétie est un signe, non aux incrédules, mais à ceux qui croient. </a:t>
            </a:r>
            <a:r>
              <a:t>(1Co 14.21)</a:t>
            </a:r>
          </a:p>
          <a:p>
            <a:pPr marL="356615" indent="-356615" defTabSz="455675">
              <a:spcBef>
                <a:spcPts val="0"/>
              </a:spcBef>
              <a:defRPr sz="2964">
                <a:latin typeface="Gill Sans"/>
                <a:ea typeface="Gill Sans"/>
                <a:cs typeface="Gill Sans"/>
                <a:sym typeface="Gill Sans"/>
              </a:defRPr>
            </a:pPr>
            <a:r>
              <a:rPr u="sng"/>
              <a:t>Une volonté de Dieu</a:t>
            </a:r>
            <a:r>
              <a:t> : </a:t>
            </a:r>
            <a:r>
              <a:rPr i="1"/>
              <a:t>Par des écrits prophétiques, ce mystère a été donné à connaître à toutes les nations, selon le commandement du Dieu éternel, pour l'obéissance de la foi</a:t>
            </a:r>
            <a:r>
              <a:t> (Ro 16.26)</a:t>
            </a:r>
          </a:p>
          <a:p>
            <a:pPr marL="356615" indent="-356615" defTabSz="455675">
              <a:spcBef>
                <a:spcPts val="0"/>
              </a:spcBef>
              <a:defRPr sz="2964">
                <a:latin typeface="Gill Sans"/>
                <a:ea typeface="Gill Sans"/>
                <a:cs typeface="Gill Sans"/>
                <a:sym typeface="Gill Sans"/>
              </a:defRPr>
            </a:pPr>
            <a:r>
              <a:rPr u="sng"/>
              <a:t>Une vigilance</a:t>
            </a:r>
            <a:r>
              <a:t> : </a:t>
            </a:r>
            <a:r>
              <a:rPr i="1"/>
              <a:t>Ne méprisez pas les prophéties</a:t>
            </a:r>
            <a:r>
              <a:t> (1 Th 5.20)</a:t>
            </a:r>
          </a:p>
          <a:p>
            <a:pPr marL="356615" indent="-356615" defTabSz="455675">
              <a:spcBef>
                <a:spcPts val="0"/>
              </a:spcBef>
              <a:defRPr sz="2964">
                <a:latin typeface="Gill Sans"/>
                <a:ea typeface="Gill Sans"/>
                <a:cs typeface="Gill Sans"/>
                <a:sym typeface="Gill Sans"/>
              </a:defRPr>
            </a:pPr>
            <a:r>
              <a:t>Un ministère prophétique qui a cessé</a:t>
            </a:r>
          </a:p>
          <a:p>
            <a:pPr marL="356615" indent="-356615" defTabSz="455675">
              <a:spcBef>
                <a:spcPts val="0"/>
              </a:spcBef>
              <a:defRPr sz="2964">
                <a:latin typeface="Gill Sans"/>
                <a:ea typeface="Gill Sans"/>
                <a:cs typeface="Gill Sans"/>
                <a:sym typeface="Gill Sans"/>
              </a:defRPr>
            </a:pPr>
            <a:r>
              <a:t>Des prophéties à discerner, bien que nous ayons la Parole prophétique (2Pi 1.19)</a:t>
            </a:r>
          </a:p>
          <a:p>
            <a:pPr marL="356615" indent="-356615" defTabSz="455675">
              <a:spcBef>
                <a:spcPts val="0"/>
              </a:spcBef>
              <a:defRPr sz="2964">
                <a:latin typeface="Gill Sans"/>
                <a:ea typeface="Gill Sans"/>
                <a:cs typeface="Gill Sans"/>
                <a:sym typeface="Gill Sans"/>
              </a:defRPr>
            </a:pPr>
            <a:r>
              <a:t>Les prophètes actuels sont-ils des prophètes, ou bien des enseignants percutants ?</a:t>
            </a:r>
          </a:p>
          <a:p>
            <a:pPr marL="356615" indent="-356615" defTabSz="455675">
              <a:spcBef>
                <a:spcPts val="0"/>
              </a:spcBef>
              <a:defRPr sz="2964">
                <a:latin typeface="Gill Sans"/>
                <a:ea typeface="Gill Sans"/>
                <a:cs typeface="Gill Sans"/>
                <a:sym typeface="Gill Sans"/>
              </a:defRPr>
            </a:pPr>
            <a:r>
              <a:rPr i="1"/>
              <a:t>Que deux ou trois prophètes parlent, et que les autres jugent</a:t>
            </a:r>
            <a:r>
              <a:t> (1Co 14.29)</a:t>
            </a:r>
          </a:p>
        </p:txBody>
      </p:sp>
      <p:sp>
        <p:nvSpPr>
          <p:cNvPr id="163" name="Les prophètes de l’AT…"/>
          <p:cNvSpPr txBox="1"/>
          <p:nvPr/>
        </p:nvSpPr>
        <p:spPr>
          <a:xfrm>
            <a:off x="8930271" y="139700"/>
            <a:ext cx="3769729" cy="1800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defTabSz="379729">
              <a:defRPr sz="2470">
                <a:latin typeface="Gill Sans"/>
                <a:ea typeface="Gill Sans"/>
                <a:cs typeface="Gill Sans"/>
                <a:sym typeface="Gill Sans"/>
              </a:defRPr>
            </a:pPr>
            <a:r>
              <a:t>Les prophètes de l’AT</a:t>
            </a:r>
          </a:p>
          <a:p>
            <a:pPr algn="r" defTabSz="379729">
              <a:defRPr sz="2470">
                <a:latin typeface="Gill Sans"/>
                <a:ea typeface="Gill Sans"/>
                <a:cs typeface="Gill Sans"/>
                <a:sym typeface="Gill Sans"/>
              </a:defRPr>
            </a:pPr>
            <a:r>
              <a:t>La pensée de l’apôtre Paul</a:t>
            </a:r>
          </a:p>
          <a:p>
            <a:pPr algn="r" defTabSz="379729">
              <a:defRPr sz="2470">
                <a:latin typeface="Gill Sans"/>
                <a:ea typeface="Gill Sans"/>
                <a:cs typeface="Gill Sans"/>
                <a:sym typeface="Gill Sans"/>
              </a:defRPr>
            </a:pPr>
            <a:r>
              <a:t>Le fondement</a:t>
            </a:r>
          </a:p>
          <a:p>
            <a:pPr algn="r" defTabSz="379729">
              <a:defRPr b="1" sz="2470">
                <a:latin typeface="Gill Sans"/>
                <a:ea typeface="Gill Sans"/>
                <a:cs typeface="Gill Sans"/>
                <a:sym typeface="Gill Sans"/>
              </a:defRPr>
            </a:pPr>
            <a:r>
              <a:t>En pratique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6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6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6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16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1" fill="hold">
                                  <p:stCondLst>
                                    <p:cond delay="0"/>
                                  </p:stCondLst>
                                  <p:iterate type="el" backwards="0">
                                    <p:tmAbs val="0"/>
                                  </p:iterate>
                                  <p:childTnLst>
                                    <p:set>
                                      <p:cBhvr>
                                        <p:cTn id="22" fill="hold"/>
                                        <p:tgtEl>
                                          <p:spTgt spid="16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1" fill="hold">
                                  <p:stCondLst>
                                    <p:cond delay="0"/>
                                  </p:stCondLst>
                                  <p:iterate type="el" backwards="0">
                                    <p:tmAbs val="0"/>
                                  </p:iterate>
                                  <p:childTnLst>
                                    <p:set>
                                      <p:cBhvr>
                                        <p:cTn id="26" fill="hold"/>
                                        <p:tgtEl>
                                          <p:spTgt spid="162">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62" grpId="1"/>
    </p:bldLst>
  </p:timing>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5" name="A retenir"/>
          <p:cNvSpPr txBox="1"/>
          <p:nvPr>
            <p:ph type="title"/>
          </p:nvPr>
        </p:nvSpPr>
        <p:spPr>
          <a:prstGeom prst="rect">
            <a:avLst/>
          </a:prstGeom>
          <a:ln w="63500">
            <a:solidFill>
              <a:schemeClr val="accent5">
                <a:hueOff val="100859"/>
                <a:satOff val="-13629"/>
                <a:lumOff val="23879"/>
              </a:schemeClr>
            </a:solidFill>
          </a:ln>
        </p:spPr>
        <p:txBody>
          <a:bodyPr/>
          <a:lstStyle>
            <a:lvl1pPr>
              <a:defRPr>
                <a:latin typeface="Gill Sans"/>
                <a:ea typeface="Gill Sans"/>
                <a:cs typeface="Gill Sans"/>
                <a:sym typeface="Gill Sans"/>
              </a:defRPr>
            </a:lvl1pPr>
          </a:lstStyle>
          <a:p>
            <a:pPr/>
            <a:r>
              <a:t>A retenir</a:t>
            </a:r>
          </a:p>
        </p:txBody>
      </p:sp>
      <p:sp>
        <p:nvSpPr>
          <p:cNvPr id="166" name="Le besoin d’entendre Dieu parler…"/>
          <p:cNvSpPr txBox="1"/>
          <p:nvPr>
            <p:ph type="body" idx="1"/>
          </p:nvPr>
        </p:nvSpPr>
        <p:spPr>
          <a:xfrm>
            <a:off x="952500" y="3719801"/>
            <a:ext cx="11099800" cy="5157499"/>
          </a:xfrm>
          <a:prstGeom prst="rect">
            <a:avLst/>
          </a:prstGeom>
          <a:solidFill>
            <a:schemeClr val="accent5">
              <a:hueOff val="100859"/>
              <a:satOff val="-13629"/>
              <a:lumOff val="23879"/>
            </a:schemeClr>
          </a:solidFill>
        </p:spPr>
        <p:txBody>
          <a:bodyPr/>
          <a:lstStyle/>
          <a:p>
            <a:pPr>
              <a:spcBef>
                <a:spcPts val="0"/>
              </a:spcBef>
              <a:defRPr>
                <a:latin typeface="Gill Sans"/>
                <a:ea typeface="Gill Sans"/>
                <a:cs typeface="Gill Sans"/>
                <a:sym typeface="Gill Sans"/>
              </a:defRPr>
            </a:pPr>
            <a:r>
              <a:t>Le besoin d’entendre Dieu parler</a:t>
            </a:r>
          </a:p>
          <a:p>
            <a:pPr>
              <a:spcBef>
                <a:spcPts val="0"/>
              </a:spcBef>
              <a:defRPr>
                <a:latin typeface="Gill Sans"/>
                <a:ea typeface="Gill Sans"/>
                <a:cs typeface="Gill Sans"/>
                <a:sym typeface="Gill Sans"/>
              </a:defRPr>
            </a:pPr>
            <a:r>
              <a:t>Une parole qui complète l’AT</a:t>
            </a:r>
          </a:p>
          <a:p>
            <a:pPr>
              <a:spcBef>
                <a:spcPts val="0"/>
              </a:spcBef>
              <a:defRPr>
                <a:latin typeface="Gill Sans"/>
                <a:ea typeface="Gill Sans"/>
                <a:cs typeface="Gill Sans"/>
                <a:sym typeface="Gill Sans"/>
              </a:defRPr>
            </a:pPr>
            <a:r>
              <a:t>Une parole qui permet au NT d’être écrit</a:t>
            </a:r>
          </a:p>
          <a:p>
            <a:pPr>
              <a:spcBef>
                <a:spcPts val="0"/>
              </a:spcBef>
              <a:defRPr>
                <a:latin typeface="Gill Sans"/>
                <a:ea typeface="Gill Sans"/>
                <a:cs typeface="Gill Sans"/>
                <a:sym typeface="Gill Sans"/>
              </a:defRPr>
            </a:pPr>
            <a:r>
              <a:t>Une parole qui confirme l’enseignement des apôtres</a:t>
            </a:r>
          </a:p>
          <a:p>
            <a:pPr>
              <a:spcBef>
                <a:spcPts val="0"/>
              </a:spcBef>
              <a:defRPr>
                <a:latin typeface="Gill Sans"/>
                <a:ea typeface="Gill Sans"/>
                <a:cs typeface="Gill Sans"/>
                <a:sym typeface="Gill Sans"/>
              </a:defRPr>
            </a:pPr>
            <a:r>
              <a:t>Une parole qui demande l’approbation de l’église</a:t>
            </a:r>
          </a:p>
          <a:p>
            <a:pPr>
              <a:spcBef>
                <a:spcPts val="0"/>
              </a:spcBef>
              <a:defRPr>
                <a:latin typeface="Gill Sans"/>
                <a:ea typeface="Gill Sans"/>
                <a:cs typeface="Gill Sans"/>
                <a:sym typeface="Gill Sans"/>
              </a:defRPr>
            </a:pPr>
            <a:r>
              <a:t>Un ministère de fondement</a:t>
            </a:r>
          </a:p>
        </p:txBody>
      </p:sp>
    </p:spTree>
  </p:cSld>
  <p:clrMapOvr>
    <a:masterClrMapping/>
  </p:clrMapOvr>
  <mc:AlternateContent xmlns:mc="http://schemas.openxmlformats.org/markup-compatibility/2006">
    <mc:Choice xmlns:p14="http://schemas.microsoft.com/office/powerpoint/2010/main" Requires="p14">
      <p:transition spd="med" advClick="1" p14:dur="1000">
        <p14:doors dir="vert"/>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3" name="Introduction"/>
          <p:cNvSpPr txBox="1"/>
          <p:nvPr>
            <p:ph type="title"/>
          </p:nvPr>
        </p:nvSpPr>
        <p:spPr>
          <a:prstGeom prst="rect">
            <a:avLst/>
          </a:prstGeom>
        </p:spPr>
        <p:txBody>
          <a:bodyPr/>
          <a:lstStyle>
            <a:lvl1pPr>
              <a:defRPr>
                <a:latin typeface="Gill Sans"/>
                <a:ea typeface="Gill Sans"/>
                <a:cs typeface="Gill Sans"/>
                <a:sym typeface="Gill Sans"/>
              </a:defRPr>
            </a:lvl1pPr>
          </a:lstStyle>
          <a:p>
            <a:pPr/>
            <a:r>
              <a:t>Introduction</a:t>
            </a:r>
          </a:p>
        </p:txBody>
      </p:sp>
      <p:sp>
        <p:nvSpPr>
          <p:cNvPr id="124" name="Les prophéties, c’est fini !…"/>
          <p:cNvSpPr txBox="1"/>
          <p:nvPr>
            <p:ph type="body" idx="1"/>
          </p:nvPr>
        </p:nvSpPr>
        <p:spPr>
          <a:prstGeom prst="rect">
            <a:avLst/>
          </a:prstGeom>
        </p:spPr>
        <p:txBody>
          <a:bodyPr/>
          <a:lstStyle/>
          <a:p>
            <a:pPr>
              <a:spcBef>
                <a:spcPts val="0"/>
              </a:spcBef>
              <a:defRPr>
                <a:latin typeface="Gill Sans"/>
                <a:ea typeface="Gill Sans"/>
                <a:cs typeface="Gill Sans"/>
                <a:sym typeface="Gill Sans"/>
              </a:defRPr>
            </a:pPr>
            <a:r>
              <a:t>Les prophéties, c’est fini !</a:t>
            </a:r>
          </a:p>
          <a:p>
            <a:pPr>
              <a:spcBef>
                <a:spcPts val="0"/>
              </a:spcBef>
              <a:defRPr>
                <a:latin typeface="Gill Sans"/>
                <a:ea typeface="Gill Sans"/>
                <a:cs typeface="Gill Sans"/>
                <a:sym typeface="Gill Sans"/>
              </a:defRPr>
            </a:pPr>
            <a:r>
              <a:t>Les prophéties, un enseignement puissant</a:t>
            </a:r>
          </a:p>
          <a:p>
            <a:pPr>
              <a:spcBef>
                <a:spcPts val="0"/>
              </a:spcBef>
              <a:defRPr>
                <a:latin typeface="Gill Sans"/>
                <a:ea typeface="Gill Sans"/>
                <a:cs typeface="Gill Sans"/>
                <a:sym typeface="Gill Sans"/>
              </a:defRPr>
            </a:pPr>
            <a:r>
              <a:t>La prophétie, une révélation extraordinaire</a:t>
            </a:r>
          </a:p>
          <a:p>
            <a:pPr>
              <a:spcBef>
                <a:spcPts val="0"/>
              </a:spcBef>
              <a:defRPr>
                <a:latin typeface="Gill Sans"/>
                <a:ea typeface="Gill Sans"/>
                <a:cs typeface="Gill Sans"/>
                <a:sym typeface="Gill Sans"/>
              </a:defRPr>
            </a:pPr>
            <a:r>
              <a:t>La prophétie, une parole de conviction</a:t>
            </a:r>
          </a:p>
          <a:p>
            <a:pPr>
              <a:spcBef>
                <a:spcPts val="0"/>
              </a:spcBef>
              <a:defRPr>
                <a:latin typeface="Gill Sans"/>
                <a:ea typeface="Gill Sans"/>
                <a:cs typeface="Gill Sans"/>
                <a:sym typeface="Gill Sans"/>
              </a:defRPr>
            </a:pPr>
            <a:r>
              <a:t>Les prophètes, des lanceurs d’alerte…</a:t>
            </a:r>
          </a:p>
          <a:p>
            <a:pPr>
              <a:spcBef>
                <a:spcPts val="0"/>
              </a:spcBef>
              <a:defRPr>
                <a:latin typeface="Gill Sans"/>
                <a:ea typeface="Gill Sans"/>
                <a:cs typeface="Gill Sans"/>
                <a:sym typeface="Gill Sans"/>
              </a:defRPr>
            </a:pPr>
            <a:r>
              <a:rPr i="1"/>
              <a:t>La prophétie et les textes bibliques</a:t>
            </a:r>
          </a:p>
        </p:txBody>
      </p:sp>
    </p:spTree>
  </p:cSld>
  <p:clrMapOvr>
    <a:masterClrMapping/>
  </p:clrMapOvr>
  <mc:AlternateContent xmlns:mc="http://schemas.openxmlformats.org/markup-compatibility/2006">
    <mc:Choice xmlns:p14="http://schemas.microsoft.com/office/powerpoint/2010/main" Requires="p14">
      <p:transition spd="med" advClick="1" p14:dur="1000">
        <p14:doors dir="vert"/>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2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2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2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12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1" fill="hold">
                                  <p:stCondLst>
                                    <p:cond delay="0"/>
                                  </p:stCondLst>
                                  <p:iterate type="el" backwards="0">
                                    <p:tmAbs val="0"/>
                                  </p:iterate>
                                  <p:childTnLst>
                                    <p:set>
                                      <p:cBhvr>
                                        <p:cTn id="22" fill="hold"/>
                                        <p:tgtEl>
                                          <p:spTgt spid="124">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24" grpId="1"/>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Plan"/>
          <p:cNvSpPr txBox="1"/>
          <p:nvPr>
            <p:ph type="title"/>
          </p:nvPr>
        </p:nvSpPr>
        <p:spPr>
          <a:prstGeom prst="rect">
            <a:avLst/>
          </a:prstGeom>
        </p:spPr>
        <p:txBody>
          <a:bodyPr/>
          <a:lstStyle>
            <a:lvl1pPr>
              <a:defRPr>
                <a:latin typeface="Gill Sans"/>
                <a:ea typeface="Gill Sans"/>
                <a:cs typeface="Gill Sans"/>
                <a:sym typeface="Gill Sans"/>
              </a:defRPr>
            </a:lvl1pPr>
          </a:lstStyle>
          <a:p>
            <a:pPr/>
            <a:r>
              <a:t>Plan</a:t>
            </a:r>
          </a:p>
        </p:txBody>
      </p:sp>
      <p:sp>
        <p:nvSpPr>
          <p:cNvPr id="127" name="Les prophètes de l’AT…"/>
          <p:cNvSpPr txBox="1"/>
          <p:nvPr>
            <p:ph type="body" idx="1"/>
          </p:nvPr>
        </p:nvSpPr>
        <p:spPr>
          <a:prstGeom prst="rect">
            <a:avLst/>
          </a:prstGeom>
        </p:spPr>
        <p:txBody>
          <a:bodyPr/>
          <a:lstStyle/>
          <a:p>
            <a:pPr marL="0" indent="0" algn="ctr">
              <a:spcBef>
                <a:spcPts val="0"/>
              </a:spcBef>
              <a:buSzTx/>
              <a:buNone/>
              <a:defRPr>
                <a:latin typeface="Gill Sans"/>
                <a:ea typeface="Gill Sans"/>
                <a:cs typeface="Gill Sans"/>
                <a:sym typeface="Gill Sans"/>
              </a:defRPr>
            </a:pPr>
            <a:r>
              <a:t>Les prophètes de l’AT</a:t>
            </a:r>
          </a:p>
          <a:p>
            <a:pPr marL="0" indent="0" algn="ctr">
              <a:spcBef>
                <a:spcPts val="0"/>
              </a:spcBef>
              <a:buSzTx/>
              <a:buNone/>
              <a:defRPr>
                <a:latin typeface="Gill Sans"/>
                <a:ea typeface="Gill Sans"/>
                <a:cs typeface="Gill Sans"/>
                <a:sym typeface="Gill Sans"/>
              </a:defRPr>
            </a:pPr>
            <a:r>
              <a:t>La pensée de l’apôtre Paul</a:t>
            </a:r>
          </a:p>
          <a:p>
            <a:pPr marL="0" indent="0" algn="ctr">
              <a:spcBef>
                <a:spcPts val="0"/>
              </a:spcBef>
              <a:buSzTx/>
              <a:buNone/>
              <a:defRPr>
                <a:latin typeface="Gill Sans"/>
                <a:ea typeface="Gill Sans"/>
                <a:cs typeface="Gill Sans"/>
                <a:sym typeface="Gill Sans"/>
              </a:defRPr>
            </a:pPr>
            <a:r>
              <a:t>Le fondement des apôtres et prophètes</a:t>
            </a:r>
          </a:p>
          <a:p>
            <a:pPr marL="0" indent="0" algn="ctr">
              <a:spcBef>
                <a:spcPts val="0"/>
              </a:spcBef>
              <a:buSzTx/>
              <a:buNone/>
              <a:defRPr>
                <a:latin typeface="Gill Sans"/>
                <a:ea typeface="Gill Sans"/>
                <a:cs typeface="Gill Sans"/>
                <a:sym typeface="Gill Sans"/>
              </a:defRPr>
            </a:pPr>
            <a:r>
              <a:t>En pratique</a:t>
            </a:r>
          </a:p>
        </p:txBody>
      </p:sp>
    </p:spTree>
  </p:cSld>
  <p:clrMapOvr>
    <a:masterClrMapping/>
  </p:clrMapOvr>
  <mc:AlternateContent xmlns:mc="http://schemas.openxmlformats.org/markup-compatibility/2006">
    <mc:Choice xmlns:p14="http://schemas.microsoft.com/office/powerpoint/2010/main" Requires="p14">
      <p:transition spd="med" advClick="1" p14:dur="1000">
        <p14:flip dir="r"/>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Définitions"/>
          <p:cNvSpPr txBox="1"/>
          <p:nvPr>
            <p:ph type="title"/>
          </p:nvPr>
        </p:nvSpPr>
        <p:spPr>
          <a:xfrm>
            <a:off x="952500" y="406400"/>
            <a:ext cx="8203325" cy="2120900"/>
          </a:xfrm>
          <a:prstGeom prst="rect">
            <a:avLst/>
          </a:prstGeom>
        </p:spPr>
        <p:txBody>
          <a:bodyPr/>
          <a:lstStyle>
            <a:lvl1pPr>
              <a:defRPr>
                <a:latin typeface="Gill Sans"/>
                <a:ea typeface="Gill Sans"/>
                <a:cs typeface="Gill Sans"/>
                <a:sym typeface="Gill Sans"/>
              </a:defRPr>
            </a:lvl1pPr>
          </a:lstStyle>
          <a:p>
            <a:pPr/>
            <a:r>
              <a:t>Définitions</a:t>
            </a:r>
          </a:p>
        </p:txBody>
      </p:sp>
      <p:sp>
        <p:nvSpPr>
          <p:cNvPr id="130" name="Celui qui parle de la part de Dieu (Ex : Abraham, Ge 20.7)…"/>
          <p:cNvSpPr txBox="1"/>
          <p:nvPr>
            <p:ph type="body" idx="1"/>
          </p:nvPr>
        </p:nvSpPr>
        <p:spPr>
          <a:xfrm>
            <a:off x="952500" y="2987435"/>
            <a:ext cx="11099800" cy="6286501"/>
          </a:xfrm>
          <a:prstGeom prst="rect">
            <a:avLst/>
          </a:prstGeom>
        </p:spPr>
        <p:txBody>
          <a:bodyPr/>
          <a:lstStyle/>
          <a:p>
            <a:pPr marL="338327" indent="-338327" defTabSz="432308">
              <a:spcBef>
                <a:spcPts val="0"/>
              </a:spcBef>
              <a:defRPr sz="2812">
                <a:latin typeface="Gill Sans"/>
                <a:ea typeface="Gill Sans"/>
                <a:cs typeface="Gill Sans"/>
                <a:sym typeface="Gill Sans"/>
              </a:defRPr>
            </a:pPr>
            <a:r>
              <a:t>Celui qui parle de la part de Dieu (Ex : Abraham, Ge 20.7)</a:t>
            </a:r>
          </a:p>
          <a:p>
            <a:pPr marL="338327" indent="-338327" defTabSz="432308">
              <a:spcBef>
                <a:spcPts val="0"/>
              </a:spcBef>
              <a:defRPr sz="2812">
                <a:latin typeface="Gill Sans"/>
                <a:ea typeface="Gill Sans"/>
                <a:cs typeface="Gill Sans"/>
                <a:sym typeface="Gill Sans"/>
              </a:defRPr>
            </a:pPr>
            <a:r>
              <a:t>Celui qui annonce des évènements (1Sam 10.3), appelé quelquefois le </a:t>
            </a:r>
            <a:r>
              <a:rPr i="1"/>
              <a:t>voyant</a:t>
            </a:r>
            <a:r>
              <a:t> (1Sam 9.9)</a:t>
            </a:r>
          </a:p>
          <a:p>
            <a:pPr marL="338327" indent="-338327" defTabSz="432308">
              <a:spcBef>
                <a:spcPts val="0"/>
              </a:spcBef>
              <a:defRPr sz="2812">
                <a:latin typeface="Gill Sans"/>
                <a:ea typeface="Gill Sans"/>
                <a:cs typeface="Gill Sans"/>
                <a:sym typeface="Gill Sans"/>
              </a:defRPr>
            </a:pPr>
            <a:r>
              <a:t>Les prophètes inspirés de l’AT : </a:t>
            </a:r>
            <a:r>
              <a:rPr i="1"/>
              <a:t>Il avait auparavant promis par ses prophètes dans de saintes écritures </a:t>
            </a:r>
            <a:r>
              <a:t>(Ro 1.2)</a:t>
            </a:r>
          </a:p>
          <a:p>
            <a:pPr marL="338327" indent="-338327" defTabSz="432308">
              <a:spcBef>
                <a:spcPts val="0"/>
              </a:spcBef>
              <a:defRPr sz="2812">
                <a:latin typeface="Gill Sans"/>
                <a:ea typeface="Gill Sans"/>
                <a:cs typeface="Gill Sans"/>
                <a:sym typeface="Gill Sans"/>
              </a:defRPr>
            </a:pPr>
            <a:r>
              <a:t>Les prophètes de l’AT : </a:t>
            </a:r>
            <a:r>
              <a:rPr i="1"/>
              <a:t>Prenez pour exemple de souffrance et de patience les prophètes qui ont parlé au nom du Seigneur</a:t>
            </a:r>
            <a:r>
              <a:t> (Jac 5.10)</a:t>
            </a:r>
          </a:p>
          <a:p>
            <a:pPr marL="338327" indent="-338327" defTabSz="432308">
              <a:spcBef>
                <a:spcPts val="0"/>
              </a:spcBef>
              <a:defRPr sz="2812">
                <a:latin typeface="Gill Sans"/>
                <a:ea typeface="Gill Sans"/>
                <a:cs typeface="Gill Sans"/>
                <a:sym typeface="Gill Sans"/>
              </a:defRPr>
            </a:pPr>
            <a:r>
              <a:t>Pas l’apanage des seuls croyants : Balaam, Caïphe</a:t>
            </a:r>
          </a:p>
          <a:p>
            <a:pPr marL="338327" indent="-338327" defTabSz="432308">
              <a:spcBef>
                <a:spcPts val="0"/>
              </a:spcBef>
              <a:defRPr sz="2812">
                <a:latin typeface="Gill Sans"/>
                <a:ea typeface="Gill Sans"/>
                <a:cs typeface="Gill Sans"/>
                <a:sym typeface="Gill Sans"/>
              </a:defRPr>
            </a:pPr>
            <a:r>
              <a:rPr u="sng"/>
              <a:t>La prophétie n’est pas l’enseignement </a:t>
            </a:r>
            <a:r>
              <a:t>: </a:t>
            </a:r>
            <a:r>
              <a:rPr i="1"/>
              <a:t>Soit la prophétie, en accord avec la foi, […] soit celui qui enseigne, qu’il enseigne</a:t>
            </a:r>
            <a:r>
              <a:t> (Ro 12.7-8)</a:t>
            </a:r>
          </a:p>
          <a:p>
            <a:pPr marL="338327" indent="-338327" defTabSz="432308">
              <a:spcBef>
                <a:spcPts val="0"/>
              </a:spcBef>
              <a:defRPr sz="2812">
                <a:latin typeface="Gill Sans"/>
                <a:ea typeface="Gill Sans"/>
                <a:cs typeface="Gill Sans"/>
                <a:sym typeface="Gill Sans"/>
              </a:defRPr>
            </a:pPr>
            <a:r>
              <a:rPr u="sng"/>
              <a:t>Un aspect « enseignement » présent dans la prophétie</a:t>
            </a:r>
            <a:r>
              <a:t> : </a:t>
            </a:r>
            <a:r>
              <a:rPr i="1"/>
              <a:t>Si j’ai la prophétie, et que je connaisse tous les mystères et toute connaissance…</a:t>
            </a:r>
            <a:r>
              <a:t> (13.2) </a:t>
            </a:r>
            <a:r>
              <a:rPr i="1"/>
              <a:t>Vous pouvez tous prophétiser un à un, afin que tous apprennent et que tous soient exhortés </a:t>
            </a:r>
            <a:r>
              <a:t>(14.31)</a:t>
            </a:r>
          </a:p>
          <a:p>
            <a:pPr marL="338327" indent="-338327" defTabSz="432308">
              <a:spcBef>
                <a:spcPts val="0"/>
              </a:spcBef>
              <a:defRPr sz="2812">
                <a:latin typeface="Gill Sans"/>
                <a:ea typeface="Gill Sans"/>
                <a:cs typeface="Gill Sans"/>
                <a:sym typeface="Gill Sans"/>
              </a:defRPr>
            </a:pPr>
            <a:r>
              <a:t>Le « dernier prophète », Jean-Baptiste, après Malachie (Mt 11.9)</a:t>
            </a:r>
          </a:p>
        </p:txBody>
      </p:sp>
      <p:sp>
        <p:nvSpPr>
          <p:cNvPr id="131" name="Les prophètes de l’AT…"/>
          <p:cNvSpPr txBox="1"/>
          <p:nvPr/>
        </p:nvSpPr>
        <p:spPr>
          <a:xfrm>
            <a:off x="8930271" y="139700"/>
            <a:ext cx="3769729" cy="1800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defTabSz="368045">
              <a:defRPr b="1" sz="2394">
                <a:latin typeface="Gill Sans"/>
                <a:ea typeface="Gill Sans"/>
                <a:cs typeface="Gill Sans"/>
                <a:sym typeface="Gill Sans"/>
              </a:defRPr>
            </a:pPr>
            <a:r>
              <a:t>Les prophètes de l’AT</a:t>
            </a:r>
          </a:p>
          <a:p>
            <a:pPr algn="r" defTabSz="368045">
              <a:defRPr sz="2394">
                <a:latin typeface="Gill Sans"/>
                <a:ea typeface="Gill Sans"/>
                <a:cs typeface="Gill Sans"/>
                <a:sym typeface="Gill Sans"/>
              </a:defRPr>
            </a:pPr>
            <a:r>
              <a:t>La pensée de l’apôtre Paul</a:t>
            </a:r>
          </a:p>
          <a:p>
            <a:pPr algn="r" defTabSz="368045">
              <a:defRPr sz="2394">
                <a:latin typeface="Gill Sans"/>
                <a:ea typeface="Gill Sans"/>
                <a:cs typeface="Gill Sans"/>
                <a:sym typeface="Gill Sans"/>
              </a:defRPr>
            </a:pPr>
            <a:r>
              <a:t>Le fondement</a:t>
            </a:r>
          </a:p>
          <a:p>
            <a:pPr algn="r" defTabSz="368045">
              <a:defRPr sz="2394">
                <a:latin typeface="Gill Sans"/>
                <a:ea typeface="Gill Sans"/>
                <a:cs typeface="Gill Sans"/>
                <a:sym typeface="Gill Sans"/>
              </a:defRPr>
            </a:pPr>
            <a:r>
              <a:t>En pratique</a:t>
            </a:r>
          </a:p>
        </p:txBody>
      </p:sp>
      <p:sp>
        <p:nvSpPr>
          <p:cNvPr id="132" name="et exemples"/>
          <p:cNvSpPr txBox="1"/>
          <p:nvPr/>
        </p:nvSpPr>
        <p:spPr>
          <a:xfrm>
            <a:off x="5995354" y="1778000"/>
            <a:ext cx="2271391" cy="660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a:latin typeface="Gill Sans"/>
                <a:ea typeface="Gill Sans"/>
                <a:cs typeface="Gill Sans"/>
                <a:sym typeface="Gill Sans"/>
              </a:defRPr>
            </a:lvl1pPr>
          </a:lstStyle>
          <a:p>
            <a:pPr/>
            <a:r>
              <a:t>et exemples</a:t>
            </a:r>
          </a:p>
        </p:txBody>
      </p:sp>
    </p:spTree>
  </p:cSld>
  <p:clrMapOvr>
    <a:masterClrMapping/>
  </p:clrMapOvr>
  <mc:AlternateContent xmlns:mc="http://schemas.openxmlformats.org/markup-compatibility/2006">
    <mc:Choice xmlns:p14="http://schemas.microsoft.com/office/powerpoint/2010/main" Requires="p14">
      <p:transition spd="med" advClick="1" p14:dur="1000">
        <p14:flip dir="r"/>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3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3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13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1" fill="hold">
                                  <p:stCondLst>
                                    <p:cond delay="0"/>
                                  </p:stCondLst>
                                  <p:iterate type="el" backwards="0">
                                    <p:tmAbs val="0"/>
                                  </p:iterate>
                                  <p:childTnLst>
                                    <p:set>
                                      <p:cBhvr>
                                        <p:cTn id="22" fill="hold"/>
                                        <p:tgtEl>
                                          <p:spTgt spid="13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1" fill="hold">
                                  <p:stCondLst>
                                    <p:cond delay="0"/>
                                  </p:stCondLst>
                                  <p:iterate type="el" backwards="0">
                                    <p:tmAbs val="0"/>
                                  </p:iterate>
                                  <p:childTnLst>
                                    <p:set>
                                      <p:cBhvr>
                                        <p:cTn id="26" fill="hold"/>
                                        <p:tgtEl>
                                          <p:spTgt spid="13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1" fill="hold">
                                  <p:stCondLst>
                                    <p:cond delay="0"/>
                                  </p:stCondLst>
                                  <p:iterate type="el" backwards="0">
                                    <p:tmAbs val="0"/>
                                  </p:iterate>
                                  <p:childTnLst>
                                    <p:set>
                                      <p:cBhvr>
                                        <p:cTn id="30" fill="hold"/>
                                        <p:tgtEl>
                                          <p:spTgt spid="130">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30" grpId="1"/>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Dans l’AT"/>
          <p:cNvSpPr txBox="1"/>
          <p:nvPr>
            <p:ph type="title"/>
          </p:nvPr>
        </p:nvSpPr>
        <p:spPr>
          <a:xfrm>
            <a:off x="457200" y="679450"/>
            <a:ext cx="9269904" cy="2120900"/>
          </a:xfrm>
          <a:prstGeom prst="rect">
            <a:avLst/>
          </a:prstGeom>
        </p:spPr>
        <p:txBody>
          <a:bodyPr/>
          <a:lstStyle>
            <a:lvl1pPr>
              <a:defRPr>
                <a:latin typeface="Gill Sans"/>
                <a:ea typeface="Gill Sans"/>
                <a:cs typeface="Gill Sans"/>
                <a:sym typeface="Gill Sans"/>
              </a:defRPr>
            </a:lvl1pPr>
          </a:lstStyle>
          <a:p>
            <a:pPr/>
            <a:r>
              <a:t>Dans l’AT</a:t>
            </a:r>
          </a:p>
        </p:txBody>
      </p:sp>
      <p:sp>
        <p:nvSpPr>
          <p:cNvPr id="135" name="L’autorité de Dieu : Je ferai surgir pour eux, du milieu de leurs frères, un prophète comme toi. Je mettrai mes paroles dans sa bouche et il leur dira tout ce que je lui ordonnerai (De 18.18)…"/>
          <p:cNvSpPr txBox="1"/>
          <p:nvPr>
            <p:ph type="body" idx="1"/>
          </p:nvPr>
        </p:nvSpPr>
        <p:spPr>
          <a:xfrm>
            <a:off x="952500" y="3038099"/>
            <a:ext cx="11099800" cy="6286501"/>
          </a:xfrm>
          <a:prstGeom prst="rect">
            <a:avLst/>
          </a:prstGeom>
        </p:spPr>
        <p:txBody>
          <a:bodyPr/>
          <a:lstStyle/>
          <a:p>
            <a:pPr marL="338327" indent="-338327" defTabSz="432308">
              <a:spcBef>
                <a:spcPts val="0"/>
              </a:spcBef>
              <a:buSzPct val="100000"/>
              <a:defRPr sz="2812">
                <a:latin typeface="Gill Sans"/>
                <a:ea typeface="Gill Sans"/>
                <a:cs typeface="Gill Sans"/>
                <a:sym typeface="Gill Sans"/>
              </a:defRPr>
            </a:pPr>
            <a:r>
              <a:rPr u="sng"/>
              <a:t>L’autorité de Dieu</a:t>
            </a:r>
            <a:r>
              <a:t> : </a:t>
            </a:r>
            <a:r>
              <a:rPr i="1"/>
              <a:t>Je ferai surgir pour eux, du milieu de leurs frères, un prophète comme toi. Je mettrai mes paroles dans sa bouche et il leur dira tout ce que je lui ordonnerai</a:t>
            </a:r>
            <a:r>
              <a:t> (De 18.18)</a:t>
            </a:r>
          </a:p>
          <a:p>
            <a:pPr marL="338327" indent="-338327" defTabSz="432308">
              <a:spcBef>
                <a:spcPts val="0"/>
              </a:spcBef>
              <a:buSzPct val="100000"/>
              <a:defRPr sz="2812">
                <a:latin typeface="Gill Sans"/>
                <a:ea typeface="Gill Sans"/>
                <a:cs typeface="Gill Sans"/>
                <a:sym typeface="Gill Sans"/>
              </a:defRPr>
            </a:pPr>
            <a:r>
              <a:rPr u="sng"/>
              <a:t>Un porte-parole de Dieu</a:t>
            </a:r>
            <a:r>
              <a:t> : </a:t>
            </a:r>
            <a:r>
              <a:rPr i="1"/>
              <a:t>Je n'ai pas envoyé ces prophètes, et ils ont couru ; je ne leur ai pas parlé, et ils ont prophétisé</a:t>
            </a:r>
            <a:r>
              <a:t> (Je 23.21)</a:t>
            </a:r>
          </a:p>
          <a:p>
            <a:pPr marL="338327" indent="-338327" defTabSz="432308">
              <a:spcBef>
                <a:spcPts val="0"/>
              </a:spcBef>
              <a:buSzPct val="100000"/>
              <a:defRPr sz="2812">
                <a:latin typeface="Gill Sans"/>
                <a:ea typeface="Gill Sans"/>
                <a:cs typeface="Gill Sans"/>
                <a:sym typeface="Gill Sans"/>
              </a:defRPr>
            </a:pPr>
            <a:r>
              <a:rPr u="sng"/>
              <a:t>Une inspiration de Dieu</a:t>
            </a:r>
            <a:r>
              <a:t> : </a:t>
            </a:r>
            <a:r>
              <a:rPr i="1"/>
              <a:t>Tu les as avertis par ton Esprit, par l’intermédiaire de tes prophètes</a:t>
            </a:r>
            <a:r>
              <a:t> (Ne 9.30)</a:t>
            </a:r>
          </a:p>
          <a:p>
            <a:pPr marL="338327" indent="-338327" defTabSz="432308">
              <a:spcBef>
                <a:spcPts val="0"/>
              </a:spcBef>
              <a:buSzPct val="100000"/>
              <a:defRPr sz="2812">
                <a:latin typeface="Gill Sans"/>
                <a:ea typeface="Gill Sans"/>
                <a:cs typeface="Gill Sans"/>
                <a:sym typeface="Gill Sans"/>
              </a:defRPr>
            </a:pPr>
            <a:r>
              <a:rPr u="sng"/>
              <a:t>Un exemple,  Aaron</a:t>
            </a:r>
            <a:r>
              <a:t> :  </a:t>
            </a:r>
            <a:r>
              <a:rPr i="1"/>
              <a:t>C'est lui qui parlera pour toi au peuple : il te servira de bouche et toi, tu tiendras pour lui la place de Dieu</a:t>
            </a:r>
            <a:r>
              <a:t> (Ex 4.16)</a:t>
            </a:r>
          </a:p>
          <a:p>
            <a:pPr marL="338327" indent="-338327" defTabSz="432308">
              <a:spcBef>
                <a:spcPts val="0"/>
              </a:spcBef>
              <a:defRPr sz="2812">
                <a:latin typeface="Gill Sans"/>
                <a:ea typeface="Gill Sans"/>
                <a:cs typeface="Gill Sans"/>
                <a:sym typeface="Gill Sans"/>
              </a:defRPr>
            </a:pPr>
            <a:r>
              <a:rPr u="sng"/>
              <a:t>Des signes</a:t>
            </a:r>
            <a:r>
              <a:t> :  </a:t>
            </a:r>
            <a:r>
              <a:rPr i="1"/>
              <a:t>S'ils ne te croient pas et n'écoutent pas la voix du premier signe, ils croiront la voix de l'autre signe</a:t>
            </a:r>
            <a:r>
              <a:t> (Ex 4.8)</a:t>
            </a:r>
          </a:p>
          <a:p>
            <a:pPr marL="338327" indent="-338327" defTabSz="432308">
              <a:spcBef>
                <a:spcPts val="0"/>
              </a:spcBef>
              <a:defRPr sz="2812">
                <a:latin typeface="Gill Sans"/>
                <a:ea typeface="Gill Sans"/>
                <a:cs typeface="Gill Sans"/>
                <a:sym typeface="Gill Sans"/>
              </a:defRPr>
            </a:pPr>
            <a:r>
              <a:rPr u="sng"/>
              <a:t>Evènements et accomplissement</a:t>
            </a:r>
            <a:r>
              <a:t> : </a:t>
            </a:r>
            <a:r>
              <a:rPr i="1"/>
              <a:t>Quand ce que dira le prophète n'aura pas lieu, ce sera une parole que l'Eternel n'aura pas dite</a:t>
            </a:r>
            <a:r>
              <a:t> (De 18.22)</a:t>
            </a:r>
          </a:p>
          <a:p>
            <a:pPr marL="338327" indent="-338327" defTabSz="432308">
              <a:spcBef>
                <a:spcPts val="0"/>
              </a:spcBef>
              <a:defRPr sz="2812">
                <a:latin typeface="Gill Sans"/>
                <a:ea typeface="Gill Sans"/>
                <a:cs typeface="Gill Sans"/>
                <a:sym typeface="Gill Sans"/>
              </a:defRPr>
            </a:pPr>
            <a:r>
              <a:rPr u="sng"/>
              <a:t>Le message</a:t>
            </a:r>
            <a:r>
              <a:t> : </a:t>
            </a:r>
            <a:r>
              <a:rPr i="1"/>
              <a:t>Il faut revenir à la loi et au témoignage ! Si l'on ne parle pas de cette manière, il n'y aura pas d'aurore pour ce peuple</a:t>
            </a:r>
            <a:r>
              <a:t> (Es 8.20)</a:t>
            </a:r>
          </a:p>
        </p:txBody>
      </p:sp>
      <p:sp>
        <p:nvSpPr>
          <p:cNvPr id="136" name="Les prophètes de l’AT…"/>
          <p:cNvSpPr txBox="1"/>
          <p:nvPr/>
        </p:nvSpPr>
        <p:spPr>
          <a:xfrm>
            <a:off x="8930271" y="139700"/>
            <a:ext cx="3769729" cy="1800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defTabSz="368045">
              <a:defRPr b="1" sz="2394">
                <a:latin typeface="Gill Sans"/>
                <a:ea typeface="Gill Sans"/>
                <a:cs typeface="Gill Sans"/>
                <a:sym typeface="Gill Sans"/>
              </a:defRPr>
            </a:pPr>
            <a:r>
              <a:t>Les prophètes de l’AT</a:t>
            </a:r>
          </a:p>
          <a:p>
            <a:pPr algn="r" defTabSz="368045">
              <a:defRPr sz="2394">
                <a:latin typeface="Gill Sans"/>
                <a:ea typeface="Gill Sans"/>
                <a:cs typeface="Gill Sans"/>
                <a:sym typeface="Gill Sans"/>
              </a:defRPr>
            </a:pPr>
            <a:r>
              <a:t>La pensée de l’apôtre Paul</a:t>
            </a:r>
          </a:p>
          <a:p>
            <a:pPr algn="r" defTabSz="368045">
              <a:defRPr sz="2394">
                <a:latin typeface="Gill Sans"/>
                <a:ea typeface="Gill Sans"/>
                <a:cs typeface="Gill Sans"/>
                <a:sym typeface="Gill Sans"/>
              </a:defRPr>
            </a:pPr>
            <a:r>
              <a:t>Le fondement</a:t>
            </a:r>
          </a:p>
          <a:p>
            <a:pPr algn="r" defTabSz="368045">
              <a:defRPr sz="2394">
                <a:latin typeface="Gill Sans"/>
                <a:ea typeface="Gill Sans"/>
                <a:cs typeface="Gill Sans"/>
                <a:sym typeface="Gill Sans"/>
              </a:defRPr>
            </a:pPr>
            <a:r>
              <a:t>En pratique</a:t>
            </a:r>
          </a:p>
        </p:txBody>
      </p:sp>
      <p:sp>
        <p:nvSpPr>
          <p:cNvPr id="137" name="un intermédiaire"/>
          <p:cNvSpPr txBox="1"/>
          <p:nvPr/>
        </p:nvSpPr>
        <p:spPr>
          <a:xfrm>
            <a:off x="5313120" y="2082800"/>
            <a:ext cx="3077060" cy="660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a:latin typeface="Gill Sans"/>
                <a:ea typeface="Gill Sans"/>
                <a:cs typeface="Gill Sans"/>
                <a:sym typeface="Gill Sans"/>
              </a:defRPr>
            </a:lvl1pPr>
          </a:lstStyle>
          <a:p>
            <a:pPr/>
            <a:r>
              <a:t>un intermédiaire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3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13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1" fill="hold">
                                  <p:stCondLst>
                                    <p:cond delay="0"/>
                                  </p:stCondLst>
                                  <p:iterate type="el" backwards="0">
                                    <p:tmAbs val="0"/>
                                  </p:iterate>
                                  <p:childTnLst>
                                    <p:set>
                                      <p:cBhvr>
                                        <p:cTn id="22" fill="hold"/>
                                        <p:tgtEl>
                                          <p:spTgt spid="13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1" fill="hold">
                                  <p:stCondLst>
                                    <p:cond delay="0"/>
                                  </p:stCondLst>
                                  <p:iterate type="el" backwards="0">
                                    <p:tmAbs val="0"/>
                                  </p:iterate>
                                  <p:childTnLst>
                                    <p:set>
                                      <p:cBhvr>
                                        <p:cTn id="26" fill="hold"/>
                                        <p:tgtEl>
                                          <p:spTgt spid="135">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35" grpId="1"/>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Dans l’AT"/>
          <p:cNvSpPr txBox="1"/>
          <p:nvPr>
            <p:ph type="title"/>
          </p:nvPr>
        </p:nvSpPr>
        <p:spPr>
          <a:xfrm>
            <a:off x="457200" y="679450"/>
            <a:ext cx="9269904" cy="2120900"/>
          </a:xfrm>
          <a:prstGeom prst="rect">
            <a:avLst/>
          </a:prstGeom>
        </p:spPr>
        <p:txBody>
          <a:bodyPr/>
          <a:lstStyle>
            <a:lvl1pPr>
              <a:defRPr>
                <a:latin typeface="Gill Sans"/>
                <a:ea typeface="Gill Sans"/>
                <a:cs typeface="Gill Sans"/>
                <a:sym typeface="Gill Sans"/>
              </a:defRPr>
            </a:lvl1pPr>
          </a:lstStyle>
          <a:p>
            <a:pPr/>
            <a:r>
              <a:t>Dans l’AT</a:t>
            </a:r>
          </a:p>
        </p:txBody>
      </p:sp>
      <p:sp>
        <p:nvSpPr>
          <p:cNvPr id="140" name="De l’obéissance ou des sanctions : Et quant au prophète, et au sacrificateur, et au peuple qui dit : Oracle de l'Éternel, je punirai cet homme-là et sa maison (Je 23.34 )…"/>
          <p:cNvSpPr txBox="1"/>
          <p:nvPr>
            <p:ph type="body" idx="1"/>
          </p:nvPr>
        </p:nvSpPr>
        <p:spPr>
          <a:xfrm>
            <a:off x="952500" y="3038099"/>
            <a:ext cx="11099800" cy="6286501"/>
          </a:xfrm>
          <a:prstGeom prst="rect">
            <a:avLst/>
          </a:prstGeom>
        </p:spPr>
        <p:txBody>
          <a:bodyPr/>
          <a:lstStyle/>
          <a:p>
            <a:pPr marL="388620" indent="-388620" defTabSz="496570">
              <a:spcBef>
                <a:spcPts val="0"/>
              </a:spcBef>
              <a:buSzPct val="100000"/>
              <a:defRPr sz="3230">
                <a:latin typeface="Gill Sans"/>
                <a:ea typeface="Gill Sans"/>
                <a:cs typeface="Gill Sans"/>
                <a:sym typeface="Gill Sans"/>
              </a:defRPr>
            </a:pPr>
            <a:r>
              <a:rPr u="sng"/>
              <a:t>De l’obéissance ou des sanctions </a:t>
            </a:r>
            <a:r>
              <a:t>: </a:t>
            </a:r>
            <a:r>
              <a:rPr i="1"/>
              <a:t>Et quant au prophète, et au sacrificateur, et au peuple qui dit : Oracle de l'Éternel, je punirai cet homme-là et sa maison</a:t>
            </a:r>
            <a:r>
              <a:t> (Je 23.34 )</a:t>
            </a:r>
          </a:p>
          <a:p>
            <a:pPr marL="388620" indent="-388620" defTabSz="496570">
              <a:spcBef>
                <a:spcPts val="0"/>
              </a:spcBef>
              <a:buSzPct val="100000"/>
              <a:defRPr sz="3230">
                <a:latin typeface="Gill Sans"/>
                <a:ea typeface="Gill Sans"/>
                <a:cs typeface="Gill Sans"/>
                <a:sym typeface="Gill Sans"/>
              </a:defRPr>
            </a:pPr>
            <a:r>
              <a:rPr u="sng"/>
              <a:t>Une cohérence dans le mal </a:t>
            </a:r>
            <a:r>
              <a:t>: </a:t>
            </a:r>
            <a:r>
              <a:rPr i="1"/>
              <a:t>Les prophètes prophétisent avec mensonge, et les sacrificateurs dominent par leur moyen ; et mon peuple l'aime ainsi. Et que ferez-vous à la fin ?</a:t>
            </a:r>
            <a:r>
              <a:t> (Je 5.31)</a:t>
            </a:r>
          </a:p>
          <a:p>
            <a:pPr marL="388620" indent="-388620" defTabSz="496570">
              <a:spcBef>
                <a:spcPts val="0"/>
              </a:spcBef>
              <a:buSzPct val="100000"/>
              <a:defRPr sz="3230">
                <a:latin typeface="Gill Sans"/>
                <a:ea typeface="Gill Sans"/>
                <a:cs typeface="Gill Sans"/>
                <a:sym typeface="Gill Sans"/>
              </a:defRPr>
            </a:pPr>
            <a:r>
              <a:rPr u="sng"/>
              <a:t>Des spirites</a:t>
            </a:r>
            <a:r>
              <a:t> : </a:t>
            </a:r>
            <a:r>
              <a:rPr i="1"/>
              <a:t>Chez les prophètes de Samarie, j'ai vu une attitude écœurante : ils ont prophétisé par le dieu Baal et ils ont égaré Israël, mon peuple.</a:t>
            </a:r>
            <a:r>
              <a:t> (Je 27.14 )</a:t>
            </a:r>
          </a:p>
          <a:p>
            <a:pPr marL="388620" indent="-388620" defTabSz="496570">
              <a:spcBef>
                <a:spcPts val="0"/>
              </a:spcBef>
              <a:buSzPct val="100000"/>
              <a:defRPr sz="3230">
                <a:latin typeface="Gill Sans"/>
                <a:ea typeface="Gill Sans"/>
                <a:cs typeface="Gill Sans"/>
                <a:sym typeface="Gill Sans"/>
              </a:defRPr>
            </a:pPr>
            <a:r>
              <a:rPr u="sng"/>
              <a:t>Ceux qui mentent</a:t>
            </a:r>
            <a:r>
              <a:t> : </a:t>
            </a:r>
            <a:r>
              <a:rPr i="1"/>
              <a:t>N'écoutez pas les paroles des prophètes qui vous font leurs prédictions ! Ils vous entraînent dans l’illusion. Ils transmettent les visions de leur invention, et non ce qui vient de la bouche de l’Eternel</a:t>
            </a:r>
            <a:r>
              <a:t> (Je 23.16)</a:t>
            </a:r>
          </a:p>
        </p:txBody>
      </p:sp>
      <p:sp>
        <p:nvSpPr>
          <p:cNvPr id="141" name="Les prophètes de l’AT…"/>
          <p:cNvSpPr txBox="1"/>
          <p:nvPr/>
        </p:nvSpPr>
        <p:spPr>
          <a:xfrm>
            <a:off x="8930271" y="139700"/>
            <a:ext cx="3769729" cy="1800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defTabSz="368045">
              <a:defRPr b="1" sz="2394">
                <a:latin typeface="Gill Sans"/>
                <a:ea typeface="Gill Sans"/>
                <a:cs typeface="Gill Sans"/>
                <a:sym typeface="Gill Sans"/>
              </a:defRPr>
            </a:pPr>
            <a:r>
              <a:t>Les prophètes de l’AT</a:t>
            </a:r>
          </a:p>
          <a:p>
            <a:pPr algn="r" defTabSz="368045">
              <a:defRPr sz="2394">
                <a:latin typeface="Gill Sans"/>
                <a:ea typeface="Gill Sans"/>
                <a:cs typeface="Gill Sans"/>
                <a:sym typeface="Gill Sans"/>
              </a:defRPr>
            </a:pPr>
            <a:r>
              <a:t>La pensée de l’apôtre Paul</a:t>
            </a:r>
          </a:p>
          <a:p>
            <a:pPr algn="r" defTabSz="368045">
              <a:defRPr sz="2394">
                <a:latin typeface="Gill Sans"/>
                <a:ea typeface="Gill Sans"/>
                <a:cs typeface="Gill Sans"/>
                <a:sym typeface="Gill Sans"/>
              </a:defRPr>
            </a:pPr>
            <a:r>
              <a:t>Le fondement</a:t>
            </a:r>
          </a:p>
          <a:p>
            <a:pPr algn="r" defTabSz="368045">
              <a:defRPr sz="2394">
                <a:latin typeface="Gill Sans"/>
                <a:ea typeface="Gill Sans"/>
                <a:cs typeface="Gill Sans"/>
                <a:sym typeface="Gill Sans"/>
              </a:defRPr>
            </a:pPr>
            <a:r>
              <a:t>En pratique</a:t>
            </a:r>
          </a:p>
        </p:txBody>
      </p:sp>
      <p:sp>
        <p:nvSpPr>
          <p:cNvPr id="142" name="un intermédiaire"/>
          <p:cNvSpPr txBox="1"/>
          <p:nvPr/>
        </p:nvSpPr>
        <p:spPr>
          <a:xfrm>
            <a:off x="5313120" y="2082800"/>
            <a:ext cx="3077060" cy="660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a:latin typeface="Gill Sans"/>
                <a:ea typeface="Gill Sans"/>
                <a:cs typeface="Gill Sans"/>
                <a:sym typeface="Gill Sans"/>
              </a:defRPr>
            </a:lvl1pPr>
          </a:lstStyle>
          <a:p>
            <a:pPr/>
            <a:r>
              <a:t>un intermédiaire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4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4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40">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40" grpId="1"/>
    </p:bldLst>
  </p:timing>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Dans l’AT"/>
          <p:cNvSpPr txBox="1"/>
          <p:nvPr>
            <p:ph type="title"/>
          </p:nvPr>
        </p:nvSpPr>
        <p:spPr>
          <a:xfrm>
            <a:off x="457200" y="679450"/>
            <a:ext cx="9269904" cy="2120900"/>
          </a:xfrm>
          <a:prstGeom prst="rect">
            <a:avLst/>
          </a:prstGeom>
        </p:spPr>
        <p:txBody>
          <a:bodyPr/>
          <a:lstStyle>
            <a:lvl1pPr>
              <a:defRPr>
                <a:latin typeface="Gill Sans"/>
                <a:ea typeface="Gill Sans"/>
                <a:cs typeface="Gill Sans"/>
                <a:sym typeface="Gill Sans"/>
              </a:defRPr>
            </a:lvl1pPr>
          </a:lstStyle>
          <a:p>
            <a:pPr/>
            <a:r>
              <a:t>Dans l’AT</a:t>
            </a:r>
          </a:p>
        </p:txBody>
      </p:sp>
      <p:sp>
        <p:nvSpPr>
          <p:cNvPr id="145" name="Celui que Dieu revêt de son autorité…"/>
          <p:cNvSpPr txBox="1"/>
          <p:nvPr>
            <p:ph type="body" idx="1"/>
          </p:nvPr>
        </p:nvSpPr>
        <p:spPr>
          <a:xfrm>
            <a:off x="952500" y="3038099"/>
            <a:ext cx="11099800" cy="6286501"/>
          </a:xfrm>
          <a:prstGeom prst="rect">
            <a:avLst/>
          </a:prstGeom>
          <a:solidFill>
            <a:schemeClr val="accent5">
              <a:hueOff val="100859"/>
              <a:satOff val="-13629"/>
              <a:lumOff val="23879"/>
            </a:schemeClr>
          </a:solidFill>
        </p:spPr>
        <p:txBody>
          <a:bodyPr/>
          <a:lstStyle/>
          <a:p>
            <a:pPr marL="0" indent="0" algn="ctr">
              <a:spcBef>
                <a:spcPts val="0"/>
              </a:spcBef>
              <a:buSzTx/>
              <a:buNone/>
              <a:defRPr sz="5000">
                <a:latin typeface="Gill Sans"/>
                <a:ea typeface="Gill Sans"/>
                <a:cs typeface="Gill Sans"/>
                <a:sym typeface="Gill Sans"/>
              </a:defRPr>
            </a:pPr>
            <a:r>
              <a:t>Celui que Dieu revêt de son autorité </a:t>
            </a:r>
          </a:p>
          <a:p>
            <a:pPr marL="0" indent="0" algn="ctr">
              <a:spcBef>
                <a:spcPts val="0"/>
              </a:spcBef>
              <a:buSzTx/>
              <a:buNone/>
              <a:defRPr sz="5000">
                <a:latin typeface="Gill Sans"/>
                <a:ea typeface="Gill Sans"/>
                <a:cs typeface="Gill Sans"/>
                <a:sym typeface="Gill Sans"/>
              </a:defRPr>
            </a:pPr>
            <a:r>
              <a:t>pour qu’il communique </a:t>
            </a:r>
          </a:p>
          <a:p>
            <a:pPr marL="0" indent="0" algn="ctr">
              <a:spcBef>
                <a:spcPts val="0"/>
              </a:spcBef>
              <a:buSzTx/>
              <a:buNone/>
              <a:defRPr sz="5000">
                <a:latin typeface="Gill Sans"/>
                <a:ea typeface="Gill Sans"/>
                <a:cs typeface="Gill Sans"/>
                <a:sym typeface="Gill Sans"/>
              </a:defRPr>
            </a:pPr>
            <a:r>
              <a:t>son message aux hommes.</a:t>
            </a:r>
          </a:p>
        </p:txBody>
      </p:sp>
      <p:sp>
        <p:nvSpPr>
          <p:cNvPr id="146" name="Les prophètes de l’AT…"/>
          <p:cNvSpPr txBox="1"/>
          <p:nvPr/>
        </p:nvSpPr>
        <p:spPr>
          <a:xfrm>
            <a:off x="8930271" y="139700"/>
            <a:ext cx="3769729" cy="1800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defTabSz="368045">
              <a:defRPr b="1" sz="2394">
                <a:latin typeface="Gill Sans"/>
                <a:ea typeface="Gill Sans"/>
                <a:cs typeface="Gill Sans"/>
                <a:sym typeface="Gill Sans"/>
              </a:defRPr>
            </a:pPr>
            <a:r>
              <a:t>Les prophètes de l’AT</a:t>
            </a:r>
          </a:p>
          <a:p>
            <a:pPr algn="r" defTabSz="368045">
              <a:defRPr sz="2394">
                <a:latin typeface="Gill Sans"/>
                <a:ea typeface="Gill Sans"/>
                <a:cs typeface="Gill Sans"/>
                <a:sym typeface="Gill Sans"/>
              </a:defRPr>
            </a:pPr>
            <a:r>
              <a:t>La pensée de l’apôtre Paul</a:t>
            </a:r>
          </a:p>
          <a:p>
            <a:pPr algn="r" defTabSz="368045">
              <a:defRPr sz="2394">
                <a:latin typeface="Gill Sans"/>
                <a:ea typeface="Gill Sans"/>
                <a:cs typeface="Gill Sans"/>
                <a:sym typeface="Gill Sans"/>
              </a:defRPr>
            </a:pPr>
            <a:r>
              <a:t>Le fondement</a:t>
            </a:r>
          </a:p>
          <a:p>
            <a:pPr algn="r" defTabSz="368045">
              <a:defRPr sz="2394">
                <a:latin typeface="Gill Sans"/>
                <a:ea typeface="Gill Sans"/>
                <a:cs typeface="Gill Sans"/>
                <a:sym typeface="Gill Sans"/>
              </a:defRPr>
            </a:pPr>
            <a:r>
              <a:t>En pratique</a:t>
            </a:r>
          </a:p>
        </p:txBody>
      </p:sp>
      <p:sp>
        <p:nvSpPr>
          <p:cNvPr id="147" name="Définition"/>
          <p:cNvSpPr txBox="1"/>
          <p:nvPr/>
        </p:nvSpPr>
        <p:spPr>
          <a:xfrm>
            <a:off x="5921908" y="2082800"/>
            <a:ext cx="1859484" cy="660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a:latin typeface="Gill Sans"/>
                <a:ea typeface="Gill Sans"/>
                <a:cs typeface="Gill Sans"/>
                <a:sym typeface="Gill Sans"/>
              </a:defRPr>
            </a:lvl1pPr>
          </a:lstStyle>
          <a:p>
            <a:pPr/>
            <a:r>
              <a:t>Définition</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Dans le NT"/>
          <p:cNvSpPr txBox="1"/>
          <p:nvPr>
            <p:ph type="title"/>
          </p:nvPr>
        </p:nvSpPr>
        <p:spPr>
          <a:xfrm>
            <a:off x="1028700" y="622300"/>
            <a:ext cx="7788339" cy="2120900"/>
          </a:xfrm>
          <a:prstGeom prst="rect">
            <a:avLst/>
          </a:prstGeom>
        </p:spPr>
        <p:txBody>
          <a:bodyPr/>
          <a:lstStyle>
            <a:lvl1pPr>
              <a:defRPr>
                <a:latin typeface="Gill Sans"/>
                <a:ea typeface="Gill Sans"/>
                <a:cs typeface="Gill Sans"/>
                <a:sym typeface="Gill Sans"/>
              </a:defRPr>
            </a:lvl1pPr>
          </a:lstStyle>
          <a:p>
            <a:pPr/>
            <a:r>
              <a:t>Dans le NT</a:t>
            </a:r>
          </a:p>
        </p:txBody>
      </p:sp>
      <p:sp>
        <p:nvSpPr>
          <p:cNvPr id="150" name="Une reprise de la prophétie : Zacharie fut rempli de l’Esprit Saint et prophétisa (Lc 1.67)…"/>
          <p:cNvSpPr txBox="1"/>
          <p:nvPr>
            <p:ph type="body" idx="1"/>
          </p:nvPr>
        </p:nvSpPr>
        <p:spPr>
          <a:xfrm>
            <a:off x="952500" y="3136900"/>
            <a:ext cx="11099800" cy="6286500"/>
          </a:xfrm>
          <a:prstGeom prst="rect">
            <a:avLst/>
          </a:prstGeom>
        </p:spPr>
        <p:txBody>
          <a:bodyPr/>
          <a:lstStyle/>
          <a:p>
            <a:pPr marL="425195" indent="-425195" defTabSz="543305">
              <a:spcBef>
                <a:spcPts val="0"/>
              </a:spcBef>
              <a:defRPr sz="3534">
                <a:latin typeface="Gill Sans"/>
                <a:ea typeface="Gill Sans"/>
                <a:cs typeface="Gill Sans"/>
                <a:sym typeface="Gill Sans"/>
              </a:defRPr>
            </a:pPr>
            <a:r>
              <a:rPr u="sng"/>
              <a:t>Une reprise de la prophétie</a:t>
            </a:r>
            <a:r>
              <a:t> : </a:t>
            </a:r>
            <a:r>
              <a:rPr i="1"/>
              <a:t>Zacharie fut rempli de l’Esprit Saint et prophétisa </a:t>
            </a:r>
            <a:r>
              <a:t>(Lc 1.67)</a:t>
            </a:r>
            <a:endParaRPr i="1"/>
          </a:p>
          <a:p>
            <a:pPr marL="425195" indent="-425195" defTabSz="543305">
              <a:spcBef>
                <a:spcPts val="0"/>
              </a:spcBef>
              <a:defRPr sz="3534">
                <a:latin typeface="Gill Sans"/>
                <a:ea typeface="Gill Sans"/>
                <a:cs typeface="Gill Sans"/>
                <a:sym typeface="Gill Sans"/>
              </a:defRPr>
            </a:pPr>
            <a:r>
              <a:rPr u="sng"/>
              <a:t>Des prophétesses</a:t>
            </a:r>
            <a:r>
              <a:t> :</a:t>
            </a:r>
            <a:r>
              <a:rPr i="1"/>
              <a:t> Les quatre filles de Philippe prophétisaient </a:t>
            </a:r>
            <a:r>
              <a:t>(Ac 21.9)</a:t>
            </a:r>
          </a:p>
          <a:p>
            <a:pPr marL="425195" indent="-425195" defTabSz="543305">
              <a:spcBef>
                <a:spcPts val="0"/>
              </a:spcBef>
              <a:defRPr sz="3534">
                <a:latin typeface="Gill Sans"/>
                <a:ea typeface="Gill Sans"/>
                <a:cs typeface="Gill Sans"/>
                <a:sym typeface="Gill Sans"/>
              </a:defRPr>
            </a:pPr>
            <a:r>
              <a:rPr u="sng"/>
              <a:t>L’exemple d’Agabus</a:t>
            </a:r>
            <a:r>
              <a:t> : </a:t>
            </a:r>
            <a:r>
              <a:rPr i="1"/>
              <a:t>L’Esprit Saint dit ces choses</a:t>
            </a:r>
            <a:r>
              <a:t> (Ac 21.11)</a:t>
            </a:r>
          </a:p>
          <a:p>
            <a:pPr marL="425195" indent="-425195" defTabSz="543305">
              <a:spcBef>
                <a:spcPts val="0"/>
              </a:spcBef>
              <a:defRPr sz="3534">
                <a:latin typeface="Gill Sans"/>
                <a:ea typeface="Gill Sans"/>
                <a:cs typeface="Gill Sans"/>
                <a:sym typeface="Gill Sans"/>
              </a:defRPr>
            </a:pPr>
            <a:r>
              <a:rPr u="sng"/>
              <a:t>Des fruits</a:t>
            </a:r>
            <a:r>
              <a:t> : </a:t>
            </a:r>
            <a:r>
              <a:rPr i="1"/>
              <a:t>Celui qui prophétise exhorte, édifie et console</a:t>
            </a:r>
            <a:r>
              <a:t> (1Co 14.3)</a:t>
            </a:r>
          </a:p>
          <a:p>
            <a:pPr marL="425195" indent="-425195" defTabSz="543305">
              <a:spcBef>
                <a:spcPts val="0"/>
              </a:spcBef>
              <a:defRPr sz="3534">
                <a:latin typeface="Gill Sans"/>
                <a:ea typeface="Gill Sans"/>
                <a:cs typeface="Gill Sans"/>
                <a:sym typeface="Gill Sans"/>
              </a:defRPr>
            </a:pPr>
            <a:r>
              <a:rPr u="sng"/>
              <a:t>Un fondement</a:t>
            </a:r>
            <a:r>
              <a:t> : </a:t>
            </a:r>
            <a:r>
              <a:rPr i="1"/>
              <a:t>L’église est bâtie sur le fondement des apôtres et des prophètes</a:t>
            </a:r>
            <a:r>
              <a:t> (Eph 2.21)</a:t>
            </a:r>
          </a:p>
          <a:p>
            <a:pPr marL="425195" indent="-425195" defTabSz="543305">
              <a:spcBef>
                <a:spcPts val="0"/>
              </a:spcBef>
              <a:defRPr sz="3534">
                <a:latin typeface="Gill Sans"/>
                <a:ea typeface="Gill Sans"/>
                <a:cs typeface="Gill Sans"/>
                <a:sym typeface="Gill Sans"/>
              </a:defRPr>
            </a:pPr>
            <a:r>
              <a:rPr u="sng"/>
              <a:t>Une fin</a:t>
            </a:r>
            <a:r>
              <a:t> : </a:t>
            </a:r>
            <a:r>
              <a:rPr i="1"/>
              <a:t>les prophéties cesseront quand ce qui doit s’accomplir sera venu</a:t>
            </a:r>
            <a:r>
              <a:t> (1Co 13.8) </a:t>
            </a:r>
            <a:r>
              <a:rPr i="1"/>
              <a:t>Il y a eu des faux prophètes, il y aura des faux docteurs </a:t>
            </a:r>
            <a:r>
              <a:t>(2Pi 2.1)</a:t>
            </a:r>
          </a:p>
        </p:txBody>
      </p:sp>
      <p:sp>
        <p:nvSpPr>
          <p:cNvPr id="151" name="Les prophètes de l’AT…"/>
          <p:cNvSpPr txBox="1"/>
          <p:nvPr/>
        </p:nvSpPr>
        <p:spPr>
          <a:xfrm>
            <a:off x="8317596" y="139700"/>
            <a:ext cx="4382405" cy="1800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defTabSz="362204">
              <a:defRPr sz="2356">
                <a:latin typeface="Gill Sans"/>
                <a:ea typeface="Gill Sans"/>
                <a:cs typeface="Gill Sans"/>
                <a:sym typeface="Gill Sans"/>
              </a:defRPr>
            </a:pPr>
            <a:r>
              <a:t>Les prophètes de l’AT</a:t>
            </a:r>
          </a:p>
          <a:p>
            <a:pPr algn="r" defTabSz="362204">
              <a:defRPr b="1" sz="2356">
                <a:latin typeface="Gill Sans"/>
                <a:ea typeface="Gill Sans"/>
                <a:cs typeface="Gill Sans"/>
                <a:sym typeface="Gill Sans"/>
              </a:defRPr>
            </a:pPr>
            <a:r>
              <a:t>La pensée de l’apôtre Paul</a:t>
            </a:r>
          </a:p>
          <a:p>
            <a:pPr algn="r" defTabSz="362204">
              <a:defRPr sz="2356">
                <a:latin typeface="Gill Sans"/>
                <a:ea typeface="Gill Sans"/>
                <a:cs typeface="Gill Sans"/>
                <a:sym typeface="Gill Sans"/>
              </a:defRPr>
            </a:pPr>
            <a:r>
              <a:t>Le fondement</a:t>
            </a:r>
          </a:p>
          <a:p>
            <a:pPr algn="r" defTabSz="362204">
              <a:defRPr sz="2356">
                <a:latin typeface="Gill Sans"/>
                <a:ea typeface="Gill Sans"/>
                <a:cs typeface="Gill Sans"/>
                <a:sym typeface="Gill Sans"/>
              </a:defRPr>
            </a:pPr>
            <a:r>
              <a:t>En pratique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5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5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5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15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1" fill="hold">
                                  <p:stCondLst>
                                    <p:cond delay="0"/>
                                  </p:stCondLst>
                                  <p:iterate type="el" backwards="0">
                                    <p:tmAbs val="0"/>
                                  </p:iterate>
                                  <p:childTnLst>
                                    <p:set>
                                      <p:cBhvr>
                                        <p:cTn id="22" fill="hold"/>
                                        <p:tgtEl>
                                          <p:spTgt spid="150">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50" grpId="1"/>
    </p:bldLst>
  </p:timing>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La pensée de Paul"/>
          <p:cNvSpPr txBox="1"/>
          <p:nvPr>
            <p:ph type="title"/>
          </p:nvPr>
        </p:nvSpPr>
        <p:spPr>
          <a:xfrm>
            <a:off x="495300" y="869950"/>
            <a:ext cx="9257046" cy="2120900"/>
          </a:xfrm>
          <a:prstGeom prst="rect">
            <a:avLst/>
          </a:prstGeom>
        </p:spPr>
        <p:txBody>
          <a:bodyPr/>
          <a:lstStyle>
            <a:lvl1pPr>
              <a:defRPr>
                <a:latin typeface="Gill Sans"/>
                <a:ea typeface="Gill Sans"/>
                <a:cs typeface="Gill Sans"/>
                <a:sym typeface="Gill Sans"/>
              </a:defRPr>
            </a:lvl1pPr>
          </a:lstStyle>
          <a:p>
            <a:pPr/>
            <a:r>
              <a:t>La pensée de Paul</a:t>
            </a:r>
          </a:p>
        </p:txBody>
      </p:sp>
      <p:sp>
        <p:nvSpPr>
          <p:cNvPr id="154" name="Une pleine responsabilité : Les esprits des prophètes sont assujettis aux prophètes (1Co 14.32)…"/>
          <p:cNvSpPr txBox="1"/>
          <p:nvPr>
            <p:ph type="body" idx="1"/>
          </p:nvPr>
        </p:nvSpPr>
        <p:spPr>
          <a:xfrm>
            <a:off x="952500" y="3098800"/>
            <a:ext cx="11099800" cy="6286500"/>
          </a:xfrm>
          <a:prstGeom prst="rect">
            <a:avLst/>
          </a:prstGeom>
        </p:spPr>
        <p:txBody>
          <a:bodyPr/>
          <a:lstStyle/>
          <a:p>
            <a:pPr marL="297179" indent="-297179" defTabSz="379729">
              <a:spcBef>
                <a:spcPts val="0"/>
              </a:spcBef>
              <a:defRPr sz="2470">
                <a:latin typeface="Gill Sans"/>
                <a:ea typeface="Gill Sans"/>
                <a:cs typeface="Gill Sans"/>
                <a:sym typeface="Gill Sans"/>
              </a:defRPr>
            </a:pPr>
            <a:r>
              <a:rPr u="sng"/>
              <a:t>Une pleine responsabilité</a:t>
            </a:r>
            <a:r>
              <a:t> : </a:t>
            </a:r>
            <a:r>
              <a:rPr i="1"/>
              <a:t>Les esprits des prophètes sont assujettis aux prophètes</a:t>
            </a:r>
            <a:r>
              <a:t> (1Co 14.32)</a:t>
            </a:r>
            <a:endParaRPr i="1"/>
          </a:p>
          <a:p>
            <a:pPr marL="297179" indent="-297179" defTabSz="379729">
              <a:spcBef>
                <a:spcPts val="0"/>
              </a:spcBef>
              <a:defRPr sz="2470">
                <a:latin typeface="Gill Sans"/>
                <a:ea typeface="Gill Sans"/>
                <a:cs typeface="Gill Sans"/>
                <a:sym typeface="Gill Sans"/>
              </a:defRPr>
            </a:pPr>
            <a:r>
              <a:rPr u="sng"/>
              <a:t>Un charisme particulier</a:t>
            </a:r>
            <a:r>
              <a:rPr i="1"/>
              <a:t> </a:t>
            </a:r>
            <a:r>
              <a:t>:</a:t>
            </a:r>
            <a:r>
              <a:rPr i="1"/>
              <a:t> Tous sont-ils prophètes ? </a:t>
            </a:r>
            <a:r>
              <a:t>(1Co 12.29)</a:t>
            </a:r>
            <a:endParaRPr i="1"/>
          </a:p>
          <a:p>
            <a:pPr marL="297179" indent="-297179" defTabSz="379729">
              <a:spcBef>
                <a:spcPts val="0"/>
              </a:spcBef>
              <a:defRPr sz="2470">
                <a:latin typeface="Gill Sans"/>
                <a:ea typeface="Gill Sans"/>
                <a:cs typeface="Gill Sans"/>
                <a:sym typeface="Gill Sans"/>
              </a:defRPr>
            </a:pPr>
            <a:r>
              <a:rPr u="sng"/>
              <a:t>De l’ordre</a:t>
            </a:r>
            <a:r>
              <a:t> :</a:t>
            </a:r>
            <a:r>
              <a:rPr i="1"/>
              <a:t> Que les prophètes parlent, deux ou trois </a:t>
            </a:r>
            <a:r>
              <a:t>(1Co 14.29)</a:t>
            </a:r>
            <a:endParaRPr i="1"/>
          </a:p>
          <a:p>
            <a:pPr marL="297179" indent="-297179" defTabSz="379729">
              <a:spcBef>
                <a:spcPts val="0"/>
              </a:spcBef>
              <a:defRPr sz="2470">
                <a:latin typeface="Gill Sans"/>
                <a:ea typeface="Gill Sans"/>
                <a:cs typeface="Gill Sans"/>
                <a:sym typeface="Gill Sans"/>
              </a:defRPr>
            </a:pPr>
            <a:r>
              <a:rPr u="sng"/>
              <a:t>De la lucidité</a:t>
            </a:r>
            <a:r>
              <a:t> :</a:t>
            </a:r>
            <a:r>
              <a:rPr i="1"/>
              <a:t> Que les autres jugent </a:t>
            </a:r>
            <a:r>
              <a:t>(1Co 14.29)</a:t>
            </a:r>
            <a:endParaRPr i="1"/>
          </a:p>
          <a:p>
            <a:pPr marL="297179" indent="-297179" defTabSz="379729">
              <a:spcBef>
                <a:spcPts val="0"/>
              </a:spcBef>
              <a:defRPr sz="2470">
                <a:latin typeface="Gill Sans"/>
                <a:ea typeface="Gill Sans"/>
                <a:cs typeface="Gill Sans"/>
                <a:sym typeface="Gill Sans"/>
              </a:defRPr>
            </a:pPr>
            <a:r>
              <a:rPr u="sng"/>
              <a:t>Un choix</a:t>
            </a:r>
            <a:r>
              <a:t> : </a:t>
            </a:r>
            <a:r>
              <a:rPr i="1"/>
              <a:t>Dans l’Église, je préfère dire cinq paroles avec mon intelligence, afin d’instruire les autres, plutôt que dix mille paroles en langue.</a:t>
            </a:r>
            <a:endParaRPr i="1"/>
          </a:p>
          <a:p>
            <a:pPr marL="297179" indent="-297179" defTabSz="379729">
              <a:spcBef>
                <a:spcPts val="0"/>
              </a:spcBef>
              <a:defRPr sz="2470">
                <a:latin typeface="Gill Sans"/>
                <a:ea typeface="Gill Sans"/>
                <a:cs typeface="Gill Sans"/>
                <a:sym typeface="Gill Sans"/>
              </a:defRPr>
            </a:pPr>
            <a:r>
              <a:rPr u="sng"/>
              <a:t>La présence de Dieu</a:t>
            </a:r>
            <a:r>
              <a:t> : </a:t>
            </a:r>
            <a:r>
              <a:rPr i="1"/>
              <a:t>Maintenant, sans loi, la justice de Dieu est manifestée, témoignage lui étant rendu par la loi et par les prophètes </a:t>
            </a:r>
            <a:r>
              <a:t>(Ro 3.21)</a:t>
            </a:r>
            <a:r>
              <a:rPr i="1"/>
              <a:t> Les secrets de son cœur sont dévoilés, et il tombera alors le visage contre terre pour adorer Dieu en déclarant que Dieu est réellement au milieu de vous </a:t>
            </a:r>
            <a:r>
              <a:t>(1Co 14.25)</a:t>
            </a:r>
            <a:endParaRPr i="1"/>
          </a:p>
          <a:p>
            <a:pPr marL="297179" indent="-297179" defTabSz="379729">
              <a:spcBef>
                <a:spcPts val="0"/>
              </a:spcBef>
              <a:defRPr sz="2470">
                <a:latin typeface="Gill Sans"/>
                <a:ea typeface="Gill Sans"/>
                <a:cs typeface="Gill Sans"/>
                <a:sym typeface="Gill Sans"/>
              </a:defRPr>
            </a:pPr>
            <a:r>
              <a:rPr u="sng"/>
              <a:t>Un ministère essentiel</a:t>
            </a:r>
            <a:r>
              <a:t> :</a:t>
            </a:r>
            <a:r>
              <a:rPr i="1"/>
              <a:t> lui, a donné les uns comme apôtres, les autres comme prophètes, les autres comme évangélistes, les autres comme pasteurs et docteurs </a:t>
            </a:r>
            <a:r>
              <a:t>(Eph 4.11)</a:t>
            </a:r>
            <a:endParaRPr i="1"/>
          </a:p>
          <a:p>
            <a:pPr marL="297179" indent="-297179" defTabSz="379729">
              <a:spcBef>
                <a:spcPts val="0"/>
              </a:spcBef>
              <a:defRPr sz="2470">
                <a:latin typeface="Gill Sans"/>
                <a:ea typeface="Gill Sans"/>
                <a:cs typeface="Gill Sans"/>
                <a:sym typeface="Gill Sans"/>
              </a:defRPr>
            </a:pPr>
            <a:r>
              <a:rPr u="sng"/>
              <a:t>Un exemple</a:t>
            </a:r>
            <a:r>
              <a:t> :</a:t>
            </a:r>
            <a:r>
              <a:rPr i="1"/>
              <a:t> Ne néglige pas le don de grâce qui est en toi, qui t'a été donné par prophétie avec l'imposition des mains du corps des anciens </a:t>
            </a:r>
            <a:r>
              <a:t>(1Ti 4.14)</a:t>
            </a:r>
          </a:p>
          <a:p>
            <a:pPr marL="297179" indent="-297179" defTabSz="379729">
              <a:spcBef>
                <a:spcPts val="0"/>
              </a:spcBef>
              <a:defRPr sz="2470">
                <a:latin typeface="Gill Sans"/>
                <a:ea typeface="Gill Sans"/>
                <a:cs typeface="Gill Sans"/>
                <a:sym typeface="Gill Sans"/>
              </a:defRPr>
            </a:pPr>
            <a:r>
              <a:rPr u="sng"/>
              <a:t>Une rigueur</a:t>
            </a:r>
            <a:r>
              <a:t> : </a:t>
            </a:r>
            <a:r>
              <a:rPr i="1"/>
              <a:t>Si quelqu’un a la prophétie, qu'il l'exerce en accord avec la foi</a:t>
            </a:r>
            <a:r>
              <a:t>  (Ro 12.6)</a:t>
            </a:r>
          </a:p>
        </p:txBody>
      </p:sp>
      <p:sp>
        <p:nvSpPr>
          <p:cNvPr id="155" name="Les prophètes de l’AT…"/>
          <p:cNvSpPr txBox="1"/>
          <p:nvPr/>
        </p:nvSpPr>
        <p:spPr>
          <a:xfrm>
            <a:off x="8356234" y="139700"/>
            <a:ext cx="4343767" cy="1800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r" defTabSz="356362">
              <a:defRPr sz="2318">
                <a:latin typeface="Gill Sans"/>
                <a:ea typeface="Gill Sans"/>
                <a:cs typeface="Gill Sans"/>
                <a:sym typeface="Gill Sans"/>
              </a:defRPr>
            </a:pPr>
            <a:r>
              <a:t>Les prophètes de l’AT</a:t>
            </a:r>
          </a:p>
          <a:p>
            <a:pPr algn="r" defTabSz="356362">
              <a:defRPr b="1" sz="2318">
                <a:latin typeface="Gill Sans"/>
                <a:ea typeface="Gill Sans"/>
                <a:cs typeface="Gill Sans"/>
                <a:sym typeface="Gill Sans"/>
              </a:defRPr>
            </a:pPr>
            <a:r>
              <a:t>La pensée de l’apôtre Paul</a:t>
            </a:r>
          </a:p>
          <a:p>
            <a:pPr algn="r" defTabSz="356362">
              <a:defRPr sz="2318">
                <a:latin typeface="Gill Sans"/>
                <a:ea typeface="Gill Sans"/>
                <a:cs typeface="Gill Sans"/>
                <a:sym typeface="Gill Sans"/>
              </a:defRPr>
            </a:pPr>
            <a:r>
              <a:t>Le fondement</a:t>
            </a:r>
          </a:p>
          <a:p>
            <a:pPr algn="r" defTabSz="356362">
              <a:defRPr sz="2318">
                <a:latin typeface="Gill Sans"/>
                <a:ea typeface="Gill Sans"/>
                <a:cs typeface="Gill Sans"/>
                <a:sym typeface="Gill Sans"/>
              </a:defRPr>
            </a:pPr>
            <a:r>
              <a:t>En pratique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5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5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5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15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1" fill="hold">
                                  <p:stCondLst>
                                    <p:cond delay="0"/>
                                  </p:stCondLst>
                                  <p:iterate type="el" backwards="0">
                                    <p:tmAbs val="0"/>
                                  </p:iterate>
                                  <p:childTnLst>
                                    <p:set>
                                      <p:cBhvr>
                                        <p:cTn id="22" fill="hold"/>
                                        <p:tgtEl>
                                          <p:spTgt spid="15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1" fill="hold">
                                  <p:stCondLst>
                                    <p:cond delay="0"/>
                                  </p:stCondLst>
                                  <p:iterate type="el" backwards="0">
                                    <p:tmAbs val="0"/>
                                  </p:iterate>
                                  <p:childTnLst>
                                    <p:set>
                                      <p:cBhvr>
                                        <p:cTn id="26" fill="hold"/>
                                        <p:tgtEl>
                                          <p:spTgt spid="15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1" fill="hold">
                                  <p:stCondLst>
                                    <p:cond delay="0"/>
                                  </p:stCondLst>
                                  <p:iterate type="el" backwards="0">
                                    <p:tmAbs val="0"/>
                                  </p:iterate>
                                  <p:childTnLst>
                                    <p:set>
                                      <p:cBhvr>
                                        <p:cTn id="30" fill="hold"/>
                                        <p:tgtEl>
                                          <p:spTgt spid="15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1" fill="hold">
                                  <p:stCondLst>
                                    <p:cond delay="0"/>
                                  </p:stCondLst>
                                  <p:iterate type="el" backwards="0">
                                    <p:tmAbs val="0"/>
                                  </p:iterate>
                                  <p:childTnLst>
                                    <p:set>
                                      <p:cBhvr>
                                        <p:cTn id="34" fill="hold"/>
                                        <p:tgtEl>
                                          <p:spTgt spid="154">
                                            <p:txEl>
                                              <p:pRg st="8" end="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54" grpId="1"/>
    </p:bldLst>
  </p:timing>
</p:sld>
</file>

<file path=ppt/theme/theme1.xml><?xml version="1.0" encoding="utf-8"?>
<a:theme xmlns:a="http://schemas.openxmlformats.org/drawingml/2006/main" xmlns:r="http://schemas.openxmlformats.org/officeDocument/2006/relationships"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