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254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52" name="Shape 152"/>
          <p:cNvSpPr/>
          <p:nvPr>
            <p:ph type="sldImg"/>
          </p:nvPr>
        </p:nvSpPr>
        <p:spPr>
          <a:xfrm>
            <a:off x="1143000" y="685800"/>
            <a:ext cx="4572000" cy="3429000"/>
          </a:xfrm>
          <a:prstGeom prst="rect">
            <a:avLst/>
          </a:prstGeom>
        </p:spPr>
        <p:txBody>
          <a:bodyPr/>
          <a:lstStyle/>
          <a:p>
            <a:pPr/>
          </a:p>
        </p:txBody>
      </p:sp>
      <p:sp>
        <p:nvSpPr>
          <p:cNvPr id="153" name="Shape 15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Gilles Allain"/>
          <p:cNvSpPr txBox="1"/>
          <p:nvPr>
            <p:ph type="body" sz="quarter" idx="21"/>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-Gilles Allain</a:t>
            </a:r>
          </a:p>
        </p:txBody>
      </p:sp>
      <p:sp>
        <p:nvSpPr>
          <p:cNvPr id="94" name="« Saisissez une citation ici. »"/>
          <p:cNvSpPr txBox="1"/>
          <p:nvPr>
            <p:ph type="body" sz="quarter" idx="22"/>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 Saisissez une citation ici. »</a:t>
            </a:r>
          </a:p>
        </p:txBody>
      </p:sp>
      <p:sp>
        <p:nvSpPr>
          <p:cNvPr id="95"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117" name="Texte du titre"/>
          <p:cNvSpPr txBox="1"/>
          <p:nvPr>
            <p:ph type="title"/>
          </p:nvPr>
        </p:nvSpPr>
        <p:spPr>
          <a:prstGeom prst="rect">
            <a:avLst/>
          </a:prstGeom>
        </p:spPr>
        <p:txBody>
          <a:bodyPr/>
          <a:lstStyle/>
          <a:p>
            <a:pPr/>
            <a:r>
              <a:t>Texte du titre</a:t>
            </a:r>
          </a:p>
        </p:txBody>
      </p:sp>
      <p:sp>
        <p:nvSpPr>
          <p:cNvPr id="118"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119"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26" name="Texte du titre"/>
          <p:cNvSpPr txBox="1"/>
          <p:nvPr>
            <p:ph type="title"/>
          </p:nvPr>
        </p:nvSpPr>
        <p:spPr>
          <a:xfrm>
            <a:off x="1270000" y="254000"/>
            <a:ext cx="10464800" cy="2438400"/>
          </a:xfrm>
          <a:prstGeom prst="rect">
            <a:avLst/>
          </a:prstGeom>
        </p:spPr>
        <p:txBody>
          <a:bodyPr/>
          <a:lstStyle>
            <a:lvl1pPr>
              <a:defRPr sz="8400">
                <a:latin typeface="Gill Sans"/>
                <a:ea typeface="Gill Sans"/>
                <a:cs typeface="Gill Sans"/>
                <a:sym typeface="Gill Sans"/>
              </a:defRPr>
            </a:lvl1pPr>
          </a:lstStyle>
          <a:p>
            <a:pPr/>
            <a:r>
              <a:t>Texte du titre</a:t>
            </a:r>
          </a:p>
        </p:txBody>
      </p:sp>
      <p:sp>
        <p:nvSpPr>
          <p:cNvPr id="127" name="Texte niveau 1…"/>
          <p:cNvSpPr txBox="1"/>
          <p:nvPr>
            <p:ph type="body" idx="1"/>
          </p:nvPr>
        </p:nvSpPr>
        <p:spPr>
          <a:xfrm>
            <a:off x="1270000" y="2768600"/>
            <a:ext cx="10464800" cy="5715000"/>
          </a:xfrm>
          <a:prstGeom prst="rect">
            <a:avLst/>
          </a:prstGeom>
        </p:spPr>
        <p:txBody>
          <a:bodyPr/>
          <a:lstStyle>
            <a:lvl1pPr marL="889000" indent="-571500">
              <a:spcBef>
                <a:spcPts val="2400"/>
              </a:spcBef>
              <a:buSzPct val="171000"/>
              <a:defRPr sz="4200">
                <a:latin typeface="Gill Sans"/>
                <a:ea typeface="Gill Sans"/>
                <a:cs typeface="Gill Sans"/>
                <a:sym typeface="Gill Sans"/>
              </a:defRPr>
            </a:lvl1pPr>
            <a:lvl2pPr marL="1333500" indent="-571500">
              <a:spcBef>
                <a:spcPts val="2400"/>
              </a:spcBef>
              <a:buSzPct val="171000"/>
              <a:defRPr sz="4200">
                <a:latin typeface="Gill Sans"/>
                <a:ea typeface="Gill Sans"/>
                <a:cs typeface="Gill Sans"/>
                <a:sym typeface="Gill Sans"/>
              </a:defRPr>
            </a:lvl2pPr>
            <a:lvl3pPr marL="1778000" indent="-571500">
              <a:spcBef>
                <a:spcPts val="2400"/>
              </a:spcBef>
              <a:buSzPct val="171000"/>
              <a:defRPr sz="4200">
                <a:latin typeface="Gill Sans"/>
                <a:ea typeface="Gill Sans"/>
                <a:cs typeface="Gill Sans"/>
                <a:sym typeface="Gill Sans"/>
              </a:defRPr>
            </a:lvl3pPr>
            <a:lvl4pPr marL="2222500" indent="-571500">
              <a:spcBef>
                <a:spcPts val="2400"/>
              </a:spcBef>
              <a:buSzPct val="171000"/>
              <a:defRPr sz="4200">
                <a:latin typeface="Gill Sans"/>
                <a:ea typeface="Gill Sans"/>
                <a:cs typeface="Gill Sans"/>
                <a:sym typeface="Gill Sans"/>
              </a:defRPr>
            </a:lvl4pPr>
            <a:lvl5pPr marL="2667000" indent="-571500">
              <a:spcBef>
                <a:spcPts val="2400"/>
              </a:spcBef>
              <a:buSzPct val="171000"/>
              <a:defRPr sz="4200">
                <a:latin typeface="Gill Sans"/>
                <a:ea typeface="Gill Sans"/>
                <a:cs typeface="Gill Sans"/>
                <a:sym typeface="Gill Sans"/>
              </a:defRPr>
            </a:lvl5pPr>
          </a:lstStyle>
          <a:p>
            <a:pPr/>
            <a:r>
              <a:t>Texte niveau 1</a:t>
            </a:r>
          </a:p>
          <a:p>
            <a:pPr lvl="1"/>
            <a:r>
              <a:t>Texte niveau 2</a:t>
            </a:r>
          </a:p>
          <a:p>
            <a:pPr lvl="2"/>
            <a:r>
              <a:t>Texte niveau 3</a:t>
            </a:r>
          </a:p>
          <a:p>
            <a:pPr lvl="3"/>
            <a:r>
              <a:t>Texte niveau 4</a:t>
            </a:r>
          </a:p>
          <a:p>
            <a:pPr lvl="4"/>
            <a:r>
              <a:t>Texte niveau 5</a:t>
            </a:r>
          </a:p>
        </p:txBody>
      </p:sp>
      <p:sp>
        <p:nvSpPr>
          <p:cNvPr id="128" name="Numéro de diapositive"/>
          <p:cNvSpPr txBox="1"/>
          <p:nvPr>
            <p:ph type="sldNum" sz="quarter" idx="2"/>
          </p:nvPr>
        </p:nvSpPr>
        <p:spPr>
          <a:xfrm>
            <a:off x="6324599" y="9258300"/>
            <a:ext cx="342901" cy="368300"/>
          </a:xfrm>
          <a:prstGeom prst="rect">
            <a:avLst/>
          </a:prstGeom>
        </p:spPr>
        <p:txBody>
          <a:bodyPr anchor="t"/>
          <a:lstStyle>
            <a:lvl1pPr>
              <a:defRPr>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135" name="Texte du titre"/>
          <p:cNvSpPr txBox="1"/>
          <p:nvPr>
            <p:ph type="title"/>
          </p:nvPr>
        </p:nvSpPr>
        <p:spPr>
          <a:xfrm>
            <a:off x="1270000" y="254000"/>
            <a:ext cx="10464800" cy="2438400"/>
          </a:xfrm>
          <a:prstGeom prst="rect">
            <a:avLst/>
          </a:prstGeom>
        </p:spPr>
        <p:txBody>
          <a:bodyPr>
            <a:noAutofit/>
          </a:bodyPr>
          <a:lstStyle>
            <a:lvl1pPr>
              <a:defRPr sz="8400">
                <a:latin typeface="Gill Sans"/>
                <a:ea typeface="Gill Sans"/>
                <a:cs typeface="Gill Sans"/>
                <a:sym typeface="Gill Sans"/>
              </a:defRPr>
            </a:lvl1pPr>
          </a:lstStyle>
          <a:p>
            <a:pPr/>
            <a:r>
              <a:t>Texte du titre</a:t>
            </a:r>
          </a:p>
        </p:txBody>
      </p:sp>
      <p:sp>
        <p:nvSpPr>
          <p:cNvPr id="136" name="Texte niveau 1…"/>
          <p:cNvSpPr txBox="1"/>
          <p:nvPr>
            <p:ph type="body" idx="1"/>
          </p:nvPr>
        </p:nvSpPr>
        <p:spPr>
          <a:xfrm>
            <a:off x="1270000" y="2768600"/>
            <a:ext cx="10464800" cy="5715000"/>
          </a:xfrm>
          <a:prstGeom prst="rect">
            <a:avLst/>
          </a:prstGeom>
        </p:spPr>
        <p:txBody>
          <a:bodyPr>
            <a:noAutofit/>
          </a:bodyPr>
          <a:lstStyle>
            <a:lvl1pPr marL="889000" indent="-571500">
              <a:spcBef>
                <a:spcPts val="2400"/>
              </a:spcBef>
              <a:buSzPct val="171000"/>
              <a:defRPr sz="4200">
                <a:latin typeface="Gill Sans"/>
                <a:ea typeface="Gill Sans"/>
                <a:cs typeface="Gill Sans"/>
                <a:sym typeface="Gill Sans"/>
              </a:defRPr>
            </a:lvl1pPr>
            <a:lvl2pPr marL="1333500" indent="-571500">
              <a:spcBef>
                <a:spcPts val="2400"/>
              </a:spcBef>
              <a:buSzPct val="171000"/>
              <a:defRPr sz="4200">
                <a:latin typeface="Gill Sans"/>
                <a:ea typeface="Gill Sans"/>
                <a:cs typeface="Gill Sans"/>
                <a:sym typeface="Gill Sans"/>
              </a:defRPr>
            </a:lvl2pPr>
            <a:lvl3pPr marL="1778000" indent="-571500">
              <a:spcBef>
                <a:spcPts val="2400"/>
              </a:spcBef>
              <a:buSzPct val="171000"/>
              <a:defRPr sz="4200">
                <a:latin typeface="Gill Sans"/>
                <a:ea typeface="Gill Sans"/>
                <a:cs typeface="Gill Sans"/>
                <a:sym typeface="Gill Sans"/>
              </a:defRPr>
            </a:lvl3pPr>
            <a:lvl4pPr marL="2222500" indent="-571500">
              <a:spcBef>
                <a:spcPts val="2400"/>
              </a:spcBef>
              <a:buSzPct val="171000"/>
              <a:defRPr sz="4200">
                <a:latin typeface="Gill Sans"/>
                <a:ea typeface="Gill Sans"/>
                <a:cs typeface="Gill Sans"/>
                <a:sym typeface="Gill Sans"/>
              </a:defRPr>
            </a:lvl4pPr>
            <a:lvl5pPr marL="2667000" indent="-571500">
              <a:spcBef>
                <a:spcPts val="2400"/>
              </a:spcBef>
              <a:buSzPct val="171000"/>
              <a:defRPr sz="4200">
                <a:latin typeface="Gill Sans"/>
                <a:ea typeface="Gill Sans"/>
                <a:cs typeface="Gill Sans"/>
                <a:sym typeface="Gill Sans"/>
              </a:defRPr>
            </a:lvl5pPr>
          </a:lstStyle>
          <a:p>
            <a:pPr/>
            <a:r>
              <a:t>Texte niveau 1</a:t>
            </a:r>
          </a:p>
          <a:p>
            <a:pPr lvl="1"/>
            <a:r>
              <a:t>Texte niveau 2</a:t>
            </a:r>
          </a:p>
          <a:p>
            <a:pPr lvl="2"/>
            <a:r>
              <a:t>Texte niveau 3</a:t>
            </a:r>
          </a:p>
          <a:p>
            <a:pPr lvl="3"/>
            <a:r>
              <a:t>Texte niveau 4</a:t>
            </a:r>
          </a:p>
          <a:p>
            <a:pPr lvl="4"/>
            <a:r>
              <a:t>Texte niveau 5</a:t>
            </a:r>
          </a:p>
        </p:txBody>
      </p:sp>
      <p:sp>
        <p:nvSpPr>
          <p:cNvPr id="137" name="Numéro de diapositive"/>
          <p:cNvSpPr txBox="1"/>
          <p:nvPr>
            <p:ph type="sldNum" sz="quarter" idx="2"/>
          </p:nvPr>
        </p:nvSpPr>
        <p:spPr>
          <a:xfrm>
            <a:off x="6324600" y="9258300"/>
            <a:ext cx="342900" cy="368300"/>
          </a:xfrm>
          <a:prstGeom prst="rect">
            <a:avLst/>
          </a:prstGeom>
        </p:spPr>
        <p:txBody>
          <a:bodyPr anchor="t"/>
          <a:lstStyle>
            <a:lvl1pPr>
              <a:defRPr>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44" name="Texte du titre"/>
          <p:cNvSpPr txBox="1"/>
          <p:nvPr>
            <p:ph type="title"/>
          </p:nvPr>
        </p:nvSpPr>
        <p:spPr>
          <a:prstGeom prst="rect">
            <a:avLst/>
          </a:prstGeom>
        </p:spPr>
        <p:txBody>
          <a:bodyPr/>
          <a:lstStyle/>
          <a:p>
            <a:pPr/>
            <a:r>
              <a:t>Texte du titre</a:t>
            </a:r>
          </a:p>
        </p:txBody>
      </p:sp>
      <p:sp>
        <p:nvSpPr>
          <p:cNvPr id="145"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14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1"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600"/>
            <a:ext cx="368504" cy="381000"/>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2.tif"/></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tif"/></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tif"/></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La fin"/>
          <p:cNvSpPr txBox="1"/>
          <p:nvPr>
            <p:ph type="ctrTitle"/>
          </p:nvPr>
        </p:nvSpPr>
        <p:spPr>
          <a:xfrm>
            <a:off x="6462166" y="1638300"/>
            <a:ext cx="5299013" cy="3302000"/>
          </a:xfrm>
          <a:prstGeom prst="rect">
            <a:avLst/>
          </a:prstGeom>
        </p:spPr>
        <p:txBody>
          <a:bodyPr/>
          <a:lstStyle>
            <a:lvl1pPr>
              <a:defRPr>
                <a:latin typeface="Gill Sans"/>
                <a:ea typeface="Gill Sans"/>
                <a:cs typeface="Gill Sans"/>
                <a:sym typeface="Gill Sans"/>
              </a:defRPr>
            </a:lvl1pPr>
          </a:lstStyle>
          <a:p>
            <a:pPr/>
            <a:r>
              <a:t>La fin</a:t>
            </a:r>
          </a:p>
        </p:txBody>
      </p:sp>
      <p:sp>
        <p:nvSpPr>
          <p:cNvPr id="156" name="Jugement dernier…"/>
          <p:cNvSpPr txBox="1"/>
          <p:nvPr>
            <p:ph type="subTitle" sz="quarter" idx="1"/>
          </p:nvPr>
        </p:nvSpPr>
        <p:spPr>
          <a:xfrm>
            <a:off x="6887816" y="5029200"/>
            <a:ext cx="4846985" cy="1728745"/>
          </a:xfrm>
          <a:prstGeom prst="rect">
            <a:avLst/>
          </a:prstGeom>
        </p:spPr>
        <p:txBody>
          <a:bodyPr/>
          <a:lstStyle/>
          <a:p>
            <a:pPr>
              <a:defRPr i="1">
                <a:latin typeface="Gill Sans"/>
                <a:ea typeface="Gill Sans"/>
                <a:cs typeface="Gill Sans"/>
                <a:sym typeface="Gill Sans"/>
              </a:defRPr>
            </a:pPr>
            <a:r>
              <a:t>Jugement dernier</a:t>
            </a:r>
          </a:p>
          <a:p>
            <a:pPr>
              <a:defRPr i="1">
                <a:latin typeface="Gill Sans"/>
                <a:ea typeface="Gill Sans"/>
                <a:cs typeface="Gill Sans"/>
                <a:sym typeface="Gill Sans"/>
              </a:defRPr>
            </a:pPr>
            <a:r>
              <a:t>Etat éternel</a:t>
            </a:r>
          </a:p>
          <a:p>
            <a:pPr>
              <a:defRPr i="1">
                <a:latin typeface="Gill Sans"/>
                <a:ea typeface="Gill Sans"/>
                <a:cs typeface="Gill Sans"/>
                <a:sym typeface="Gill Sans"/>
              </a:defRPr>
            </a:pPr>
            <a:r>
              <a:t>Enfer</a:t>
            </a:r>
          </a:p>
        </p:txBody>
      </p:sp>
      <p:sp>
        <p:nvSpPr>
          <p:cNvPr id="157" name="IEB - Cursus 2024-25"/>
          <p:cNvSpPr txBox="1"/>
          <p:nvPr/>
        </p:nvSpPr>
        <p:spPr>
          <a:xfrm>
            <a:off x="6922638" y="8937972"/>
            <a:ext cx="5726562" cy="6378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sz="3200">
                <a:latin typeface="Gill Sans"/>
                <a:ea typeface="Gill Sans"/>
                <a:cs typeface="Gill Sans"/>
                <a:sym typeface="Gill Sans"/>
              </a:defRPr>
            </a:lvl1pPr>
          </a:lstStyle>
          <a:p>
            <a:pPr/>
            <a:r>
              <a:t>IEB - Cursus 2024-25</a:t>
            </a:r>
          </a:p>
        </p:txBody>
      </p:sp>
      <p:pic>
        <p:nvPicPr>
          <p:cNvPr id="158" name="pasted-image.tiff" descr="pasted-image.tiff"/>
          <p:cNvPicPr>
            <a:picLocks noChangeAspect="0"/>
          </p:cNvPicPr>
          <p:nvPr/>
        </p:nvPicPr>
        <p:blipFill>
          <a:blip r:embed="rId2">
            <a:extLst/>
          </a:blip>
          <a:stretch>
            <a:fillRect/>
          </a:stretch>
        </p:blipFill>
        <p:spPr>
          <a:xfrm>
            <a:off x="130848" y="142978"/>
            <a:ext cx="5822314" cy="9467644"/>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Un schéma possible..."/>
          <p:cNvSpPr txBox="1"/>
          <p:nvPr>
            <p:ph type="title"/>
          </p:nvPr>
        </p:nvSpPr>
        <p:spPr>
          <a:xfrm>
            <a:off x="382910" y="298026"/>
            <a:ext cx="12238980" cy="2641601"/>
          </a:xfrm>
          <a:prstGeom prst="rect">
            <a:avLst/>
          </a:prstGeom>
        </p:spPr>
        <p:txBody>
          <a:bodyPr/>
          <a:lstStyle>
            <a:lvl1pPr>
              <a:lnSpc>
                <a:spcPct val="60000"/>
              </a:lnSpc>
            </a:lvl1pPr>
          </a:lstStyle>
          <a:p>
            <a:pPr/>
            <a:r>
              <a:t>Un schéma possible...</a:t>
            </a:r>
          </a:p>
        </p:txBody>
      </p:sp>
      <p:grpSp>
        <p:nvGrpSpPr>
          <p:cNvPr id="189" name="Groupe"/>
          <p:cNvGrpSpPr/>
          <p:nvPr/>
        </p:nvGrpSpPr>
        <p:grpSpPr>
          <a:xfrm>
            <a:off x="591946" y="3787378"/>
            <a:ext cx="12742745" cy="5540774"/>
            <a:chOff x="115486" y="247650"/>
            <a:chExt cx="12742744" cy="5540773"/>
          </a:xfrm>
        </p:grpSpPr>
        <p:sp>
          <p:nvSpPr>
            <p:cNvPr id="161" name="Règne de 1000 ans"/>
            <p:cNvSpPr/>
            <p:nvPr/>
          </p:nvSpPr>
          <p:spPr>
            <a:xfrm>
              <a:off x="7867129" y="2276873"/>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400">
                  <a:latin typeface="Gill Sans"/>
                  <a:ea typeface="Gill Sans"/>
                  <a:cs typeface="Gill Sans"/>
                  <a:sym typeface="Gill Sans"/>
                </a:defRPr>
              </a:lvl1pPr>
            </a:lstStyle>
            <a:p>
              <a:pPr/>
              <a:r>
                <a:t>Règne de 1000 ans</a:t>
              </a:r>
            </a:p>
          </p:txBody>
        </p:sp>
        <p:sp>
          <p:nvSpPr>
            <p:cNvPr id="162" name="Ligne"/>
            <p:cNvSpPr/>
            <p:nvPr/>
          </p:nvSpPr>
          <p:spPr>
            <a:xfrm flipH="1">
              <a:off x="115487" y="4187183"/>
              <a:ext cx="5368694" cy="3"/>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3" name="Ligne"/>
            <p:cNvSpPr/>
            <p:nvPr/>
          </p:nvSpPr>
          <p:spPr>
            <a:xfrm flipV="1">
              <a:off x="5436787" y="1723457"/>
              <a:ext cx="2" cy="1315418"/>
            </a:xfrm>
            <a:prstGeom prst="line">
              <a:avLst/>
            </a:prstGeom>
            <a:noFill/>
            <a:ln w="25400" cap="flat">
              <a:solidFill>
                <a:srgbClr val="6E6E6E"/>
              </a:solidFill>
              <a:prstDash val="solid"/>
              <a:miter lim="400000"/>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4" name="Ligne"/>
            <p:cNvSpPr/>
            <p:nvPr/>
          </p:nvSpPr>
          <p:spPr>
            <a:xfrm flipV="1">
              <a:off x="1087037" y="1171976"/>
              <a:ext cx="2" cy="1270003"/>
            </a:xfrm>
            <a:prstGeom prst="line">
              <a:avLst/>
            </a:prstGeom>
            <a:noFill/>
            <a:ln w="25400" cap="flat">
              <a:solidFill>
                <a:srgbClr val="FFFFFF"/>
              </a:solidFill>
              <a:prstDash val="solid"/>
              <a:miter lim="400000"/>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5" name="Ligne"/>
            <p:cNvSpPr/>
            <p:nvPr/>
          </p:nvSpPr>
          <p:spPr>
            <a:xfrm flipV="1">
              <a:off x="960036" y="1298976"/>
              <a:ext cx="254002" cy="254002"/>
            </a:xfrm>
            <a:prstGeom prst="line">
              <a:avLst/>
            </a:prstGeom>
            <a:noFill/>
            <a:ln w="25400" cap="flat">
              <a:solidFill>
                <a:srgbClr val="FFFFFF"/>
              </a:solidFill>
              <a:prstDash val="solid"/>
              <a:miter lim="400000"/>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6" name="Ligne"/>
            <p:cNvSpPr/>
            <p:nvPr/>
          </p:nvSpPr>
          <p:spPr>
            <a:xfrm>
              <a:off x="154872" y="2454677"/>
              <a:ext cx="11783033" cy="1"/>
            </a:xfrm>
            <a:prstGeom prst="line">
              <a:avLst/>
            </a:prstGeom>
            <a:noFill/>
            <a:ln w="25400" cap="flat">
              <a:solidFill>
                <a:srgbClr val="FFFFFF"/>
              </a:solidFill>
              <a:prstDash val="solid"/>
              <a:miter lim="400000"/>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7" name="Ligne"/>
            <p:cNvSpPr/>
            <p:nvPr/>
          </p:nvSpPr>
          <p:spPr>
            <a:xfrm flipV="1">
              <a:off x="4084237" y="1159272"/>
              <a:ext cx="2" cy="1315418"/>
            </a:xfrm>
            <a:prstGeom prst="line">
              <a:avLst/>
            </a:prstGeom>
            <a:noFill/>
            <a:ln w="25400" cap="flat">
              <a:solidFill>
                <a:srgbClr val="FFFFFF"/>
              </a:solidFill>
              <a:prstDash val="solid"/>
              <a:miter lim="400000"/>
              <a:tailEnd type="triangle" w="med" len="med"/>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8" name="Ligne"/>
            <p:cNvSpPr/>
            <p:nvPr/>
          </p:nvSpPr>
          <p:spPr>
            <a:xfrm>
              <a:off x="5469702" y="1141188"/>
              <a:ext cx="2" cy="1270002"/>
            </a:xfrm>
            <a:prstGeom prst="line">
              <a:avLst/>
            </a:prstGeom>
            <a:noFill/>
            <a:ln w="25400" cap="flat">
              <a:solidFill>
                <a:srgbClr val="FFFFFF"/>
              </a:solidFill>
              <a:prstDash val="solid"/>
              <a:miter lim="400000"/>
              <a:tailEnd type="triangle" w="med" len="med"/>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69" name="Ovale"/>
            <p:cNvSpPr/>
            <p:nvPr/>
          </p:nvSpPr>
          <p:spPr>
            <a:xfrm>
              <a:off x="4084237" y="1286272"/>
              <a:ext cx="762945" cy="800103"/>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defRPr>
              </a:pPr>
            </a:p>
          </p:txBody>
        </p:sp>
        <p:sp>
          <p:nvSpPr>
            <p:cNvPr id="170" name="Ovale"/>
            <p:cNvSpPr/>
            <p:nvPr/>
          </p:nvSpPr>
          <p:spPr>
            <a:xfrm>
              <a:off x="4395499" y="1616472"/>
              <a:ext cx="762945" cy="800103"/>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defRPr>
              </a:pPr>
            </a:p>
          </p:txBody>
        </p:sp>
        <p:sp>
          <p:nvSpPr>
            <p:cNvPr id="171" name="Ovale"/>
            <p:cNvSpPr/>
            <p:nvPr/>
          </p:nvSpPr>
          <p:spPr>
            <a:xfrm>
              <a:off x="4693837" y="1286272"/>
              <a:ext cx="762945" cy="800103"/>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effectLst>
                    <a:outerShdw sx="100000" sy="100000" kx="0" ky="0" algn="b" rotWithShape="0" blurRad="25400" dist="23998" dir="2700000">
                      <a:srgbClr val="000000">
                        <a:alpha val="31033"/>
                      </a:srgbClr>
                    </a:outerShdw>
                  </a:effectLst>
                </a:defRPr>
              </a:pPr>
            </a:p>
          </p:txBody>
        </p:sp>
        <p:sp>
          <p:nvSpPr>
            <p:cNvPr id="172" name="Temps d’Israël"/>
            <p:cNvSpPr/>
            <p:nvPr/>
          </p:nvSpPr>
          <p:spPr>
            <a:xfrm>
              <a:off x="86288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Temps d’Israël</a:t>
              </a:r>
            </a:p>
          </p:txBody>
        </p:sp>
        <p:sp>
          <p:nvSpPr>
            <p:cNvPr id="173" name="Temps des nations"/>
            <p:cNvSpPr/>
            <p:nvPr/>
          </p:nvSpPr>
          <p:spPr>
            <a:xfrm>
              <a:off x="1244910" y="247650"/>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Temps des nations</a:t>
              </a:r>
            </a:p>
          </p:txBody>
        </p:sp>
        <p:sp>
          <p:nvSpPr>
            <p:cNvPr id="174" name="Ligne"/>
            <p:cNvSpPr/>
            <p:nvPr/>
          </p:nvSpPr>
          <p:spPr>
            <a:xfrm flipV="1">
              <a:off x="10026895" y="2256856"/>
              <a:ext cx="2" cy="395643"/>
            </a:xfrm>
            <a:prstGeom prst="line">
              <a:avLst/>
            </a:prstGeom>
            <a:noFill/>
            <a:ln w="25400" cap="flat">
              <a:solidFill>
                <a:srgbClr val="FFFFFF"/>
              </a:solidFill>
              <a:prstDash val="solid"/>
              <a:miter lim="400000"/>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75" name="Mort du Seigneur"/>
            <p:cNvSpPr/>
            <p:nvPr/>
          </p:nvSpPr>
          <p:spPr>
            <a:xfrm>
              <a:off x="1087037" y="2771802"/>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pc="-154" sz="2200">
                  <a:latin typeface="Gill Sans"/>
                  <a:ea typeface="Gill Sans"/>
                  <a:cs typeface="Gill Sans"/>
                  <a:sym typeface="Gill Sans"/>
                </a:defRPr>
              </a:lvl1pPr>
            </a:lstStyle>
            <a:p>
              <a:pPr/>
              <a:r>
                <a:t>Mort du Seigneur</a:t>
              </a:r>
            </a:p>
          </p:txBody>
        </p:sp>
        <p:sp>
          <p:nvSpPr>
            <p:cNvPr id="176" name="Enlèvement…"/>
            <p:cNvSpPr/>
            <p:nvPr/>
          </p:nvSpPr>
          <p:spPr>
            <a:xfrm>
              <a:off x="3395616" y="823684"/>
              <a:ext cx="1377245"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defRPr i="1" spc="-154" sz="2200">
                  <a:latin typeface="Gill Sans"/>
                  <a:ea typeface="Gill Sans"/>
                  <a:cs typeface="Gill Sans"/>
                  <a:sym typeface="Gill Sans"/>
                </a:defRPr>
              </a:pPr>
              <a:r>
                <a:t>Enlèvement </a:t>
              </a:r>
            </a:p>
            <a:p>
              <a:pPr>
                <a:defRPr i="1" spc="-154" sz="2200">
                  <a:latin typeface="Gill Sans"/>
                  <a:ea typeface="Gill Sans"/>
                  <a:cs typeface="Gill Sans"/>
                  <a:sym typeface="Gill Sans"/>
                </a:defRPr>
              </a:pPr>
              <a:r>
                <a:t>de l’Eglise</a:t>
              </a:r>
            </a:p>
          </p:txBody>
        </p:sp>
        <p:sp>
          <p:nvSpPr>
            <p:cNvPr id="177" name="Avènement de Christ"/>
            <p:cNvSpPr/>
            <p:nvPr/>
          </p:nvSpPr>
          <p:spPr>
            <a:xfrm>
              <a:off x="4781081" y="2854731"/>
              <a:ext cx="1377245"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Avènement du Christ</a:t>
              </a:r>
            </a:p>
          </p:txBody>
        </p:sp>
        <p:sp>
          <p:nvSpPr>
            <p:cNvPr id="178" name="Jugement dernier"/>
            <p:cNvSpPr/>
            <p:nvPr/>
          </p:nvSpPr>
          <p:spPr>
            <a:xfrm>
              <a:off x="9386487" y="2905527"/>
              <a:ext cx="137724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Jugement dernier</a:t>
              </a:r>
            </a:p>
          </p:txBody>
        </p:sp>
        <p:sp>
          <p:nvSpPr>
            <p:cNvPr id="179" name="Etat éternel"/>
            <p:cNvSpPr/>
            <p:nvPr/>
          </p:nvSpPr>
          <p:spPr>
            <a:xfrm>
              <a:off x="11410430" y="727472"/>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Etat éternel</a:t>
              </a:r>
            </a:p>
          </p:txBody>
        </p:sp>
        <p:sp>
          <p:nvSpPr>
            <p:cNvPr id="180" name="Enfer"/>
            <p:cNvSpPr/>
            <p:nvPr/>
          </p:nvSpPr>
          <p:spPr>
            <a:xfrm>
              <a:off x="11588230" y="4175523"/>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700">
                  <a:latin typeface="Gill Sans"/>
                  <a:ea typeface="Gill Sans"/>
                  <a:cs typeface="Gill Sans"/>
                  <a:sym typeface="Gill Sans"/>
                </a:defRPr>
              </a:lvl1pPr>
            </a:lstStyle>
            <a:p>
              <a:pPr/>
              <a:r>
                <a:t>Enfer</a:t>
              </a:r>
            </a:p>
          </p:txBody>
        </p:sp>
        <p:sp>
          <p:nvSpPr>
            <p:cNvPr id="181" name="Paradis"/>
            <p:cNvSpPr/>
            <p:nvPr/>
          </p:nvSpPr>
          <p:spPr>
            <a:xfrm>
              <a:off x="2293538" y="3952902"/>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200">
                  <a:latin typeface="Gill Sans"/>
                  <a:ea typeface="Gill Sans"/>
                  <a:cs typeface="Gill Sans"/>
                  <a:sym typeface="Gill Sans"/>
                </a:defRPr>
              </a:lvl1pPr>
            </a:lstStyle>
            <a:p>
              <a:pPr/>
              <a:r>
                <a:t>Paradis</a:t>
              </a:r>
            </a:p>
          </p:txBody>
        </p:sp>
        <p:sp>
          <p:nvSpPr>
            <p:cNvPr id="182" name="Ligne"/>
            <p:cNvSpPr/>
            <p:nvPr/>
          </p:nvSpPr>
          <p:spPr>
            <a:xfrm flipH="1">
              <a:off x="115486" y="4694953"/>
              <a:ext cx="9919646" cy="4"/>
            </a:xfrm>
            <a:prstGeom prst="line">
              <a:avLst/>
            </a:prstGeom>
            <a:noFill/>
            <a:ln w="76200" cap="flat">
              <a:solidFill>
                <a:schemeClr val="accent6">
                  <a:hueOff val="7068528"/>
                  <a:satOff val="-63217"/>
                  <a:lumOff val="21330"/>
                </a:schemeClr>
              </a:solidFill>
              <a:prstDash val="solid"/>
              <a:miter lim="400000"/>
              <a:headEnd type="stealth" w="med" len="med"/>
            </a:ln>
            <a:effectLst/>
          </p:spPr>
          <p:txBody>
            <a:bodyPr wrap="square" lIns="45718" tIns="45718" rIns="45718" bIns="45718" numCol="1" anchor="t">
              <a:noAutofit/>
            </a:bodyPr>
            <a:lstStyle/>
            <a:p>
              <a:pPr>
                <a:defRPr sz="4200">
                  <a:latin typeface="Gill Sans"/>
                  <a:ea typeface="Gill Sans"/>
                  <a:cs typeface="Gill Sans"/>
                  <a:sym typeface="Gill Sans"/>
                </a:defRPr>
              </a:pPr>
            </a:p>
          </p:txBody>
        </p:sp>
        <p:sp>
          <p:nvSpPr>
            <p:cNvPr id="183" name="Séjour des morts malheureux"/>
            <p:cNvSpPr/>
            <p:nvPr/>
          </p:nvSpPr>
          <p:spPr>
            <a:xfrm>
              <a:off x="5760638" y="4518424"/>
              <a:ext cx="1270001" cy="1270001"/>
            </a:xfrm>
            <a:prstGeom prst="line">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i="1" sz="2200">
                  <a:latin typeface="Gill Sans"/>
                  <a:ea typeface="Gill Sans"/>
                  <a:cs typeface="Gill Sans"/>
                  <a:sym typeface="Gill Sans"/>
                </a:defRPr>
              </a:lvl1pPr>
            </a:lstStyle>
            <a:p>
              <a:pPr/>
              <a:r>
                <a:t>Séjour des morts malheureux</a:t>
              </a:r>
            </a:p>
          </p:txBody>
        </p:sp>
        <p:sp>
          <p:nvSpPr>
            <p:cNvPr id="184" name="Grande Tribulation"/>
            <p:cNvSpPr/>
            <p:nvPr/>
          </p:nvSpPr>
          <p:spPr>
            <a:xfrm>
              <a:off x="4088348" y="1816981"/>
              <a:ext cx="137724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i="1" spc="-154" sz="2200">
                  <a:latin typeface="Gill Sans"/>
                  <a:ea typeface="Gill Sans"/>
                  <a:cs typeface="Gill Sans"/>
                  <a:sym typeface="Gill Sans"/>
                </a:defRPr>
              </a:lvl1pPr>
            </a:lstStyle>
            <a:p>
              <a:pPr/>
              <a:r>
                <a:t>Grande Tribulation</a:t>
              </a:r>
            </a:p>
          </p:txBody>
        </p:sp>
        <p:grpSp>
          <p:nvGrpSpPr>
            <p:cNvPr id="188" name="Tribunal de Christ Noces de l’agneau"/>
            <p:cNvGrpSpPr/>
            <p:nvPr/>
          </p:nvGrpSpPr>
          <p:grpSpPr>
            <a:xfrm>
              <a:off x="5390940" y="702072"/>
              <a:ext cx="4664666" cy="1270001"/>
              <a:chOff x="0" y="0"/>
              <a:chExt cx="4664664" cy="1270000"/>
            </a:xfrm>
          </p:grpSpPr>
          <p:sp>
            <p:nvSpPr>
              <p:cNvPr id="185" name="Ovale"/>
              <p:cNvSpPr/>
              <p:nvPr/>
            </p:nvSpPr>
            <p:spPr>
              <a:xfrm>
                <a:off x="287715" y="323854"/>
                <a:ext cx="4376950" cy="800103"/>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b="1" sz="1800">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86" name="Tribunal du Christ"/>
              <p:cNvSpPr/>
              <p:nvPr/>
            </p:nvSpPr>
            <p:spPr>
              <a:xfrm>
                <a:off x="928704" y="723904"/>
                <a:ext cx="3094972"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18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Tribunal du Christ </a:t>
                </a:r>
              </a:p>
            </p:txBody>
          </p:sp>
          <p:sp>
            <p:nvSpPr>
              <p:cNvPr id="187" name="Noces de l’agneau"/>
              <p:cNvSpPr/>
              <p:nvPr/>
            </p:nvSpPr>
            <p:spPr>
              <a:xfrm>
                <a:off x="0" y="0"/>
                <a:ext cx="1270000" cy="1270000"/>
              </a:xfrm>
              <a:prstGeom prst="ellipse">
                <a:avLst/>
              </a:prstGeom>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800">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Noces de l’agneau</a:t>
                </a:r>
              </a:p>
            </p:txBody>
          </p:sp>
        </p:grpSp>
      </p:grpSp>
      <p:sp>
        <p:nvSpPr>
          <p:cNvPr id="190" name="1Th 4.15"/>
          <p:cNvSpPr txBox="1"/>
          <p:nvPr/>
        </p:nvSpPr>
        <p:spPr>
          <a:xfrm>
            <a:off x="4038462" y="3778248"/>
            <a:ext cx="102897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1Th 4.15</a:t>
            </a:r>
          </a:p>
        </p:txBody>
      </p:sp>
      <p:sp>
        <p:nvSpPr>
          <p:cNvPr id="191" name="Mt 25.31"/>
          <p:cNvSpPr txBox="1"/>
          <p:nvPr/>
        </p:nvSpPr>
        <p:spPr>
          <a:xfrm>
            <a:off x="5434223" y="6610349"/>
            <a:ext cx="103145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Mt 25.31</a:t>
            </a:r>
          </a:p>
        </p:txBody>
      </p:sp>
      <p:sp>
        <p:nvSpPr>
          <p:cNvPr id="192" name="Ap 20.12"/>
          <p:cNvSpPr txBox="1"/>
          <p:nvPr/>
        </p:nvSpPr>
        <p:spPr>
          <a:xfrm>
            <a:off x="10050264" y="6711949"/>
            <a:ext cx="1044972"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Ap 20.12</a:t>
            </a:r>
          </a:p>
        </p:txBody>
      </p:sp>
      <p:sp>
        <p:nvSpPr>
          <p:cNvPr id="193" name="Mt 25.31"/>
          <p:cNvSpPr txBox="1"/>
          <p:nvPr/>
        </p:nvSpPr>
        <p:spPr>
          <a:xfrm>
            <a:off x="3441200" y="5942014"/>
            <a:ext cx="920453"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Da 9.27</a:t>
            </a:r>
          </a:p>
        </p:txBody>
      </p:sp>
      <p:sp>
        <p:nvSpPr>
          <p:cNvPr id="194" name="Mt 25.31"/>
          <p:cNvSpPr txBox="1"/>
          <p:nvPr/>
        </p:nvSpPr>
        <p:spPr>
          <a:xfrm>
            <a:off x="3450440" y="6212148"/>
            <a:ext cx="90197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2Th 2.6</a:t>
            </a:r>
          </a:p>
        </p:txBody>
      </p:sp>
      <p:sp>
        <p:nvSpPr>
          <p:cNvPr id="195" name="Mt 25.31"/>
          <p:cNvSpPr txBox="1"/>
          <p:nvPr/>
        </p:nvSpPr>
        <p:spPr>
          <a:xfrm>
            <a:off x="8367372" y="5068295"/>
            <a:ext cx="1620014" cy="35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700">
                <a:latin typeface="Gill Sans"/>
                <a:ea typeface="Gill Sans"/>
                <a:cs typeface="Gill Sans"/>
                <a:sym typeface="Gill Sans"/>
              </a:defRPr>
            </a:lvl1pPr>
          </a:lstStyle>
          <a:p>
            <a:pPr/>
            <a:r>
              <a:t>2Co 5.10, 2Ti 4.1</a:t>
            </a:r>
          </a:p>
        </p:txBody>
      </p:sp>
      <p:sp>
        <p:nvSpPr>
          <p:cNvPr id="196" name="Ovale"/>
          <p:cNvSpPr/>
          <p:nvPr/>
        </p:nvSpPr>
        <p:spPr>
          <a:xfrm>
            <a:off x="10033337" y="3686371"/>
            <a:ext cx="2855514" cy="5253791"/>
          </a:xfrm>
          <a:prstGeom prst="ellipse">
            <a:avLst/>
          </a:prstGeom>
          <a:ln w="63500">
            <a:solidFill>
              <a:schemeClr val="accent5">
                <a:hueOff val="100859"/>
                <a:satOff val="-13629"/>
                <a:lumOff val="23879"/>
              </a:schemeClr>
            </a:solidFill>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
        <p:nvSpPr>
          <p:cNvPr id="197" name="Ap 20.12"/>
          <p:cNvSpPr txBox="1"/>
          <p:nvPr/>
        </p:nvSpPr>
        <p:spPr>
          <a:xfrm>
            <a:off x="11510875" y="4426109"/>
            <a:ext cx="93372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2Pi 3.10</a:t>
            </a:r>
          </a:p>
        </p:txBody>
      </p:sp>
      <p:sp>
        <p:nvSpPr>
          <p:cNvPr id="198" name="Ap 20.12"/>
          <p:cNvSpPr txBox="1"/>
          <p:nvPr/>
        </p:nvSpPr>
        <p:spPr>
          <a:xfrm>
            <a:off x="11462010" y="7881787"/>
            <a:ext cx="1031454" cy="39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Gill Sans"/>
                <a:ea typeface="Gill Sans"/>
                <a:cs typeface="Gill Sans"/>
                <a:sym typeface="Gill Sans"/>
              </a:defRPr>
            </a:lvl1pPr>
          </a:lstStyle>
          <a:p>
            <a:pPr/>
            <a:r>
              <a:t>Mt 25.41</a:t>
            </a:r>
          </a:p>
        </p:txBody>
      </p:sp>
      <p:sp>
        <p:nvSpPr>
          <p:cNvPr id="199" name="Ap 20.12"/>
          <p:cNvSpPr txBox="1"/>
          <p:nvPr/>
        </p:nvSpPr>
        <p:spPr>
          <a:xfrm>
            <a:off x="819550" y="3897382"/>
            <a:ext cx="1672724" cy="35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700">
                <a:latin typeface="Gill Sans"/>
                <a:ea typeface="Gill Sans"/>
                <a:cs typeface="Gill Sans"/>
                <a:sym typeface="Gill Sans"/>
              </a:defRPr>
            </a:lvl1pPr>
          </a:lstStyle>
          <a:p>
            <a:pPr/>
            <a:r>
              <a:t>Ez 30.3 - Lc 21.24</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6"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Le jugement dernier"/>
          <p:cNvSpPr txBox="1"/>
          <p:nvPr>
            <p:ph type="title"/>
          </p:nvPr>
        </p:nvSpPr>
        <p:spPr>
          <a:xfrm>
            <a:off x="3365955" y="362859"/>
            <a:ext cx="8868321" cy="2120901"/>
          </a:xfrm>
          <a:prstGeom prst="rect">
            <a:avLst/>
          </a:prstGeom>
        </p:spPr>
        <p:txBody>
          <a:bodyPr/>
          <a:lstStyle>
            <a:lvl1pPr>
              <a:defRPr>
                <a:latin typeface="Gill Sans"/>
                <a:ea typeface="Gill Sans"/>
                <a:cs typeface="Gill Sans"/>
                <a:sym typeface="Gill Sans"/>
              </a:defRPr>
            </a:lvl1pPr>
          </a:lstStyle>
          <a:p>
            <a:pPr/>
            <a:r>
              <a:t>Le jugement dernier</a:t>
            </a:r>
          </a:p>
        </p:txBody>
      </p:sp>
      <p:sp>
        <p:nvSpPr>
          <p:cNvPr id="202" name="La seconde résurrection : et ensuite la fin (1Co 15.24). Bienheureux et saint celui qui participe à la première résurrection. Sur eux, la seconde mort n’a pas de pouvoir (Ap 20.6). Tout humain ressuscite !…"/>
          <p:cNvSpPr txBox="1"/>
          <p:nvPr>
            <p:ph type="body" idx="1"/>
          </p:nvPr>
        </p:nvSpPr>
        <p:spPr>
          <a:xfrm>
            <a:off x="952500" y="3200400"/>
            <a:ext cx="11099800" cy="6286500"/>
          </a:xfrm>
          <a:prstGeom prst="rect">
            <a:avLst/>
          </a:prstGeom>
        </p:spPr>
        <p:txBody>
          <a:bodyPr/>
          <a:lstStyle/>
          <a:p>
            <a:pPr marL="357530" indent="-357530" defTabSz="456844">
              <a:spcBef>
                <a:spcPts val="0"/>
              </a:spcBef>
              <a:defRPr sz="2944" u="sng">
                <a:latin typeface="Gill Sans"/>
                <a:ea typeface="Gill Sans"/>
                <a:cs typeface="Gill Sans"/>
                <a:sym typeface="Gill Sans"/>
              </a:defRPr>
            </a:pPr>
            <a:r>
              <a:t>La seconde résurrection</a:t>
            </a:r>
            <a:r>
              <a:rPr u="none"/>
              <a:t> : </a:t>
            </a:r>
            <a:r>
              <a:rPr i="1" u="none"/>
              <a:t>et ensuite la fin</a:t>
            </a:r>
            <a:r>
              <a:rPr u="none"/>
              <a:t> (1Co 15.24). </a:t>
            </a:r>
            <a:r>
              <a:rPr i="1" u="none"/>
              <a:t>Bienheureux et saint celui qui participe à la première résurrection. Sur eux, la seconde mort n’a pas de pouvoir</a:t>
            </a:r>
            <a:r>
              <a:rPr u="none"/>
              <a:t> (Ap 20.6). Tout humain ressuscite !</a:t>
            </a:r>
          </a:p>
          <a:p>
            <a:pPr marL="357530" indent="-357530" defTabSz="456844">
              <a:spcBef>
                <a:spcPts val="0"/>
              </a:spcBef>
              <a:defRPr sz="2944" u="sng">
                <a:latin typeface="Gill Sans"/>
                <a:ea typeface="Gill Sans"/>
                <a:cs typeface="Gill Sans"/>
                <a:sym typeface="Gill Sans"/>
              </a:defRPr>
            </a:pPr>
            <a:r>
              <a:t>Seuls l</a:t>
            </a:r>
            <a:r>
              <a:t>es morts/ressuscités comparaissent</a:t>
            </a:r>
            <a:r>
              <a:rPr u="none"/>
              <a:t> : </a:t>
            </a:r>
            <a:r>
              <a:rPr i="1" u="none"/>
              <a:t>Et je vis les morts, les grands et les petits, se tenant devant le trône</a:t>
            </a:r>
            <a:r>
              <a:rPr u="none"/>
              <a:t> (Ap 20.12). La justice est exercée.</a:t>
            </a:r>
          </a:p>
          <a:p>
            <a:pPr marL="357530" indent="-357530" defTabSz="456844">
              <a:spcBef>
                <a:spcPts val="0"/>
              </a:spcBef>
              <a:defRPr sz="2944" u="sng">
                <a:latin typeface="Gill Sans"/>
                <a:ea typeface="Gill Sans"/>
                <a:cs typeface="Gill Sans"/>
                <a:sym typeface="Gill Sans"/>
              </a:defRPr>
            </a:pPr>
            <a:r>
              <a:t>L’importance de la vie</a:t>
            </a:r>
            <a:r>
              <a:rPr u="none"/>
              <a:t>, relation retrouvée avec Dieu : </a:t>
            </a:r>
            <a:r>
              <a:rPr i="1" u="none"/>
              <a:t>Quiconque ne fut pas trouvé inscrit dans le livre de vie fut jeté dans l’étang de feu</a:t>
            </a:r>
            <a:r>
              <a:rPr u="none"/>
              <a:t> (Ap 20.15)</a:t>
            </a:r>
          </a:p>
          <a:p>
            <a:pPr marL="357530" indent="-357530" defTabSz="456844">
              <a:spcBef>
                <a:spcPts val="0"/>
              </a:spcBef>
              <a:defRPr sz="2944" u="sng">
                <a:latin typeface="Gill Sans"/>
                <a:ea typeface="Gill Sans"/>
                <a:cs typeface="Gill Sans"/>
                <a:sym typeface="Gill Sans"/>
              </a:defRPr>
            </a:pPr>
            <a:r>
              <a:t>Jugés selon leurs œuvres</a:t>
            </a:r>
            <a:r>
              <a:rPr u="none"/>
              <a:t> : </a:t>
            </a:r>
            <a:r>
              <a:rPr i="1" u="none"/>
              <a:t>Les morts furent jugés d’après ce qui était écrit dans les livres, selon leurs œuvres </a:t>
            </a:r>
            <a:r>
              <a:rPr u="none"/>
              <a:t>(Ap 20.12)</a:t>
            </a:r>
            <a:endParaRPr u="none"/>
          </a:p>
          <a:p>
            <a:pPr marL="357530" indent="-357530" defTabSz="456844">
              <a:spcBef>
                <a:spcPts val="0"/>
              </a:spcBef>
              <a:defRPr sz="2944" u="sng">
                <a:latin typeface="Gill Sans"/>
                <a:ea typeface="Gill Sans"/>
                <a:cs typeface="Gill Sans"/>
                <a:sym typeface="Gill Sans"/>
              </a:defRPr>
            </a:pPr>
            <a:r>
              <a:t>Le Christ, juge</a:t>
            </a:r>
            <a:r>
              <a:rPr u="none"/>
              <a:t> : </a:t>
            </a:r>
            <a:r>
              <a:rPr i="1" u="none"/>
              <a:t>Celui qui était assis</a:t>
            </a:r>
            <a:r>
              <a:rPr u="none"/>
              <a:t> (Ap 20.11), </a:t>
            </a:r>
            <a:r>
              <a:rPr i="1" u="none"/>
              <a:t>Dieu a fixé un jour où il va juger le monde selon la justice, par un homme qu’il a désigné, et il en a donné à tous une preuve digne de foi en le ressuscitant d’entre les morts</a:t>
            </a:r>
            <a:r>
              <a:rPr u="none"/>
              <a:t> (Ac 17.30)</a:t>
            </a:r>
          </a:p>
        </p:txBody>
      </p:sp>
      <p:sp>
        <p:nvSpPr>
          <p:cNvPr id="203" name="Les incrédules auront refusé la grâce"/>
          <p:cNvSpPr txBox="1"/>
          <p:nvPr/>
        </p:nvSpPr>
        <p:spPr>
          <a:xfrm>
            <a:off x="5670140" y="1953428"/>
            <a:ext cx="7207502" cy="5173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Les incrédules auront refusé la grâce</a:t>
            </a:r>
          </a:p>
        </p:txBody>
      </p:sp>
      <p:pic>
        <p:nvPicPr>
          <p:cNvPr id="204" name="pasted-image.tiff" descr="pasted-image.tiff"/>
          <p:cNvPicPr>
            <a:picLocks noChangeAspect="1"/>
          </p:cNvPicPr>
          <p:nvPr/>
        </p:nvPicPr>
        <p:blipFill>
          <a:blip r:embed="rId2">
            <a:extLst/>
          </a:blip>
          <a:stretch>
            <a:fillRect/>
          </a:stretch>
        </p:blipFill>
        <p:spPr>
          <a:xfrm>
            <a:off x="129030" y="248559"/>
            <a:ext cx="3467101" cy="23495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flip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0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0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20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2"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L’enfer"/>
          <p:cNvSpPr txBox="1"/>
          <p:nvPr>
            <p:ph type="title"/>
          </p:nvPr>
        </p:nvSpPr>
        <p:spPr>
          <a:xfrm>
            <a:off x="-70748" y="508000"/>
            <a:ext cx="10464801" cy="2438400"/>
          </a:xfrm>
          <a:prstGeom prst="rect">
            <a:avLst/>
          </a:prstGeom>
        </p:spPr>
        <p:txBody>
          <a:bodyPr/>
          <a:lstStyle/>
          <a:p>
            <a:pPr/>
            <a:r>
              <a:t>L’enfer</a:t>
            </a:r>
          </a:p>
        </p:txBody>
      </p:sp>
      <p:sp>
        <p:nvSpPr>
          <p:cNvPr id="207" name="L’enfer commence après le jugement dernier…"/>
          <p:cNvSpPr txBox="1"/>
          <p:nvPr>
            <p:ph type="body" idx="1"/>
          </p:nvPr>
        </p:nvSpPr>
        <p:spPr>
          <a:xfrm>
            <a:off x="1066800" y="3662954"/>
            <a:ext cx="10871200" cy="5715001"/>
          </a:xfrm>
          <a:prstGeom prst="rect">
            <a:avLst/>
          </a:prstGeom>
        </p:spPr>
        <p:txBody>
          <a:bodyPr/>
          <a:lstStyle/>
          <a:p>
            <a:pPr>
              <a:spcBef>
                <a:spcPts val="0"/>
              </a:spcBef>
              <a:defRPr sz="3200"/>
            </a:pPr>
            <a:r>
              <a:t>L’enfer commence après le jugement dernier</a:t>
            </a:r>
          </a:p>
          <a:p>
            <a:pPr>
              <a:spcBef>
                <a:spcPts val="0"/>
              </a:spcBef>
              <a:defRPr sz="3200"/>
            </a:pPr>
            <a:r>
              <a:t>Le Conditionnalisme dit que "</a:t>
            </a:r>
            <a:r>
              <a:rPr i="1"/>
              <a:t>Dieu seul possède  l'immortalité</a:t>
            </a:r>
            <a:r>
              <a:t>"  (1Ti 6.16), et ne la donne aux hommes qu'à la condition qu'ils croient, faute de quoi ils cesseront d'exister, ce qu'affirme aussi l'Anihilationnisme (TJ, Adventistes)</a:t>
            </a:r>
          </a:p>
          <a:p>
            <a:pPr>
              <a:spcBef>
                <a:spcPts val="0"/>
              </a:spcBef>
              <a:defRPr sz="3200"/>
            </a:pPr>
            <a:r>
              <a:t>Mais la Bible enseigne que la mort spirituelle n'est pas la  non-existence mais la séparation d'avec Dieu (Eph 2.1-5)</a:t>
            </a:r>
          </a:p>
          <a:p>
            <a:pPr>
              <a:spcBef>
                <a:spcPts val="0"/>
              </a:spcBef>
              <a:defRPr sz="3200"/>
            </a:pPr>
            <a:r>
              <a:rPr u="sng"/>
              <a:t>La seconde mort suit le jugement dernier</a:t>
            </a:r>
            <a:r>
              <a:t> (Ap 20.14). Elle n'est pas l'anéantissement, mais l'existence dans l'étang de feu et de souffre (Ap 21. 8)</a:t>
            </a:r>
          </a:p>
          <a:p>
            <a:pPr>
              <a:spcBef>
                <a:spcPts val="0"/>
              </a:spcBef>
              <a:defRPr sz="3200"/>
            </a:pPr>
            <a:r>
              <a:rPr u="sng"/>
              <a:t>Une remarque</a:t>
            </a:r>
            <a:r>
              <a:t> : pas de mention du purgatoire (malgré 1Pi 3.19, 4.6)</a:t>
            </a:r>
          </a:p>
        </p:txBody>
      </p:sp>
      <p:pic>
        <p:nvPicPr>
          <p:cNvPr id="208" name="droppedImage.png" descr="droppedImage.png"/>
          <p:cNvPicPr>
            <a:picLocks noChangeAspect="1"/>
          </p:cNvPicPr>
          <p:nvPr/>
        </p:nvPicPr>
        <p:blipFill>
          <a:blip r:embed="rId2">
            <a:extLst/>
          </a:blip>
          <a:stretch>
            <a:fillRect/>
          </a:stretch>
        </p:blipFill>
        <p:spPr>
          <a:xfrm>
            <a:off x="203200" y="203200"/>
            <a:ext cx="3407318" cy="3048000"/>
          </a:xfrm>
          <a:prstGeom prst="rect">
            <a:avLst/>
          </a:prstGeom>
          <a:ln w="12700">
            <a:miter lim="400000"/>
          </a:ln>
        </p:spPr>
      </p:pic>
      <p:sp>
        <p:nvSpPr>
          <p:cNvPr id="209" name="Jugement dernier…"/>
          <p:cNvSpPr txBox="1"/>
          <p:nvPr/>
        </p:nvSpPr>
        <p:spPr>
          <a:xfrm>
            <a:off x="9630695" y="189817"/>
            <a:ext cx="3168437" cy="1728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r">
              <a:defRPr i="1" sz="3200">
                <a:latin typeface="Gill Sans"/>
                <a:ea typeface="Gill Sans"/>
                <a:cs typeface="Gill Sans"/>
                <a:sym typeface="Gill Sans"/>
              </a:defRPr>
            </a:pPr>
            <a:r>
              <a:t>Jugement dernier</a:t>
            </a:r>
          </a:p>
          <a:p>
            <a:pPr algn="r">
              <a:defRPr i="1" sz="3200" u="sng">
                <a:latin typeface="Gill Sans"/>
                <a:ea typeface="Gill Sans"/>
                <a:cs typeface="Gill Sans"/>
                <a:sym typeface="Gill Sans"/>
              </a:defRPr>
            </a:pPr>
            <a:r>
              <a:t>Enfer</a:t>
            </a:r>
          </a:p>
          <a:p>
            <a:pPr algn="r">
              <a:defRPr i="1" sz="3200">
                <a:latin typeface="Gill Sans"/>
                <a:ea typeface="Gill Sans"/>
                <a:cs typeface="Gill Sans"/>
                <a:sym typeface="Gill Sans"/>
              </a:defRPr>
            </a:pPr>
            <a:r>
              <a:t>Etat éternel</a:t>
            </a:r>
          </a:p>
        </p:txBody>
      </p:sp>
    </p:spTree>
  </p:cSld>
  <p:clrMapOvr>
    <a:masterClrMapping/>
  </p:clrMapOvr>
  <mc:AlternateContent xmlns:mc="http://schemas.openxmlformats.org/markup-compatibility/2006">
    <mc:Choice xmlns:p14="http://schemas.microsoft.com/office/powerpoint/2010/main" Requires="p14">
      <p:transition spd="med" advClick="1" p14:dur="1000">
        <p14:flip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20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7"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Pourquoi l'enfer ?"/>
          <p:cNvSpPr txBox="1"/>
          <p:nvPr>
            <p:ph type="title"/>
          </p:nvPr>
        </p:nvSpPr>
        <p:spPr>
          <a:xfrm>
            <a:off x="3177111" y="1173207"/>
            <a:ext cx="8991601" cy="2438401"/>
          </a:xfrm>
          <a:prstGeom prst="rect">
            <a:avLst/>
          </a:prstGeom>
        </p:spPr>
        <p:txBody>
          <a:bodyPr/>
          <a:lstStyle/>
          <a:p>
            <a:pPr/>
            <a:r>
              <a:t>Pourquoi l'enfer ?</a:t>
            </a:r>
          </a:p>
        </p:txBody>
      </p:sp>
      <p:sp>
        <p:nvSpPr>
          <p:cNvPr id="212" name="Parce que…"/>
          <p:cNvSpPr txBox="1"/>
          <p:nvPr>
            <p:ph type="body" idx="1"/>
          </p:nvPr>
        </p:nvSpPr>
        <p:spPr>
          <a:xfrm>
            <a:off x="833569" y="3384550"/>
            <a:ext cx="11328401" cy="5994400"/>
          </a:xfrm>
          <a:prstGeom prst="rect">
            <a:avLst/>
          </a:prstGeom>
        </p:spPr>
        <p:txBody>
          <a:bodyPr/>
          <a:lstStyle/>
          <a:p>
            <a:pPr marL="0" indent="0">
              <a:spcBef>
                <a:spcPts val="0"/>
              </a:spcBef>
              <a:buSzTx/>
              <a:buNone/>
              <a:defRPr spc="-68" sz="3400"/>
            </a:pPr>
            <a:r>
              <a:t>Parce que</a:t>
            </a:r>
            <a:endParaRPr u="sng"/>
          </a:p>
          <a:p>
            <a:pPr marL="571500">
              <a:spcBef>
                <a:spcPts val="0"/>
              </a:spcBef>
              <a:defRPr spc="-68" sz="3400"/>
            </a:pPr>
            <a:r>
              <a:rPr u="sng"/>
              <a:t>L'humain est libre</a:t>
            </a:r>
            <a:r>
              <a:t> : </a:t>
            </a:r>
            <a:r>
              <a:rPr i="1"/>
              <a:t>Choisis la vie afin que tu vives</a:t>
            </a:r>
            <a:r>
              <a:t> (De 30. 18)</a:t>
            </a:r>
          </a:p>
          <a:p>
            <a:pPr marL="571500">
              <a:spcBef>
                <a:spcPts val="0"/>
              </a:spcBef>
              <a:defRPr spc="-68" sz="3400"/>
            </a:pPr>
            <a:r>
              <a:rPr u="sng"/>
              <a:t>Dieu est juste</a:t>
            </a:r>
            <a:r>
              <a:t> : il ne punit pas, mais constate et reprend. </a:t>
            </a:r>
          </a:p>
          <a:p>
            <a:pPr marL="571500">
              <a:spcBef>
                <a:spcPts val="0"/>
              </a:spcBef>
              <a:defRPr spc="-68" sz="3400"/>
            </a:pPr>
            <a:r>
              <a:t>4 critères de jugement (Ro 2. 1-16) :</a:t>
            </a:r>
          </a:p>
          <a:p>
            <a:pPr lvl="2">
              <a:spcBef>
                <a:spcPts val="0"/>
              </a:spcBef>
              <a:defRPr spc="-68" sz="3400"/>
            </a:pPr>
            <a:r>
              <a:t>selon la vérité (v2)</a:t>
            </a:r>
          </a:p>
          <a:p>
            <a:pPr lvl="2">
              <a:spcBef>
                <a:spcPts val="0"/>
              </a:spcBef>
              <a:defRPr spc="-68" sz="3400"/>
            </a:pPr>
            <a:r>
              <a:t>selon les œuvres (v6)</a:t>
            </a:r>
          </a:p>
          <a:p>
            <a:pPr lvl="2">
              <a:spcBef>
                <a:spcPts val="0"/>
              </a:spcBef>
              <a:defRPr spc="-68" sz="3400"/>
            </a:pPr>
            <a:r>
              <a:t>selon son référentiel (v12)</a:t>
            </a:r>
          </a:p>
          <a:p>
            <a:pPr lvl="2">
              <a:spcBef>
                <a:spcPts val="0"/>
              </a:spcBef>
              <a:defRPr spc="-68" sz="3400"/>
            </a:pPr>
            <a:r>
              <a:t>par Jésus-Christ (v16)</a:t>
            </a:r>
          </a:p>
          <a:p>
            <a:pPr marL="571500">
              <a:spcBef>
                <a:spcPts val="0"/>
              </a:spcBef>
              <a:defRPr spc="-68" sz="3400"/>
            </a:pPr>
            <a:r>
              <a:rPr u="sng"/>
              <a:t>Nous portons les conséquences de nos choix.</a:t>
            </a:r>
            <a:r>
              <a:t> Créés pour vivre,  le nom écrit dans le livre de vie (Ap 20. 15), effacé du livre de vie (Ex 32. 33)</a:t>
            </a:r>
          </a:p>
        </p:txBody>
      </p:sp>
      <p:pic>
        <p:nvPicPr>
          <p:cNvPr id="213" name="droppedImage.png" descr="droppedImage.png"/>
          <p:cNvPicPr>
            <a:picLocks noChangeAspect="1"/>
          </p:cNvPicPr>
          <p:nvPr/>
        </p:nvPicPr>
        <p:blipFill>
          <a:blip r:embed="rId2">
            <a:extLst/>
          </a:blip>
          <a:stretch>
            <a:fillRect/>
          </a:stretch>
        </p:blipFill>
        <p:spPr>
          <a:xfrm>
            <a:off x="203200" y="203200"/>
            <a:ext cx="3407318" cy="3048000"/>
          </a:xfrm>
          <a:prstGeom prst="rect">
            <a:avLst/>
          </a:prstGeom>
          <a:ln w="12700">
            <a:miter lim="400000"/>
          </a:ln>
        </p:spPr>
      </p:pic>
      <p:sp>
        <p:nvSpPr>
          <p:cNvPr id="214" name="Jugement dernier…"/>
          <p:cNvSpPr txBox="1"/>
          <p:nvPr/>
        </p:nvSpPr>
        <p:spPr>
          <a:xfrm>
            <a:off x="9630695" y="189817"/>
            <a:ext cx="3168437" cy="1728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r">
              <a:defRPr i="1" sz="3200">
                <a:latin typeface="Gill Sans"/>
                <a:ea typeface="Gill Sans"/>
                <a:cs typeface="Gill Sans"/>
                <a:sym typeface="Gill Sans"/>
              </a:defRPr>
            </a:pPr>
            <a:r>
              <a:t>Jugement dernier</a:t>
            </a:r>
          </a:p>
          <a:p>
            <a:pPr algn="r">
              <a:defRPr i="1" sz="3200" u="sng">
                <a:latin typeface="Gill Sans"/>
                <a:ea typeface="Gill Sans"/>
                <a:cs typeface="Gill Sans"/>
                <a:sym typeface="Gill Sans"/>
              </a:defRPr>
            </a:pPr>
            <a:r>
              <a:t>Enfer</a:t>
            </a:r>
          </a:p>
          <a:p>
            <a:pPr algn="r">
              <a:defRPr i="1" sz="3200">
                <a:latin typeface="Gill Sans"/>
                <a:ea typeface="Gill Sans"/>
                <a:cs typeface="Gill Sans"/>
                <a:sym typeface="Gill Sans"/>
              </a:defRPr>
            </a:pPr>
            <a:r>
              <a:t>Etat éternel</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2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21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2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21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1" fill="hold">
                                  <p:stCondLst>
                                    <p:cond delay="0"/>
                                  </p:stCondLst>
                                  <p:iterate type="el" backwards="0">
                                    <p:tmAbs val="0"/>
                                  </p:iterate>
                                  <p:childTnLst>
                                    <p:set>
                                      <p:cBhvr>
                                        <p:cTn id="34" fill="hold"/>
                                        <p:tgtEl>
                                          <p:spTgt spid="212">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2"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Quelles activités ?"/>
          <p:cNvSpPr txBox="1"/>
          <p:nvPr>
            <p:ph type="title"/>
          </p:nvPr>
        </p:nvSpPr>
        <p:spPr>
          <a:xfrm>
            <a:off x="2430832" y="1073426"/>
            <a:ext cx="10464801" cy="2438401"/>
          </a:xfrm>
          <a:prstGeom prst="rect">
            <a:avLst/>
          </a:prstGeom>
        </p:spPr>
        <p:txBody>
          <a:bodyPr/>
          <a:lstStyle/>
          <a:p>
            <a:pPr/>
            <a:r>
              <a:t>Quelles activités ?</a:t>
            </a:r>
          </a:p>
        </p:txBody>
      </p:sp>
      <p:sp>
        <p:nvSpPr>
          <p:cNvPr id="217" name="Des difficultés dont on ne sort pas : opprobre, horreur éternelle (Da 12. 2), honte, tourment, pleurs, grincements de dents (Mt 13. 42), tribulation et angoisse (Ro 2. 8-9), l’étang de feu (Ap 21.8).…"/>
          <p:cNvSpPr txBox="1"/>
          <p:nvPr>
            <p:ph type="body" idx="1"/>
          </p:nvPr>
        </p:nvSpPr>
        <p:spPr>
          <a:xfrm>
            <a:off x="457200" y="3403600"/>
            <a:ext cx="12077700" cy="6045200"/>
          </a:xfrm>
          <a:prstGeom prst="rect">
            <a:avLst/>
          </a:prstGeom>
        </p:spPr>
        <p:txBody>
          <a:bodyPr/>
          <a:lstStyle/>
          <a:p>
            <a:pPr>
              <a:spcBef>
                <a:spcPts val="0"/>
              </a:spcBef>
              <a:buSzPct val="218750"/>
              <a:buAutoNum type="arabicPeriod" startAt="1"/>
              <a:defRPr sz="3200"/>
            </a:pPr>
            <a:r>
              <a:rPr u="sng"/>
              <a:t>Des difficultés dont on ne sort pas</a:t>
            </a:r>
            <a:r>
              <a:t> : </a:t>
            </a:r>
            <a:r>
              <a:rPr i="1"/>
              <a:t>opprobre, horreur éternelle</a:t>
            </a:r>
            <a:r>
              <a:t> (Da 12. 2), </a:t>
            </a:r>
            <a:r>
              <a:rPr i="1"/>
              <a:t>honte, tourment, pleurs, grincements de dents</a:t>
            </a:r>
            <a:r>
              <a:t> (Mt 13. 42), </a:t>
            </a:r>
            <a:r>
              <a:rPr i="1"/>
              <a:t>tribulation et angoisse</a:t>
            </a:r>
            <a:r>
              <a:t> (Ro 2. 8-9), </a:t>
            </a:r>
            <a:r>
              <a:rPr i="1"/>
              <a:t>l’étang de feu</a:t>
            </a:r>
            <a:r>
              <a:t> (Ap 21.8).</a:t>
            </a:r>
          </a:p>
          <a:p>
            <a:pPr>
              <a:spcBef>
                <a:spcPts val="0"/>
              </a:spcBef>
              <a:buSzPct val="218750"/>
              <a:buAutoNum type="arabicPeriod" startAt="1"/>
              <a:defRPr sz="3200"/>
            </a:pPr>
            <a:r>
              <a:rPr u="sng"/>
              <a:t>Une activité sans puissance</a:t>
            </a:r>
            <a:r>
              <a:t> : la seconde mort est l'absence définitive de Dieu dans la vie de l'homme. Dieu a dit un jour aux Israélites qui, par incrédulité avaient refusé d'entrer dans la Terre Promise : "</a:t>
            </a:r>
            <a:r>
              <a:rPr i="1"/>
              <a:t>Vous saurez ce que c'est que d'être privé de ma présence</a:t>
            </a:r>
            <a:r>
              <a:t>" (Nb 14. 34)</a:t>
            </a:r>
          </a:p>
          <a:p>
            <a:pPr>
              <a:spcBef>
                <a:spcPts val="0"/>
              </a:spcBef>
              <a:buSzPct val="218750"/>
              <a:buAutoNum type="arabicPeriod" startAt="1"/>
              <a:defRPr sz="3200"/>
            </a:pPr>
            <a:r>
              <a:rPr u="sng"/>
              <a:t>Un tourment régulier</a:t>
            </a:r>
            <a:r>
              <a:t>, de la manifestation démoniaque : "</a:t>
            </a:r>
            <a:r>
              <a:rPr i="1"/>
              <a:t>La fumée de leur tourment monte aux siècles des siècles; et ils n'ont de repos ni jour ni nuit... Et ils seront tourmentés jour et nuit, aux siècles des siècles</a:t>
            </a:r>
            <a:r>
              <a:t>".  (Ap 14. 10-11), </a:t>
            </a:r>
            <a:r>
              <a:rPr i="1"/>
              <a:t>l’étang de souffre</a:t>
            </a:r>
            <a:r>
              <a:t> (Ap 21.8).</a:t>
            </a:r>
          </a:p>
        </p:txBody>
      </p:sp>
      <p:pic>
        <p:nvPicPr>
          <p:cNvPr id="218" name="droppedImage.png" descr="droppedImage.png"/>
          <p:cNvPicPr>
            <a:picLocks noChangeAspect="1"/>
          </p:cNvPicPr>
          <p:nvPr/>
        </p:nvPicPr>
        <p:blipFill>
          <a:blip r:embed="rId2">
            <a:extLst/>
          </a:blip>
          <a:stretch>
            <a:fillRect/>
          </a:stretch>
        </p:blipFill>
        <p:spPr>
          <a:xfrm>
            <a:off x="203200" y="203200"/>
            <a:ext cx="3407318" cy="3048000"/>
          </a:xfrm>
          <a:prstGeom prst="rect">
            <a:avLst/>
          </a:prstGeom>
          <a:ln w="12700">
            <a:miter lim="400000"/>
          </a:ln>
        </p:spPr>
      </p:pic>
      <p:sp>
        <p:nvSpPr>
          <p:cNvPr id="219" name="Jugement dernier…"/>
          <p:cNvSpPr txBox="1"/>
          <p:nvPr/>
        </p:nvSpPr>
        <p:spPr>
          <a:xfrm>
            <a:off x="9630695" y="189817"/>
            <a:ext cx="3168437" cy="1728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r">
              <a:defRPr i="1" sz="3200">
                <a:latin typeface="Gill Sans"/>
                <a:ea typeface="Gill Sans"/>
                <a:cs typeface="Gill Sans"/>
                <a:sym typeface="Gill Sans"/>
              </a:defRPr>
            </a:pPr>
            <a:r>
              <a:t>Jugement dernier</a:t>
            </a:r>
          </a:p>
          <a:p>
            <a:pPr algn="r">
              <a:defRPr i="1" sz="3200" u="sng">
                <a:latin typeface="Gill Sans"/>
                <a:ea typeface="Gill Sans"/>
                <a:cs typeface="Gill Sans"/>
                <a:sym typeface="Gill Sans"/>
              </a:defRPr>
            </a:pPr>
            <a:r>
              <a:t>Enfer</a:t>
            </a:r>
          </a:p>
          <a:p>
            <a:pPr algn="r">
              <a:defRPr i="1" sz="3200">
                <a:latin typeface="Gill Sans"/>
                <a:ea typeface="Gill Sans"/>
                <a:cs typeface="Gill Sans"/>
                <a:sym typeface="Gill Sans"/>
              </a:defRPr>
            </a:pPr>
            <a:r>
              <a:t>Etat éternel</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17">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7"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Essai de localisation..."/>
          <p:cNvSpPr txBox="1"/>
          <p:nvPr>
            <p:ph type="title"/>
          </p:nvPr>
        </p:nvSpPr>
        <p:spPr>
          <a:xfrm>
            <a:off x="3079048" y="1128773"/>
            <a:ext cx="9372601" cy="2438401"/>
          </a:xfrm>
          <a:prstGeom prst="rect">
            <a:avLst/>
          </a:prstGeom>
        </p:spPr>
        <p:txBody>
          <a:bodyPr/>
          <a:lstStyle>
            <a:lvl1pPr>
              <a:defRPr spc="-336"/>
            </a:lvl1pPr>
          </a:lstStyle>
          <a:p>
            <a:pPr/>
            <a:r>
              <a:t>Essai de localisation...</a:t>
            </a:r>
          </a:p>
        </p:txBody>
      </p:sp>
      <p:sp>
        <p:nvSpPr>
          <p:cNvPr id="222" name="Une résurrection, trois rangs, une condition matérielle (1Co 15. 23-26)…"/>
          <p:cNvSpPr txBox="1"/>
          <p:nvPr>
            <p:ph type="body" idx="1"/>
          </p:nvPr>
        </p:nvSpPr>
        <p:spPr>
          <a:xfrm>
            <a:off x="812800" y="3530600"/>
            <a:ext cx="11366500" cy="5715000"/>
          </a:xfrm>
          <a:prstGeom prst="rect">
            <a:avLst/>
          </a:prstGeom>
        </p:spPr>
        <p:txBody>
          <a:bodyPr/>
          <a:lstStyle/>
          <a:p>
            <a:pPr>
              <a:spcBef>
                <a:spcPts val="0"/>
              </a:spcBef>
              <a:defRPr sz="3100"/>
            </a:pPr>
            <a:r>
              <a:t>Une résurrection, trois rangs, </a:t>
            </a:r>
            <a:r>
              <a:rPr u="sng"/>
              <a:t>une condition matérielle</a:t>
            </a:r>
            <a:r>
              <a:t> (1Co 15. 23-26)</a:t>
            </a:r>
          </a:p>
          <a:p>
            <a:pPr>
              <a:spcBef>
                <a:spcPts val="0"/>
              </a:spcBef>
              <a:defRPr sz="3100"/>
            </a:pPr>
            <a:r>
              <a:t>Le grand trône blanc, </a:t>
            </a:r>
            <a:r>
              <a:rPr u="sng"/>
              <a:t>les morts se tiennent debout</a:t>
            </a:r>
            <a:r>
              <a:t> (Ap 20. 11-15)</a:t>
            </a:r>
          </a:p>
          <a:p>
            <a:pPr>
              <a:spcBef>
                <a:spcPts val="0"/>
              </a:spcBef>
              <a:defRPr sz="3100"/>
            </a:pPr>
            <a:r>
              <a:t>L'étang de feu et de souffre, la seconde mort, un lieu invisible (Ap 20. 14), mais </a:t>
            </a:r>
            <a:r>
              <a:rPr u="sng"/>
              <a:t>une nouvelle terre</a:t>
            </a:r>
            <a:r>
              <a:t> (2Pi 3. 13; Ap 21. 1)</a:t>
            </a:r>
          </a:p>
          <a:p>
            <a:pPr>
              <a:spcBef>
                <a:spcPts val="0"/>
              </a:spcBef>
              <a:defRPr sz="3100"/>
            </a:pPr>
            <a:r>
              <a:t>Le dépotoir de la géhenne, une prison (Mt 10. 28), les ténèbres (Mat 8. 12), le feu, d'origine démoniaque (Ap 9. 18), préparé pour le diable et ses anges (Mat 25. 41), leur ver, qui mange de l'intérieur (Es 66. 24). </a:t>
            </a:r>
            <a:r>
              <a:rPr u="sng"/>
              <a:t>Où sont les damnés ?</a:t>
            </a:r>
          </a:p>
          <a:p>
            <a:pPr>
              <a:spcBef>
                <a:spcPts val="0"/>
              </a:spcBef>
              <a:defRPr sz="3100"/>
            </a:pPr>
            <a:r>
              <a:rPr u="sng"/>
              <a:t>Jetés dehors</a:t>
            </a:r>
            <a:r>
              <a:t> (Mt 22. 13), en dehors du royaume (Mt 8. 11-12) ?</a:t>
            </a:r>
          </a:p>
        </p:txBody>
      </p:sp>
      <p:pic>
        <p:nvPicPr>
          <p:cNvPr id="223" name="droppedImage.png" descr="droppedImage.png"/>
          <p:cNvPicPr>
            <a:picLocks noChangeAspect="1"/>
          </p:cNvPicPr>
          <p:nvPr/>
        </p:nvPicPr>
        <p:blipFill>
          <a:blip r:embed="rId2">
            <a:extLst/>
          </a:blip>
          <a:stretch>
            <a:fillRect/>
          </a:stretch>
        </p:blipFill>
        <p:spPr>
          <a:xfrm>
            <a:off x="203200" y="203200"/>
            <a:ext cx="3407318" cy="3048000"/>
          </a:xfrm>
          <a:prstGeom prst="rect">
            <a:avLst/>
          </a:prstGeom>
          <a:ln w="12700">
            <a:miter lim="400000"/>
          </a:ln>
        </p:spPr>
      </p:pic>
      <p:sp>
        <p:nvSpPr>
          <p:cNvPr id="224" name="Jugement dernier…"/>
          <p:cNvSpPr txBox="1"/>
          <p:nvPr/>
        </p:nvSpPr>
        <p:spPr>
          <a:xfrm>
            <a:off x="9630695" y="189817"/>
            <a:ext cx="3168437" cy="1728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r">
              <a:defRPr i="1" sz="3200">
                <a:latin typeface="Gill Sans"/>
                <a:ea typeface="Gill Sans"/>
                <a:cs typeface="Gill Sans"/>
                <a:sym typeface="Gill Sans"/>
              </a:defRPr>
            </a:pPr>
            <a:r>
              <a:t>Jugement dernier</a:t>
            </a:r>
          </a:p>
          <a:p>
            <a:pPr algn="r">
              <a:defRPr i="1" sz="3200" u="sng">
                <a:latin typeface="Gill Sans"/>
                <a:ea typeface="Gill Sans"/>
                <a:cs typeface="Gill Sans"/>
                <a:sym typeface="Gill Sans"/>
              </a:defRPr>
            </a:pPr>
            <a:r>
              <a:t>Enfer</a:t>
            </a:r>
          </a:p>
          <a:p>
            <a:pPr algn="r">
              <a:defRPr i="1" sz="3200">
                <a:latin typeface="Gill Sans"/>
                <a:ea typeface="Gill Sans"/>
                <a:cs typeface="Gill Sans"/>
                <a:sym typeface="Gill Sans"/>
              </a:defRPr>
            </a:pPr>
            <a:r>
              <a:t>Etat éternel</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2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22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2"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L’état éternel"/>
          <p:cNvSpPr txBox="1"/>
          <p:nvPr>
            <p:ph type="title"/>
          </p:nvPr>
        </p:nvSpPr>
        <p:spPr>
          <a:xfrm>
            <a:off x="-338553" y="613650"/>
            <a:ext cx="11099801" cy="2120901"/>
          </a:xfrm>
          <a:prstGeom prst="rect">
            <a:avLst/>
          </a:prstGeom>
        </p:spPr>
        <p:txBody>
          <a:bodyPr/>
          <a:lstStyle>
            <a:lvl1pPr>
              <a:defRPr>
                <a:latin typeface="Gill Sans"/>
                <a:ea typeface="Gill Sans"/>
                <a:cs typeface="Gill Sans"/>
                <a:sym typeface="Gill Sans"/>
              </a:defRPr>
            </a:lvl1pPr>
          </a:lstStyle>
          <a:p>
            <a:pPr/>
            <a:r>
              <a:t>L’état éternel</a:t>
            </a:r>
          </a:p>
        </p:txBody>
      </p:sp>
      <p:sp>
        <p:nvSpPr>
          <p:cNvPr id="227" name="Son royaume n’aura pas de fin (Lc 1.33)"/>
          <p:cNvSpPr txBox="1"/>
          <p:nvPr/>
        </p:nvSpPr>
        <p:spPr>
          <a:xfrm>
            <a:off x="3289374" y="2088971"/>
            <a:ext cx="6806308" cy="9289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i="1" sz="3200">
                <a:latin typeface="Gill Sans"/>
                <a:ea typeface="Gill Sans"/>
                <a:cs typeface="Gill Sans"/>
                <a:sym typeface="Gill Sans"/>
              </a:defRPr>
            </a:lvl1pPr>
          </a:lstStyle>
          <a:p>
            <a:pPr/>
            <a:r>
              <a:t>Son royaume n’aura pas de fin (Lc 1.33)</a:t>
            </a:r>
          </a:p>
        </p:txBody>
      </p:sp>
      <p:sp>
        <p:nvSpPr>
          <p:cNvPr id="228" name="L'absence de Dieu et les regrets : Bienheureux et saint celui qui a part à la première résurrection: sur eux la seconde mort n’a point de pouvoir (Ap 20. 6)…"/>
          <p:cNvSpPr txBox="1"/>
          <p:nvPr/>
        </p:nvSpPr>
        <p:spPr>
          <a:xfrm>
            <a:off x="660400" y="3599712"/>
            <a:ext cx="11303000" cy="555137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572399" indent="-572399" algn="l">
              <a:buSzPct val="125000"/>
              <a:buChar char="•"/>
              <a:defRPr sz="3400" u="sng">
                <a:latin typeface="Gill Sans"/>
                <a:ea typeface="Gill Sans"/>
                <a:cs typeface="Gill Sans"/>
                <a:sym typeface="Gill Sans"/>
              </a:defRPr>
            </a:pPr>
            <a:r>
              <a:t>La fin d’une ère</a:t>
            </a:r>
            <a:r>
              <a:rPr u="none"/>
              <a:t> : </a:t>
            </a:r>
            <a:r>
              <a:rPr i="1" u="none"/>
              <a:t>Le premier ciel et la première terre s'en étaient allés, et la mer n'est plus</a:t>
            </a:r>
            <a:r>
              <a:rPr u="none"/>
              <a:t> (Ap 21. 1)</a:t>
            </a:r>
          </a:p>
          <a:p>
            <a:pPr marL="572399" indent="-572399" algn="l">
              <a:buSzPct val="125000"/>
              <a:buChar char="•"/>
              <a:defRPr sz="3400" u="sng">
                <a:latin typeface="Gill Sans"/>
                <a:ea typeface="Gill Sans"/>
                <a:cs typeface="Gill Sans"/>
                <a:sym typeface="Gill Sans"/>
              </a:defRPr>
            </a:pPr>
            <a:r>
              <a:t>De la nouveauté</a:t>
            </a:r>
            <a:r>
              <a:rPr u="none"/>
              <a:t> : </a:t>
            </a:r>
            <a:r>
              <a:rPr i="1" u="none"/>
              <a:t>Et je vis un nouveau ciel et une nouvelle terre </a:t>
            </a:r>
            <a:r>
              <a:rPr u="none"/>
              <a:t>(Ap 21.1)</a:t>
            </a:r>
          </a:p>
          <a:p>
            <a:pPr marL="572399" indent="-572399" algn="l">
              <a:buSzPct val="125000"/>
              <a:buChar char="•"/>
              <a:defRPr sz="3400" u="sng">
                <a:latin typeface="Gill Sans"/>
                <a:ea typeface="Gill Sans"/>
                <a:cs typeface="Gill Sans"/>
                <a:sym typeface="Gill Sans"/>
              </a:defRPr>
            </a:pPr>
            <a:r>
              <a:t>La nouveauté de la justice</a:t>
            </a:r>
            <a:r>
              <a:rPr u="none"/>
              <a:t> : </a:t>
            </a:r>
            <a:r>
              <a:rPr i="1" u="none"/>
              <a:t>Selon sa promesse, nous attendons de nouveaux cieux et une nouvelle terre, dans lesquels la justice habite</a:t>
            </a:r>
            <a:r>
              <a:rPr u="none"/>
              <a:t> (2Pi 3.13)</a:t>
            </a:r>
          </a:p>
          <a:p>
            <a:pPr marL="572399" indent="-572399" algn="l">
              <a:buSzPct val="125000"/>
              <a:buChar char="•"/>
              <a:defRPr sz="3400" u="sng">
                <a:latin typeface="Gill Sans"/>
                <a:ea typeface="Gill Sans"/>
                <a:cs typeface="Gill Sans"/>
                <a:sym typeface="Gill Sans"/>
              </a:defRPr>
            </a:pPr>
            <a:r>
              <a:t>Dieu</a:t>
            </a:r>
            <a:r>
              <a:rPr u="none"/>
              <a:t> : </a:t>
            </a:r>
            <a:r>
              <a:rPr i="1" u="none"/>
              <a:t>Lorsque tout se trouvera ainsi amené sous l’autorité du Christ, alors le Fils lui-même se placera sous l’autorité de celui qui lui a tout soumis. Ainsi Dieu sera tout en tous</a:t>
            </a:r>
            <a:r>
              <a:rPr u="none"/>
              <a:t> (1Co 15. 28), souverain et glorifié.</a:t>
            </a:r>
          </a:p>
        </p:txBody>
      </p:sp>
      <p:sp>
        <p:nvSpPr>
          <p:cNvPr id="229" name="Jugement dernier…"/>
          <p:cNvSpPr txBox="1"/>
          <p:nvPr/>
        </p:nvSpPr>
        <p:spPr>
          <a:xfrm>
            <a:off x="9630695" y="189817"/>
            <a:ext cx="3168437" cy="1728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r">
              <a:defRPr i="1" sz="3200">
                <a:latin typeface="Gill Sans"/>
                <a:ea typeface="Gill Sans"/>
                <a:cs typeface="Gill Sans"/>
                <a:sym typeface="Gill Sans"/>
              </a:defRPr>
            </a:pPr>
            <a:r>
              <a:t>Jugement dernier</a:t>
            </a:r>
          </a:p>
          <a:p>
            <a:pPr algn="r">
              <a:defRPr i="1" sz="3200">
                <a:latin typeface="Gill Sans"/>
                <a:ea typeface="Gill Sans"/>
                <a:cs typeface="Gill Sans"/>
                <a:sym typeface="Gill Sans"/>
              </a:defRPr>
            </a:pPr>
            <a:r>
              <a:t>Enfer</a:t>
            </a:r>
          </a:p>
          <a:p>
            <a:pPr algn="r">
              <a:defRPr i="1" sz="3200" u="sng">
                <a:latin typeface="Gill Sans"/>
                <a:ea typeface="Gill Sans"/>
                <a:cs typeface="Gill Sans"/>
                <a:sym typeface="Gill Sans"/>
              </a:defRPr>
            </a:pPr>
            <a:r>
              <a:t>Etat éternel</a:t>
            </a:r>
          </a:p>
        </p:txBody>
      </p:sp>
      <p:pic>
        <p:nvPicPr>
          <p:cNvPr id="230" name="pasted-image.tiff" descr="pasted-image.tiff"/>
          <p:cNvPicPr>
            <a:picLocks noChangeAspect="0"/>
          </p:cNvPicPr>
          <p:nvPr/>
        </p:nvPicPr>
        <p:blipFill>
          <a:blip r:embed="rId2">
            <a:extLst/>
          </a:blip>
          <a:stretch>
            <a:fillRect/>
          </a:stretch>
        </p:blipFill>
        <p:spPr>
          <a:xfrm>
            <a:off x="213999" y="239643"/>
            <a:ext cx="1980852" cy="286891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flip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2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2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8"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L’état éternel"/>
          <p:cNvSpPr txBox="1"/>
          <p:nvPr>
            <p:ph type="title"/>
          </p:nvPr>
        </p:nvSpPr>
        <p:spPr>
          <a:xfrm>
            <a:off x="1339866" y="655852"/>
            <a:ext cx="7558932" cy="2120901"/>
          </a:xfrm>
          <a:prstGeom prst="rect">
            <a:avLst/>
          </a:prstGeom>
        </p:spPr>
        <p:txBody>
          <a:bodyPr/>
          <a:lstStyle>
            <a:lvl1pPr>
              <a:defRPr>
                <a:latin typeface="Gill Sans"/>
                <a:ea typeface="Gill Sans"/>
                <a:cs typeface="Gill Sans"/>
                <a:sym typeface="Gill Sans"/>
              </a:defRPr>
            </a:lvl1pPr>
          </a:lstStyle>
          <a:p>
            <a:pPr/>
            <a:r>
              <a:t>L’état éternel</a:t>
            </a:r>
          </a:p>
        </p:txBody>
      </p:sp>
      <p:sp>
        <p:nvSpPr>
          <p:cNvPr id="233" name="Les cieux et la terre d’aujourd’hui seront purifiés par le feu : le monde d’alors a été détruit …par l’eau (2Pi 3.6); les cieux et la terre de maintenant sont… gardés pour le jour du jugement et de la destruction des hommes impies (2Pi 3.7); les cieux pa"/>
          <p:cNvSpPr txBox="1"/>
          <p:nvPr>
            <p:ph type="body" idx="1"/>
          </p:nvPr>
        </p:nvSpPr>
        <p:spPr>
          <a:xfrm>
            <a:off x="952500" y="2923403"/>
            <a:ext cx="11099800" cy="6286501"/>
          </a:xfrm>
          <a:prstGeom prst="rect">
            <a:avLst/>
          </a:prstGeom>
        </p:spPr>
        <p:txBody>
          <a:bodyPr/>
          <a:lstStyle/>
          <a:p>
            <a:pPr marL="338326" indent="-338326" defTabSz="432308">
              <a:spcBef>
                <a:spcPts val="0"/>
              </a:spcBef>
              <a:defRPr sz="2800" u="sng">
                <a:latin typeface="Gill Sans"/>
                <a:ea typeface="Gill Sans"/>
                <a:cs typeface="Gill Sans"/>
                <a:sym typeface="Gill Sans"/>
              </a:defRPr>
            </a:pPr>
            <a:r>
              <a:t>Les cieux et la terre d’aujourd’hui seront purifiés par le feu</a:t>
            </a:r>
            <a:r>
              <a:rPr u="none"/>
              <a:t> : </a:t>
            </a:r>
            <a:r>
              <a:rPr i="1" u="none"/>
              <a:t>le monde d’alors</a:t>
            </a:r>
            <a:r>
              <a:rPr u="none"/>
              <a:t> </a:t>
            </a:r>
            <a:r>
              <a:rPr i="1" u="none"/>
              <a:t>a été détruit …par l’eau</a:t>
            </a:r>
            <a:r>
              <a:rPr u="none"/>
              <a:t> (2Pi 3.6); </a:t>
            </a:r>
            <a:r>
              <a:rPr i="1" u="none"/>
              <a:t>les cieux et la terre de maintenant sont… gardés pour le jour du jugement et de la destruction des hommes impies</a:t>
            </a:r>
            <a:r>
              <a:rPr u="none"/>
              <a:t> (2Pi 3.7); </a:t>
            </a:r>
            <a:r>
              <a:rPr i="1" u="none"/>
              <a:t>les cieux passeront avec un bruit sifflant, et les éléments embrasés seront dissous, et la terre et les oeuvres qui sont en elle seront brûlées entièrement</a:t>
            </a:r>
            <a:r>
              <a:rPr u="none"/>
              <a:t> (2Pi 3.10)</a:t>
            </a:r>
          </a:p>
          <a:p>
            <a:pPr marL="338326" indent="-338326" defTabSz="432308">
              <a:spcBef>
                <a:spcPts val="0"/>
              </a:spcBef>
              <a:defRPr sz="2800" u="sng">
                <a:latin typeface="Gill Sans"/>
                <a:ea typeface="Gill Sans"/>
                <a:cs typeface="Gill Sans"/>
                <a:sym typeface="Gill Sans"/>
              </a:defRPr>
            </a:pPr>
            <a:r>
              <a:t>La persistance des familles</a:t>
            </a:r>
            <a:r>
              <a:rPr u="none"/>
              <a:t> ? : </a:t>
            </a:r>
            <a:r>
              <a:rPr i="1" u="none"/>
              <a:t>Jésus… régnera </a:t>
            </a:r>
            <a:r>
              <a:rPr i="1"/>
              <a:t>sur la maison de Jacob</a:t>
            </a:r>
            <a:r>
              <a:rPr i="1" u="none"/>
              <a:t> à toujours, et il n'y aura pas de fin à son royaume</a:t>
            </a:r>
            <a:r>
              <a:rPr u="none"/>
              <a:t> (Lc 1.33); L’</a:t>
            </a:r>
            <a:r>
              <a:rPr i="1" u="none"/>
              <a:t>entrée dans </a:t>
            </a:r>
            <a:r>
              <a:rPr i="1"/>
              <a:t>le royaume éternel</a:t>
            </a:r>
            <a:r>
              <a:rPr i="1" u="none"/>
              <a:t> de notre Seigneur et Sauveur Jésus Christ vous sera richement donnée</a:t>
            </a:r>
            <a:r>
              <a:rPr u="none"/>
              <a:t> (2Pi 1.11)</a:t>
            </a:r>
          </a:p>
          <a:p>
            <a:pPr marL="338326" indent="-338326" defTabSz="432308">
              <a:spcBef>
                <a:spcPts val="0"/>
              </a:spcBef>
              <a:defRPr sz="2800" u="sng">
                <a:latin typeface="Gill Sans"/>
                <a:ea typeface="Gill Sans"/>
                <a:cs typeface="Gill Sans"/>
                <a:sym typeface="Gill Sans"/>
              </a:defRPr>
            </a:pPr>
            <a:r>
              <a:t>Des activités justes</a:t>
            </a:r>
            <a:r>
              <a:rPr u="none"/>
              <a:t> : </a:t>
            </a:r>
            <a:r>
              <a:rPr i="1" u="none"/>
              <a:t>nous attendons de nouveaux cieux et une nouvelle terre, dans lesquels </a:t>
            </a:r>
            <a:r>
              <a:rPr i="1"/>
              <a:t>la justice</a:t>
            </a:r>
            <a:r>
              <a:rPr i="1" u="none"/>
              <a:t> habite </a:t>
            </a:r>
            <a:r>
              <a:rPr u="none"/>
              <a:t>(2Pi 3.13)</a:t>
            </a:r>
          </a:p>
          <a:p>
            <a:pPr marL="338326" indent="-338326" defTabSz="432308">
              <a:spcBef>
                <a:spcPts val="0"/>
              </a:spcBef>
              <a:defRPr sz="2800">
                <a:latin typeface="Gill Sans"/>
                <a:ea typeface="Gill Sans"/>
                <a:cs typeface="Gill Sans"/>
                <a:sym typeface="Gill Sans"/>
              </a:defRPr>
            </a:pPr>
            <a:r>
              <a:t>Sans que ce soit écrit dans la Bible, </a:t>
            </a:r>
            <a:r>
              <a:rPr u="sng"/>
              <a:t>l’expérience de la première vie</a:t>
            </a:r>
          </a:p>
        </p:txBody>
      </p:sp>
      <p:sp>
        <p:nvSpPr>
          <p:cNvPr id="234" name="Vivre en tant qu’abouti(e)"/>
          <p:cNvSpPr txBox="1"/>
          <p:nvPr/>
        </p:nvSpPr>
        <p:spPr>
          <a:xfrm>
            <a:off x="3438416" y="2214671"/>
            <a:ext cx="6627418" cy="5173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ts val="3000"/>
              </a:lnSpc>
              <a:defRPr i="1">
                <a:latin typeface="Gill Sans"/>
                <a:ea typeface="Gill Sans"/>
                <a:cs typeface="Gill Sans"/>
                <a:sym typeface="Gill Sans"/>
              </a:defRPr>
            </a:lvl1pPr>
          </a:lstStyle>
          <a:p>
            <a:pPr/>
            <a:r>
              <a:t>Vivre en tant qu’abouti(e)</a:t>
            </a:r>
          </a:p>
        </p:txBody>
      </p:sp>
      <p:sp>
        <p:nvSpPr>
          <p:cNvPr id="235" name="Jugement dernier…"/>
          <p:cNvSpPr txBox="1"/>
          <p:nvPr/>
        </p:nvSpPr>
        <p:spPr>
          <a:xfrm>
            <a:off x="9630695" y="189817"/>
            <a:ext cx="3168437" cy="1728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r">
              <a:defRPr i="1" sz="3200">
                <a:latin typeface="Gill Sans"/>
                <a:ea typeface="Gill Sans"/>
                <a:cs typeface="Gill Sans"/>
                <a:sym typeface="Gill Sans"/>
              </a:defRPr>
            </a:pPr>
            <a:r>
              <a:t>Jugement dernier</a:t>
            </a:r>
          </a:p>
          <a:p>
            <a:pPr algn="r">
              <a:defRPr i="1" sz="3200">
                <a:latin typeface="Gill Sans"/>
                <a:ea typeface="Gill Sans"/>
                <a:cs typeface="Gill Sans"/>
                <a:sym typeface="Gill Sans"/>
              </a:defRPr>
            </a:pPr>
            <a:r>
              <a:t>Enfer</a:t>
            </a:r>
          </a:p>
          <a:p>
            <a:pPr algn="r">
              <a:defRPr i="1" sz="3200" u="sng">
                <a:latin typeface="Gill Sans"/>
                <a:ea typeface="Gill Sans"/>
                <a:cs typeface="Gill Sans"/>
                <a:sym typeface="Gill Sans"/>
              </a:defRPr>
            </a:pPr>
            <a:r>
              <a:t>Etat éternel</a:t>
            </a:r>
          </a:p>
        </p:txBody>
      </p:sp>
      <p:pic>
        <p:nvPicPr>
          <p:cNvPr id="236" name="pasted-image.tiff" descr="pasted-image.tiff"/>
          <p:cNvPicPr>
            <a:picLocks noChangeAspect="0"/>
          </p:cNvPicPr>
          <p:nvPr/>
        </p:nvPicPr>
        <p:blipFill>
          <a:blip r:embed="rId2">
            <a:extLst/>
          </a:blip>
          <a:stretch>
            <a:fillRect/>
          </a:stretch>
        </p:blipFill>
        <p:spPr>
          <a:xfrm>
            <a:off x="213999" y="239643"/>
            <a:ext cx="1980852" cy="2868915"/>
          </a:xfrm>
          <a:prstGeom prst="rect">
            <a:avLst/>
          </a:prstGeom>
          <a:ln w="12700">
            <a:miter lim="400000"/>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3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33">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3" grpId="1"/>
    </p:bldLst>
  </p:timing>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