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254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re et sous-titre">
    <p:spTree>
      <p:nvGrpSpPr>
        <p:cNvPr id="1" name=""/>
        <p:cNvGrpSpPr/>
        <p:nvPr/>
      </p:nvGrpSpPr>
      <p:grpSpPr>
        <a:xfrm>
          <a:off x="0" y="0"/>
          <a:ext cx="0" cy="0"/>
          <a:chOff x="0" y="0"/>
          <a:chExt cx="0" cy="0"/>
        </a:xfrm>
      </p:grpSpPr>
      <p:sp>
        <p:nvSpPr>
          <p:cNvPr id="11" name="Texte du titre"/>
          <p:cNvSpPr txBox="1"/>
          <p:nvPr>
            <p:ph type="title"/>
          </p:nvPr>
        </p:nvSpPr>
        <p:spPr>
          <a:xfrm>
            <a:off x="1270000" y="1638300"/>
            <a:ext cx="10464800" cy="3302000"/>
          </a:xfrm>
          <a:prstGeom prst="rect">
            <a:avLst/>
          </a:prstGeom>
        </p:spPr>
        <p:txBody>
          <a:bodyPr anchor="b"/>
          <a:lstStyle/>
          <a:p>
            <a:pPr/>
            <a:r>
              <a:t>Texte du titre</a:t>
            </a:r>
          </a:p>
        </p:txBody>
      </p:sp>
      <p:sp>
        <p:nvSpPr>
          <p:cNvPr id="12" name="Texte niveau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1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ion">
    <p:spTree>
      <p:nvGrpSpPr>
        <p:cNvPr id="1" name=""/>
        <p:cNvGrpSpPr/>
        <p:nvPr/>
      </p:nvGrpSpPr>
      <p:grpSpPr>
        <a:xfrm>
          <a:off x="0" y="0"/>
          <a:ext cx="0" cy="0"/>
          <a:chOff x="0" y="0"/>
          <a:chExt cx="0" cy="0"/>
        </a:xfrm>
      </p:grpSpPr>
      <p:sp>
        <p:nvSpPr>
          <p:cNvPr id="93" name="-Gilles Allain"/>
          <p:cNvSpPr txBox="1"/>
          <p:nvPr>
            <p:ph type="body" sz="quarter" idx="21"/>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-Gilles Allain</a:t>
            </a:r>
          </a:p>
        </p:txBody>
      </p:sp>
      <p:sp>
        <p:nvSpPr>
          <p:cNvPr id="94" name="« Saisissez une citation ici. »"/>
          <p:cNvSpPr txBox="1"/>
          <p:nvPr>
            <p:ph type="body" sz="quarter" idx="22"/>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 Saisissez une citation ici. »</a:t>
            </a:r>
          </a:p>
        </p:txBody>
      </p:sp>
      <p:sp>
        <p:nvSpPr>
          <p:cNvPr id="95"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812800" y="0"/>
            <a:ext cx="14630400" cy="9753600"/>
          </a:xfrm>
          <a:prstGeom prst="rect">
            <a:avLst/>
          </a:prstGeom>
        </p:spPr>
        <p:txBody>
          <a:bodyPr lIns="91439" tIns="45719" rIns="91439" bIns="45719" anchor="t">
            <a:noAutofit/>
          </a:bodyPr>
          <a:lstStyle/>
          <a:p>
            <a:pPr/>
          </a:p>
        </p:txBody>
      </p:sp>
      <p:sp>
        <p:nvSpPr>
          <p:cNvPr id="10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erge">
    <p:spTree>
      <p:nvGrpSpPr>
        <p:cNvPr id="1" name=""/>
        <p:cNvGrpSpPr/>
        <p:nvPr/>
      </p:nvGrpSpPr>
      <p:grpSpPr>
        <a:xfrm>
          <a:off x="0" y="0"/>
          <a:ext cx="0" cy="0"/>
          <a:chOff x="0" y="0"/>
          <a:chExt cx="0" cy="0"/>
        </a:xfrm>
      </p:grpSpPr>
      <p:sp>
        <p:nvSpPr>
          <p:cNvPr id="110"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7" name="Texte du titre"/>
          <p:cNvSpPr txBox="1"/>
          <p:nvPr>
            <p:ph type="title"/>
          </p:nvPr>
        </p:nvSpPr>
        <p:spPr>
          <a:prstGeom prst="rect">
            <a:avLst/>
          </a:prstGeom>
        </p:spPr>
        <p:txBody>
          <a:bodyPr/>
          <a:lstStyle/>
          <a:p>
            <a:pPr/>
            <a:r>
              <a:t>Texte du titre</a:t>
            </a:r>
          </a:p>
        </p:txBody>
      </p:sp>
      <p:sp>
        <p:nvSpPr>
          <p:cNvPr id="118"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19" name="Numéro de diapositive"/>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126" name="Texte du titre"/>
          <p:cNvSpPr txBox="1"/>
          <p:nvPr>
            <p:ph type="title"/>
          </p:nvPr>
        </p:nvSpPr>
        <p:spPr>
          <a:xfrm>
            <a:off x="1270000" y="254000"/>
            <a:ext cx="10464800" cy="2438400"/>
          </a:xfrm>
          <a:prstGeom prst="rect">
            <a:avLst/>
          </a:prstGeom>
        </p:spPr>
        <p:txBody>
          <a:bodyPr>
            <a:noAutofit/>
          </a:bodyPr>
          <a:lstStyle>
            <a:lvl1pPr>
              <a:defRPr sz="8400">
                <a:latin typeface="Gill Sans"/>
                <a:ea typeface="Gill Sans"/>
                <a:cs typeface="Gill Sans"/>
                <a:sym typeface="Gill Sans"/>
              </a:defRPr>
            </a:lvl1pPr>
          </a:lstStyle>
          <a:p>
            <a:pPr/>
            <a:r>
              <a:t>Texte du titre</a:t>
            </a:r>
          </a:p>
        </p:txBody>
      </p:sp>
      <p:sp>
        <p:nvSpPr>
          <p:cNvPr id="127" name="Texte niveau 1…"/>
          <p:cNvSpPr txBox="1"/>
          <p:nvPr>
            <p:ph type="body" idx="1"/>
          </p:nvPr>
        </p:nvSpPr>
        <p:spPr>
          <a:xfrm>
            <a:off x="1270000" y="2768600"/>
            <a:ext cx="10464800" cy="5715000"/>
          </a:xfrm>
          <a:prstGeom prst="rect">
            <a:avLst/>
          </a:prstGeom>
        </p:spPr>
        <p:txBody>
          <a:bodyPr>
            <a:noAutofit/>
          </a:bodyPr>
          <a:lstStyle>
            <a:lvl1pPr marL="889000" indent="-571500">
              <a:spcBef>
                <a:spcPts val="2400"/>
              </a:spcBef>
              <a:buSzPct val="171000"/>
              <a:defRPr sz="4200">
                <a:latin typeface="Gill Sans"/>
                <a:ea typeface="Gill Sans"/>
                <a:cs typeface="Gill Sans"/>
                <a:sym typeface="Gill Sans"/>
              </a:defRPr>
            </a:lvl1pPr>
            <a:lvl2pPr marL="1333500" indent="-571500">
              <a:spcBef>
                <a:spcPts val="2400"/>
              </a:spcBef>
              <a:buSzPct val="171000"/>
              <a:defRPr sz="4200">
                <a:latin typeface="Gill Sans"/>
                <a:ea typeface="Gill Sans"/>
                <a:cs typeface="Gill Sans"/>
                <a:sym typeface="Gill Sans"/>
              </a:defRPr>
            </a:lvl2pPr>
            <a:lvl3pPr marL="1778000" indent="-571500">
              <a:spcBef>
                <a:spcPts val="2400"/>
              </a:spcBef>
              <a:buSzPct val="171000"/>
              <a:defRPr sz="4200">
                <a:latin typeface="Gill Sans"/>
                <a:ea typeface="Gill Sans"/>
                <a:cs typeface="Gill Sans"/>
                <a:sym typeface="Gill Sans"/>
              </a:defRPr>
            </a:lvl3pPr>
            <a:lvl4pPr marL="2222500" indent="-571500">
              <a:spcBef>
                <a:spcPts val="2400"/>
              </a:spcBef>
              <a:buSzPct val="171000"/>
              <a:defRPr sz="4200">
                <a:latin typeface="Gill Sans"/>
                <a:ea typeface="Gill Sans"/>
                <a:cs typeface="Gill Sans"/>
                <a:sym typeface="Gill Sans"/>
              </a:defRPr>
            </a:lvl4pPr>
            <a:lvl5pPr marL="2667000" indent="-571500">
              <a:spcBef>
                <a:spcPts val="2400"/>
              </a:spcBef>
              <a:buSzPct val="171000"/>
              <a:defRPr sz="4200">
                <a:latin typeface="Gill Sans"/>
                <a:ea typeface="Gill Sans"/>
                <a:cs typeface="Gill Sans"/>
                <a:sym typeface="Gill Sans"/>
              </a:defRPr>
            </a:lvl5pPr>
          </a:lstStyle>
          <a:p>
            <a:pPr/>
            <a:r>
              <a:t>Texte niveau 1</a:t>
            </a:r>
          </a:p>
          <a:p>
            <a:pPr lvl="1"/>
            <a:r>
              <a:t>Texte niveau 2</a:t>
            </a:r>
          </a:p>
          <a:p>
            <a:pPr lvl="2"/>
            <a:r>
              <a:t>Texte niveau 3</a:t>
            </a:r>
          </a:p>
          <a:p>
            <a:pPr lvl="3"/>
            <a:r>
              <a:t>Texte niveau 4</a:t>
            </a:r>
          </a:p>
          <a:p>
            <a:pPr lvl="4"/>
            <a:r>
              <a:t>Texte niveau 5</a:t>
            </a:r>
          </a:p>
        </p:txBody>
      </p:sp>
      <p:sp>
        <p:nvSpPr>
          <p:cNvPr id="128" name="Numéro de diapositive"/>
          <p:cNvSpPr txBox="1"/>
          <p:nvPr>
            <p:ph type="sldNum" sz="quarter" idx="2"/>
          </p:nvPr>
        </p:nvSpPr>
        <p:spPr>
          <a:xfrm>
            <a:off x="6324600" y="9258300"/>
            <a:ext cx="342900" cy="368300"/>
          </a:xfrm>
          <a:prstGeom prst="rect">
            <a:avLst/>
          </a:prstGeom>
        </p:spPr>
        <p:txBody>
          <a:bodyPr anchor="t"/>
          <a:lstStyle>
            <a:lvl1pPr>
              <a:defRPr>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e">
    <p:spTree>
      <p:nvGrpSpPr>
        <p:cNvPr id="1" name=""/>
        <p:cNvGrpSpPr/>
        <p:nvPr/>
      </p:nvGrpSpPr>
      <p:grpSpPr>
        <a:xfrm>
          <a:off x="0" y="0"/>
          <a:ext cx="0" cy="0"/>
          <a:chOff x="0" y="0"/>
          <a:chExt cx="0" cy="0"/>
        </a:xfrm>
      </p:grpSpPr>
      <p:sp>
        <p:nvSpPr>
          <p:cNvPr id="20" name="Image"/>
          <p:cNvSpPr/>
          <p:nvPr>
            <p:ph type="pic" idx="21"/>
          </p:nvPr>
        </p:nvSpPr>
        <p:spPr>
          <a:xfrm>
            <a:off x="1600200" y="330200"/>
            <a:ext cx="9779001" cy="6519334"/>
          </a:xfrm>
          <a:prstGeom prst="rect">
            <a:avLst/>
          </a:prstGeom>
        </p:spPr>
        <p:txBody>
          <a:bodyPr lIns="91439" tIns="45719" rIns="91439" bIns="45719" anchor="t">
            <a:noAutofit/>
          </a:bodyPr>
          <a:lstStyle/>
          <a:p>
            <a:pPr/>
          </a:p>
        </p:txBody>
      </p:sp>
      <p:sp>
        <p:nvSpPr>
          <p:cNvPr id="21" name="Texte du titre"/>
          <p:cNvSpPr txBox="1"/>
          <p:nvPr>
            <p:ph type="title"/>
          </p:nvPr>
        </p:nvSpPr>
        <p:spPr>
          <a:xfrm>
            <a:off x="1270000" y="6718300"/>
            <a:ext cx="10464800" cy="1422400"/>
          </a:xfrm>
          <a:prstGeom prst="rect">
            <a:avLst/>
          </a:prstGeom>
        </p:spPr>
        <p:txBody>
          <a:bodyPr anchor="b"/>
          <a:lstStyle/>
          <a:p>
            <a:pPr/>
            <a:r>
              <a:t>Texte du titre</a:t>
            </a:r>
          </a:p>
        </p:txBody>
      </p:sp>
      <p:sp>
        <p:nvSpPr>
          <p:cNvPr id="22" name="Texte niveau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23"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Centré">
    <p:spTree>
      <p:nvGrpSpPr>
        <p:cNvPr id="1" name=""/>
        <p:cNvGrpSpPr/>
        <p:nvPr/>
      </p:nvGrpSpPr>
      <p:grpSpPr>
        <a:xfrm>
          <a:off x="0" y="0"/>
          <a:ext cx="0" cy="0"/>
          <a:chOff x="0" y="0"/>
          <a:chExt cx="0" cy="0"/>
        </a:xfrm>
      </p:grpSpPr>
      <p:sp>
        <p:nvSpPr>
          <p:cNvPr id="30" name="Texte du titre"/>
          <p:cNvSpPr txBox="1"/>
          <p:nvPr>
            <p:ph type="title"/>
          </p:nvPr>
        </p:nvSpPr>
        <p:spPr>
          <a:xfrm>
            <a:off x="1270000" y="3225800"/>
            <a:ext cx="10464800" cy="3302000"/>
          </a:xfrm>
          <a:prstGeom prst="rect">
            <a:avLst/>
          </a:prstGeom>
        </p:spPr>
        <p:txBody>
          <a:bodyPr/>
          <a:lstStyle/>
          <a:p>
            <a:pPr/>
            <a:r>
              <a:t>Texte du titre</a:t>
            </a:r>
          </a:p>
        </p:txBody>
      </p:sp>
      <p:sp>
        <p:nvSpPr>
          <p:cNvPr id="31"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e">
    <p:spTree>
      <p:nvGrpSpPr>
        <p:cNvPr id="1" name=""/>
        <p:cNvGrpSpPr/>
        <p:nvPr/>
      </p:nvGrpSpPr>
      <p:grpSpPr>
        <a:xfrm>
          <a:off x="0" y="0"/>
          <a:ext cx="0" cy="0"/>
          <a:chOff x="0" y="0"/>
          <a:chExt cx="0" cy="0"/>
        </a:xfrm>
      </p:grpSpPr>
      <p:sp>
        <p:nvSpPr>
          <p:cNvPr id="38" name="Image"/>
          <p:cNvSpPr/>
          <p:nvPr>
            <p:ph type="pic" sz="half" idx="21"/>
          </p:nvPr>
        </p:nvSpPr>
        <p:spPr>
          <a:xfrm>
            <a:off x="6642100" y="762000"/>
            <a:ext cx="5494867" cy="8242300"/>
          </a:xfrm>
          <a:prstGeom prst="rect">
            <a:avLst/>
          </a:prstGeom>
        </p:spPr>
        <p:txBody>
          <a:bodyPr lIns="91439" tIns="45719" rIns="91439" bIns="45719" anchor="t">
            <a:noAutofit/>
          </a:bodyPr>
          <a:lstStyle/>
          <a:p>
            <a:pPr/>
          </a:p>
        </p:txBody>
      </p:sp>
      <p:sp>
        <p:nvSpPr>
          <p:cNvPr id="39" name="Texte du titre"/>
          <p:cNvSpPr txBox="1"/>
          <p:nvPr>
            <p:ph type="title"/>
          </p:nvPr>
        </p:nvSpPr>
        <p:spPr>
          <a:xfrm>
            <a:off x="952500" y="762000"/>
            <a:ext cx="5334000" cy="4000500"/>
          </a:xfrm>
          <a:prstGeom prst="rect">
            <a:avLst/>
          </a:prstGeom>
        </p:spPr>
        <p:txBody>
          <a:bodyPr anchor="b"/>
          <a:lstStyle>
            <a:lvl1pPr>
              <a:defRPr sz="6000"/>
            </a:lvl1pPr>
          </a:lstStyle>
          <a:p>
            <a:pPr/>
            <a:r>
              <a:t>Texte du titre</a:t>
            </a:r>
          </a:p>
        </p:txBody>
      </p:sp>
      <p:sp>
        <p:nvSpPr>
          <p:cNvPr id="40" name="Texte niveau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Texte niveau 1</a:t>
            </a:r>
          </a:p>
          <a:p>
            <a:pPr lvl="1"/>
            <a:r>
              <a:t>Texte niveau 2</a:t>
            </a:r>
          </a:p>
          <a:p>
            <a:pPr lvl="2"/>
            <a:r>
              <a:t>Texte niveau 3</a:t>
            </a:r>
          </a:p>
          <a:p>
            <a:pPr lvl="3"/>
            <a:r>
              <a:t>Texte niveau 4</a:t>
            </a:r>
          </a:p>
          <a:p>
            <a:pPr lvl="4"/>
            <a:r>
              <a:t>Texte niveau 5</a:t>
            </a:r>
          </a:p>
        </p:txBody>
      </p:sp>
      <p:sp>
        <p:nvSpPr>
          <p:cNvPr id="41"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 Haut">
    <p:spTree>
      <p:nvGrpSpPr>
        <p:cNvPr id="1" name=""/>
        <p:cNvGrpSpPr/>
        <p:nvPr/>
      </p:nvGrpSpPr>
      <p:grpSpPr>
        <a:xfrm>
          <a:off x="0" y="0"/>
          <a:ext cx="0" cy="0"/>
          <a:chOff x="0" y="0"/>
          <a:chExt cx="0" cy="0"/>
        </a:xfrm>
      </p:grpSpPr>
      <p:sp>
        <p:nvSpPr>
          <p:cNvPr id="48" name="Texte du titre"/>
          <p:cNvSpPr txBox="1"/>
          <p:nvPr>
            <p:ph type="title"/>
          </p:nvPr>
        </p:nvSpPr>
        <p:spPr>
          <a:prstGeom prst="rect">
            <a:avLst/>
          </a:prstGeom>
        </p:spPr>
        <p:txBody>
          <a:bodyPr/>
          <a:lstStyle/>
          <a:p>
            <a:pPr/>
            <a:r>
              <a:t>Texte du titre</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puces">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puces et photo">
    <p:spTree>
      <p:nvGrpSpPr>
        <p:cNvPr id="1" name=""/>
        <p:cNvGrpSpPr/>
        <p:nvPr/>
      </p:nvGrpSpPr>
      <p:grpSpPr>
        <a:xfrm>
          <a:off x="0" y="0"/>
          <a:ext cx="0" cy="0"/>
          <a:chOff x="0" y="0"/>
          <a:chExt cx="0" cy="0"/>
        </a:xfrm>
      </p:grpSpPr>
      <p:sp>
        <p:nvSpPr>
          <p:cNvPr id="65" name="Image"/>
          <p:cNvSpPr/>
          <p:nvPr>
            <p:ph type="pic" sz="half" idx="21"/>
          </p:nvPr>
        </p:nvSpPr>
        <p:spPr>
          <a:xfrm>
            <a:off x="6718300" y="1054100"/>
            <a:ext cx="5334000" cy="8001000"/>
          </a:xfrm>
          <a:prstGeom prst="rect">
            <a:avLst/>
          </a:prstGeom>
        </p:spPr>
        <p:txBody>
          <a:bodyPr lIns="91439" tIns="45719" rIns="91439" bIns="45719" anchor="t">
            <a:noAutofit/>
          </a:bodyPr>
          <a:lstStyle/>
          <a:p>
            <a:pPr/>
          </a:p>
        </p:txBody>
      </p:sp>
      <p:sp>
        <p:nvSpPr>
          <p:cNvPr id="66" name="Texte du titre"/>
          <p:cNvSpPr txBox="1"/>
          <p:nvPr>
            <p:ph type="title"/>
          </p:nvPr>
        </p:nvSpPr>
        <p:spPr>
          <a:prstGeom prst="rect">
            <a:avLst/>
          </a:prstGeom>
        </p:spPr>
        <p:txBody>
          <a:bodyPr/>
          <a:lstStyle/>
          <a:p>
            <a:pPr/>
            <a:r>
              <a:t>Texte du titre</a:t>
            </a:r>
          </a:p>
        </p:txBody>
      </p:sp>
      <p:sp>
        <p:nvSpPr>
          <p:cNvPr id="67" name="Texte niveau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Texte niveau 1</a:t>
            </a:r>
          </a:p>
          <a:p>
            <a:pPr lvl="1"/>
            <a:r>
              <a:t>Texte niveau 2</a:t>
            </a:r>
          </a:p>
          <a:p>
            <a:pPr lvl="2"/>
            <a:r>
              <a:t>Texte niveau 3</a:t>
            </a:r>
          </a:p>
          <a:p>
            <a:pPr lvl="3"/>
            <a:r>
              <a:t>Texte niveau 4</a:t>
            </a:r>
          </a:p>
          <a:p>
            <a:pPr lvl="4"/>
            <a:r>
              <a:t>Texte niveau 5</a:t>
            </a:r>
          </a:p>
        </p:txBody>
      </p:sp>
      <p:sp>
        <p:nvSpPr>
          <p:cNvPr id="68"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ces">
    <p:spTree>
      <p:nvGrpSpPr>
        <p:cNvPr id="1" name=""/>
        <p:cNvGrpSpPr/>
        <p:nvPr/>
      </p:nvGrpSpPr>
      <p:grpSpPr>
        <a:xfrm>
          <a:off x="0" y="0"/>
          <a:ext cx="0" cy="0"/>
          <a:chOff x="0" y="0"/>
          <a:chExt cx="0" cy="0"/>
        </a:xfrm>
      </p:grpSpPr>
      <p:sp>
        <p:nvSpPr>
          <p:cNvPr id="75" name="Texte niveau 1…"/>
          <p:cNvSpPr txBox="1"/>
          <p:nvPr>
            <p:ph type="body" idx="1"/>
          </p:nvPr>
        </p:nvSpPr>
        <p:spPr>
          <a:xfrm>
            <a:off x="952500" y="1270000"/>
            <a:ext cx="11099800" cy="72136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76"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photos">
    <p:spTree>
      <p:nvGrpSpPr>
        <p:cNvPr id="1" name=""/>
        <p:cNvGrpSpPr/>
        <p:nvPr/>
      </p:nvGrpSpPr>
      <p:grpSpPr>
        <a:xfrm>
          <a:off x="0" y="0"/>
          <a:ext cx="0" cy="0"/>
          <a:chOff x="0" y="0"/>
          <a:chExt cx="0" cy="0"/>
        </a:xfrm>
      </p:grpSpPr>
      <p:sp>
        <p:nvSpPr>
          <p:cNvPr id="83" name="Image"/>
          <p:cNvSpPr/>
          <p:nvPr>
            <p:ph type="pic" sz="quarter" idx="21"/>
          </p:nvPr>
        </p:nvSpPr>
        <p:spPr>
          <a:xfrm>
            <a:off x="6464300" y="5067300"/>
            <a:ext cx="5943600" cy="3962400"/>
          </a:xfrm>
          <a:prstGeom prst="rect">
            <a:avLst/>
          </a:prstGeom>
        </p:spPr>
        <p:txBody>
          <a:bodyPr lIns="91439" tIns="45719" rIns="91439" bIns="45719" anchor="t">
            <a:noAutofit/>
          </a:bodyPr>
          <a:lstStyle/>
          <a:p>
            <a:pPr/>
          </a:p>
        </p:txBody>
      </p:sp>
      <p:sp>
        <p:nvSpPr>
          <p:cNvPr id="84" name="Image"/>
          <p:cNvSpPr/>
          <p:nvPr>
            <p:ph type="pic" sz="quarter" idx="22"/>
          </p:nvPr>
        </p:nvSpPr>
        <p:spPr>
          <a:xfrm>
            <a:off x="6464300" y="762000"/>
            <a:ext cx="5848350" cy="3898900"/>
          </a:xfrm>
          <a:prstGeom prst="rect">
            <a:avLst/>
          </a:prstGeom>
        </p:spPr>
        <p:txBody>
          <a:bodyPr lIns="91439" tIns="45719" rIns="91439" bIns="45719" anchor="t">
            <a:noAutofit/>
          </a:bodyPr>
          <a:lstStyle/>
          <a:p>
            <a:pPr/>
          </a:p>
        </p:txBody>
      </p:sp>
      <p:sp>
        <p:nvSpPr>
          <p:cNvPr id="85" name="Image"/>
          <p:cNvSpPr/>
          <p:nvPr>
            <p:ph type="pic" sz="half" idx="23"/>
          </p:nvPr>
        </p:nvSpPr>
        <p:spPr>
          <a:xfrm>
            <a:off x="723900" y="723900"/>
            <a:ext cx="5638801" cy="8458200"/>
          </a:xfrm>
          <a:prstGeom prst="rect">
            <a:avLst/>
          </a:prstGeom>
        </p:spPr>
        <p:txBody>
          <a:bodyPr lIns="91439" tIns="45719" rIns="91439" bIns="45719" anchor="t">
            <a:noAutofit/>
          </a:bodyPr>
          <a:lstStyle/>
          <a:p>
            <a:pPr/>
          </a:p>
        </p:txBody>
      </p:sp>
      <p:sp>
        <p:nvSpPr>
          <p:cNvPr id="86" name="Numéro de diapositive"/>
          <p:cNvSpPr txBox="1"/>
          <p:nvPr>
            <p:ph type="sldNum" sz="quarter" idx="2"/>
          </p:nvPr>
        </p:nvSpPr>
        <p:spPr>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e du titre"/>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du titre</a:t>
            </a:r>
          </a:p>
        </p:txBody>
      </p:sp>
      <p:sp>
        <p:nvSpPr>
          <p:cNvPr id="3" name="Texte niveau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4" name="Numéro de diapositive"/>
          <p:cNvSpPr txBox="1"/>
          <p:nvPr>
            <p:ph type="sldNum" sz="quarter" idx="2"/>
          </p:nvPr>
        </p:nvSpPr>
        <p:spPr>
          <a:xfrm>
            <a:off x="6311798" y="9245600"/>
            <a:ext cx="368504" cy="381000"/>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e tribunal…"/>
          <p:cNvSpPr txBox="1"/>
          <p:nvPr>
            <p:ph type="ctrTitle"/>
          </p:nvPr>
        </p:nvSpPr>
        <p:spPr>
          <a:xfrm>
            <a:off x="7759268" y="4828399"/>
            <a:ext cx="5056050" cy="3302001"/>
          </a:xfrm>
          <a:prstGeom prst="rect">
            <a:avLst/>
          </a:prstGeom>
        </p:spPr>
        <p:txBody>
          <a:bodyPr/>
          <a:lstStyle/>
          <a:p>
            <a:pPr>
              <a:defRPr>
                <a:latin typeface="Gill Sans"/>
                <a:ea typeface="Gill Sans"/>
                <a:cs typeface="Gill Sans"/>
                <a:sym typeface="Gill Sans"/>
              </a:defRPr>
            </a:pPr>
            <a:r>
              <a:t>Le tribunal </a:t>
            </a:r>
          </a:p>
          <a:p>
            <a:pPr>
              <a:defRPr>
                <a:latin typeface="Gill Sans"/>
                <a:ea typeface="Gill Sans"/>
                <a:cs typeface="Gill Sans"/>
                <a:sym typeface="Gill Sans"/>
              </a:defRPr>
            </a:pPr>
            <a:r>
              <a:t>du Christ</a:t>
            </a:r>
          </a:p>
        </p:txBody>
      </p:sp>
      <p:sp>
        <p:nvSpPr>
          <p:cNvPr id="138" name="IEB - Cursus 2024-25"/>
          <p:cNvSpPr txBox="1"/>
          <p:nvPr>
            <p:ph type="subTitle" sz="quarter" idx="1"/>
          </p:nvPr>
        </p:nvSpPr>
        <p:spPr>
          <a:xfrm>
            <a:off x="7975464" y="8566608"/>
            <a:ext cx="4865581" cy="1130301"/>
          </a:xfrm>
          <a:prstGeom prst="rect">
            <a:avLst/>
          </a:prstGeom>
        </p:spPr>
        <p:txBody>
          <a:bodyPr/>
          <a:lstStyle>
            <a:lvl1pPr>
              <a:defRPr>
                <a:latin typeface="Gill Sans"/>
                <a:ea typeface="Gill Sans"/>
                <a:cs typeface="Gill Sans"/>
                <a:sym typeface="Gill Sans"/>
              </a:defRPr>
            </a:lvl1pPr>
          </a:lstStyle>
          <a:p>
            <a:pPr/>
            <a:r>
              <a:t>IEB - Cursus 2024-25</a:t>
            </a:r>
          </a:p>
        </p:txBody>
      </p:sp>
      <p:pic>
        <p:nvPicPr>
          <p:cNvPr id="139" name="pasted-image.tiff" descr="pasted-image.tiff"/>
          <p:cNvPicPr>
            <a:picLocks noChangeAspect="0"/>
          </p:cNvPicPr>
          <p:nvPr/>
        </p:nvPicPr>
        <p:blipFill>
          <a:blip r:embed="rId2">
            <a:extLst/>
          </a:blip>
          <a:stretch>
            <a:fillRect/>
          </a:stretch>
        </p:blipFill>
        <p:spPr>
          <a:xfrm>
            <a:off x="156870" y="0"/>
            <a:ext cx="7565245" cy="97536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Le tribunal du Christ"/>
          <p:cNvSpPr txBox="1"/>
          <p:nvPr>
            <p:ph type="title"/>
          </p:nvPr>
        </p:nvSpPr>
        <p:spPr>
          <a:xfrm>
            <a:off x="190499" y="723900"/>
            <a:ext cx="8805369" cy="2120900"/>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70"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952500" y="3390900"/>
            <a:ext cx="7610602" cy="6286500"/>
          </a:xfrm>
          <a:prstGeom prst="rect">
            <a:avLst/>
          </a:prstGeom>
        </p:spPr>
        <p:txBody>
          <a:bodyPr/>
          <a:lstStyle/>
          <a:p>
            <a:pPr marL="0" indent="0" defTabSz="379729">
              <a:spcBef>
                <a:spcPts val="0"/>
              </a:spcBef>
              <a:buSzTx/>
              <a:buNone/>
              <a:defRPr sz="3700">
                <a:latin typeface="Gill Sans"/>
                <a:ea typeface="Gill Sans"/>
                <a:cs typeface="Gill Sans"/>
                <a:sym typeface="Gill Sans"/>
              </a:defRPr>
            </a:pPr>
            <a:r>
              <a:rPr i="1"/>
              <a:t>Les noces de l’Agneau sont venues, et son épouse s’est préparée. Il lui a été donné de se vêtir de fin lin, éclatant et pur. Le fin lin, ce sont les œuvres justes des saints</a:t>
            </a:r>
            <a:r>
              <a:t> (Ap 19.7-8)</a:t>
            </a:r>
          </a:p>
          <a:p>
            <a:pPr marL="0" indent="0" defTabSz="379729">
              <a:spcBef>
                <a:spcPts val="0"/>
              </a:spcBef>
              <a:buSzTx/>
              <a:buNone/>
              <a:defRPr sz="3700">
                <a:latin typeface="Gill Sans"/>
                <a:ea typeface="Gill Sans"/>
                <a:cs typeface="Gill Sans"/>
                <a:sym typeface="Gill Sans"/>
              </a:defRPr>
            </a:pPr>
            <a:r>
              <a:rPr i="1"/>
              <a:t>Ne jugez de rien avant le temps, jusqu’à ce que vienne le Seigneur, qui mettra en lumière ce qui est caché dans les ténèbres, et qui manifestera les desseins des cœurs. Alors chacun recevra de Dieu la louange qui lui sera due. </a:t>
            </a:r>
            <a:r>
              <a:t>(1Co 4.2-5)</a:t>
            </a:r>
          </a:p>
        </p:txBody>
      </p:sp>
      <p:sp>
        <p:nvSpPr>
          <p:cNvPr id="271" name="Dieu utilisera nos parcours"/>
          <p:cNvSpPr txBox="1"/>
          <p:nvPr/>
        </p:nvSpPr>
        <p:spPr>
          <a:xfrm>
            <a:off x="4276819" y="2297841"/>
            <a:ext cx="6627419"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Intimité et collaboration</a:t>
            </a:r>
          </a:p>
        </p:txBody>
      </p:sp>
      <p:sp>
        <p:nvSpPr>
          <p:cNvPr id="272" name="Les œuvres justes"/>
          <p:cNvSpPr/>
          <p:nvPr/>
        </p:nvSpPr>
        <p:spPr>
          <a:xfrm>
            <a:off x="9055408" y="3079242"/>
            <a:ext cx="3526633"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5" y="0"/>
                </a:moveTo>
                <a:cubicBezTo>
                  <a:pt x="1730" y="0"/>
                  <a:pt x="1556" y="484"/>
                  <a:pt x="1556" y="1080"/>
                </a:cubicBezTo>
                <a:lnTo>
                  <a:pt x="1556" y="8640"/>
                </a:lnTo>
                <a:lnTo>
                  <a:pt x="0" y="10800"/>
                </a:lnTo>
                <a:lnTo>
                  <a:pt x="1556" y="12960"/>
                </a:lnTo>
                <a:lnTo>
                  <a:pt x="1556" y="20520"/>
                </a:lnTo>
                <a:cubicBezTo>
                  <a:pt x="1556" y="21116"/>
                  <a:pt x="1730" y="21600"/>
                  <a:pt x="1945" y="21600"/>
                </a:cubicBezTo>
                <a:lnTo>
                  <a:pt x="21211" y="21600"/>
                </a:lnTo>
                <a:cubicBezTo>
                  <a:pt x="21426" y="21600"/>
                  <a:pt x="21600" y="21116"/>
                  <a:pt x="21600" y="20520"/>
                </a:cubicBezTo>
                <a:lnTo>
                  <a:pt x="21600" y="1080"/>
                </a:lnTo>
                <a:cubicBezTo>
                  <a:pt x="21600" y="484"/>
                  <a:pt x="21426" y="0"/>
                  <a:pt x="21211" y="0"/>
                </a:cubicBezTo>
                <a:lnTo>
                  <a:pt x="1945"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Les œuvres justes</a:t>
            </a:r>
          </a:p>
        </p:txBody>
      </p:sp>
      <p:sp>
        <p:nvSpPr>
          <p:cNvPr id="273" name="Se vêtir…"/>
          <p:cNvSpPr/>
          <p:nvPr/>
        </p:nvSpPr>
        <p:spPr>
          <a:xfrm>
            <a:off x="9055408" y="4388727"/>
            <a:ext cx="3526633"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5" y="0"/>
                </a:moveTo>
                <a:cubicBezTo>
                  <a:pt x="1730" y="0"/>
                  <a:pt x="1556" y="484"/>
                  <a:pt x="1556" y="1080"/>
                </a:cubicBezTo>
                <a:lnTo>
                  <a:pt x="1556" y="8640"/>
                </a:lnTo>
                <a:lnTo>
                  <a:pt x="0" y="10800"/>
                </a:lnTo>
                <a:lnTo>
                  <a:pt x="1556" y="12960"/>
                </a:lnTo>
                <a:lnTo>
                  <a:pt x="1556" y="20520"/>
                </a:lnTo>
                <a:cubicBezTo>
                  <a:pt x="1556" y="21116"/>
                  <a:pt x="1730" y="21600"/>
                  <a:pt x="1945" y="21600"/>
                </a:cubicBezTo>
                <a:lnTo>
                  <a:pt x="21211" y="21600"/>
                </a:lnTo>
                <a:cubicBezTo>
                  <a:pt x="21426" y="21600"/>
                  <a:pt x="21600" y="21116"/>
                  <a:pt x="21600" y="20520"/>
                </a:cubicBezTo>
                <a:lnTo>
                  <a:pt x="21600" y="1080"/>
                </a:lnTo>
                <a:cubicBezTo>
                  <a:pt x="21600" y="484"/>
                  <a:pt x="21426" y="0"/>
                  <a:pt x="21211" y="0"/>
                </a:cubicBezTo>
                <a:lnTo>
                  <a:pt x="1945"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Se vêtir…</a:t>
            </a:r>
          </a:p>
        </p:txBody>
      </p:sp>
      <p:sp>
        <p:nvSpPr>
          <p:cNvPr id="274" name="La louange qui lui sera due"/>
          <p:cNvSpPr/>
          <p:nvPr/>
        </p:nvSpPr>
        <p:spPr>
          <a:xfrm>
            <a:off x="9055408" y="7640151"/>
            <a:ext cx="3526633"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5" y="0"/>
                </a:moveTo>
                <a:cubicBezTo>
                  <a:pt x="1730" y="0"/>
                  <a:pt x="1556" y="484"/>
                  <a:pt x="1556" y="1080"/>
                </a:cubicBezTo>
                <a:lnTo>
                  <a:pt x="1556" y="8640"/>
                </a:lnTo>
                <a:lnTo>
                  <a:pt x="0" y="10800"/>
                </a:lnTo>
                <a:lnTo>
                  <a:pt x="1556" y="12960"/>
                </a:lnTo>
                <a:lnTo>
                  <a:pt x="1556" y="20520"/>
                </a:lnTo>
                <a:cubicBezTo>
                  <a:pt x="1556" y="21116"/>
                  <a:pt x="1730" y="21600"/>
                  <a:pt x="1945" y="21600"/>
                </a:cubicBezTo>
                <a:lnTo>
                  <a:pt x="21211" y="21600"/>
                </a:lnTo>
                <a:cubicBezTo>
                  <a:pt x="21426" y="21600"/>
                  <a:pt x="21600" y="21116"/>
                  <a:pt x="21600" y="20520"/>
                </a:cubicBezTo>
                <a:lnTo>
                  <a:pt x="21600" y="1080"/>
                </a:lnTo>
                <a:cubicBezTo>
                  <a:pt x="21600" y="484"/>
                  <a:pt x="21426" y="0"/>
                  <a:pt x="21211" y="0"/>
                </a:cubicBezTo>
                <a:lnTo>
                  <a:pt x="1945"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La louange qui lui sera due</a:t>
            </a:r>
          </a:p>
        </p:txBody>
      </p:sp>
      <p:sp>
        <p:nvSpPr>
          <p:cNvPr id="275" name="Les desseins du cœur"/>
          <p:cNvSpPr/>
          <p:nvPr/>
        </p:nvSpPr>
        <p:spPr>
          <a:xfrm>
            <a:off x="9055408" y="6278253"/>
            <a:ext cx="3526633"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5" y="0"/>
                </a:moveTo>
                <a:cubicBezTo>
                  <a:pt x="1730" y="0"/>
                  <a:pt x="1556" y="484"/>
                  <a:pt x="1556" y="1080"/>
                </a:cubicBezTo>
                <a:lnTo>
                  <a:pt x="1556" y="8640"/>
                </a:lnTo>
                <a:lnTo>
                  <a:pt x="0" y="10800"/>
                </a:lnTo>
                <a:lnTo>
                  <a:pt x="1556" y="12960"/>
                </a:lnTo>
                <a:lnTo>
                  <a:pt x="1556" y="20520"/>
                </a:lnTo>
                <a:cubicBezTo>
                  <a:pt x="1556" y="21116"/>
                  <a:pt x="1730" y="21600"/>
                  <a:pt x="1945" y="21600"/>
                </a:cubicBezTo>
                <a:lnTo>
                  <a:pt x="21211" y="21600"/>
                </a:lnTo>
                <a:cubicBezTo>
                  <a:pt x="21426" y="21600"/>
                  <a:pt x="21600" y="21116"/>
                  <a:pt x="21600" y="20520"/>
                </a:cubicBezTo>
                <a:lnTo>
                  <a:pt x="21600" y="1080"/>
                </a:lnTo>
                <a:cubicBezTo>
                  <a:pt x="21600" y="484"/>
                  <a:pt x="21426" y="0"/>
                  <a:pt x="21211" y="0"/>
                </a:cubicBezTo>
                <a:lnTo>
                  <a:pt x="1945"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8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Les desseins du cœur</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7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0" grpId="3"/>
      <p:bldP build="whole" bldLvl="1" animBg="1" rev="0" advAuto="0" spid="274" grpId="5"/>
      <p:bldP build="whole" bldLvl="1" animBg="1" rev="0" advAuto="0" spid="273" grpId="2"/>
      <p:bldP build="whole" bldLvl="1" animBg="1" rev="0" advAuto="0" spid="275" grpId="4"/>
      <p:bldP build="whole" bldLvl="1" animBg="1" rev="0" advAuto="0" spid="272"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Le tribunal du Christ"/>
          <p:cNvSpPr txBox="1"/>
          <p:nvPr>
            <p:ph type="title"/>
          </p:nvPr>
        </p:nvSpPr>
        <p:spPr>
          <a:xfrm>
            <a:off x="849304" y="577013"/>
            <a:ext cx="8805368" cy="2120901"/>
          </a:xfrm>
          <a:prstGeom prst="rect">
            <a:avLst/>
          </a:prstGeom>
        </p:spPr>
        <p:txBody>
          <a:bodyPr/>
          <a:lstStyle>
            <a:lvl1pPr>
              <a:defRPr>
                <a:latin typeface="Gill Sans"/>
                <a:ea typeface="Gill Sans"/>
                <a:cs typeface="Gill Sans"/>
                <a:sym typeface="Gill Sans"/>
              </a:defRPr>
            </a:lvl1pPr>
          </a:lstStyle>
          <a:p>
            <a:pPr/>
            <a:r>
              <a:t>A retenir</a:t>
            </a:r>
          </a:p>
        </p:txBody>
      </p:sp>
      <p:sp>
        <p:nvSpPr>
          <p:cNvPr id="278"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idx="1"/>
          </p:nvPr>
        </p:nvSpPr>
        <p:spPr>
          <a:xfrm>
            <a:off x="952500" y="3390900"/>
            <a:ext cx="11099800" cy="6286500"/>
          </a:xfrm>
          <a:prstGeom prst="rect">
            <a:avLst/>
          </a:prstGeom>
        </p:spPr>
        <p:txBody>
          <a:bodyPr/>
          <a:lstStyle/>
          <a:p>
            <a:pPr marL="445168" indent="-445168" defTabSz="379729">
              <a:spcBef>
                <a:spcPts val="0"/>
              </a:spcBef>
              <a:defRPr sz="3700">
                <a:latin typeface="Gill Sans"/>
                <a:ea typeface="Gill Sans"/>
                <a:cs typeface="Gill Sans"/>
                <a:sym typeface="Gill Sans"/>
              </a:defRPr>
            </a:pPr>
            <a:r>
              <a:t>Je me prépare aujourd’hui pour vivre dans le règne, demain. Tout ce que je fais sera utile,</a:t>
            </a:r>
          </a:p>
          <a:p>
            <a:pPr marL="445168" indent="-445168" defTabSz="379729">
              <a:spcBef>
                <a:spcPts val="0"/>
              </a:spcBef>
              <a:defRPr sz="3700">
                <a:latin typeface="Gill Sans"/>
                <a:ea typeface="Gill Sans"/>
                <a:cs typeface="Gill Sans"/>
                <a:sym typeface="Gill Sans"/>
              </a:defRPr>
            </a:pPr>
            <a:r>
              <a:t>Le Christ me délèguera des responsabilités en fonction des expériences que j’aurai faites, « bonnes ou mauvaises »,</a:t>
            </a:r>
          </a:p>
          <a:p>
            <a:pPr marL="445168" indent="-445168" defTabSz="379729">
              <a:spcBef>
                <a:spcPts val="0"/>
              </a:spcBef>
              <a:defRPr sz="3700">
                <a:latin typeface="Gill Sans"/>
                <a:ea typeface="Gill Sans"/>
                <a:cs typeface="Gill Sans"/>
                <a:sym typeface="Gill Sans"/>
              </a:defRPr>
            </a:pPr>
            <a:r>
              <a:t>Ne pas voir les fruits aujourd’hui n’est donc pas un problème,</a:t>
            </a:r>
          </a:p>
          <a:p>
            <a:pPr marL="445168" indent="-445168" defTabSz="379729">
              <a:spcBef>
                <a:spcPts val="0"/>
              </a:spcBef>
              <a:defRPr sz="3700">
                <a:latin typeface="Gill Sans"/>
                <a:ea typeface="Gill Sans"/>
                <a:cs typeface="Gill Sans"/>
                <a:sym typeface="Gill Sans"/>
              </a:defRPr>
            </a:pPr>
            <a:r>
              <a:t>Le Seigneur règlera les comptes avec nous ou avec ceux qui nous auront fait du tort. Ne cultivons donc pas la vengeance, ni la culpabilité.</a:t>
            </a:r>
          </a:p>
        </p:txBody>
      </p:sp>
      <p:sp>
        <p:nvSpPr>
          <p:cNvPr id="279" name="Dieu utilisera nos parcours"/>
          <p:cNvSpPr txBox="1"/>
          <p:nvPr/>
        </p:nvSpPr>
        <p:spPr>
          <a:xfrm>
            <a:off x="4210939" y="2164131"/>
            <a:ext cx="6627418" cy="5173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C’est bientôt demain…</a:t>
            </a:r>
          </a:p>
        </p:txBody>
      </p:sp>
      <p:pic>
        <p:nvPicPr>
          <p:cNvPr id="280" name="pasted-image.tiff" descr="pasted-image.tiff"/>
          <p:cNvPicPr>
            <a:picLocks noChangeAspect="0"/>
          </p:cNvPicPr>
          <p:nvPr/>
        </p:nvPicPr>
        <p:blipFill>
          <a:blip r:embed="rId2">
            <a:extLst/>
          </a:blip>
          <a:stretch>
            <a:fillRect/>
          </a:stretch>
        </p:blipFill>
        <p:spPr>
          <a:xfrm>
            <a:off x="90990" y="158113"/>
            <a:ext cx="2567750" cy="29587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doors dir="vert"/>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2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7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8"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Définitions"/>
          <p:cNvSpPr txBox="1"/>
          <p:nvPr>
            <p:ph type="title"/>
          </p:nvPr>
        </p:nvSpPr>
        <p:spPr>
          <a:xfrm>
            <a:off x="25400" y="412750"/>
            <a:ext cx="11099800" cy="2120900"/>
          </a:xfrm>
          <a:prstGeom prst="rect">
            <a:avLst/>
          </a:prstGeom>
        </p:spPr>
        <p:txBody>
          <a:bodyPr/>
          <a:lstStyle>
            <a:lvl1pPr>
              <a:defRPr>
                <a:latin typeface="Gill Sans"/>
                <a:ea typeface="Gill Sans"/>
                <a:cs typeface="Gill Sans"/>
                <a:sym typeface="Gill Sans"/>
              </a:defRPr>
            </a:lvl1pPr>
          </a:lstStyle>
          <a:p>
            <a:pPr/>
            <a:r>
              <a:t>Perspectives</a:t>
            </a:r>
          </a:p>
        </p:txBody>
      </p:sp>
      <p:sp>
        <p:nvSpPr>
          <p:cNvPr id="142" name="L’au-delà est…"/>
          <p:cNvSpPr txBox="1"/>
          <p:nvPr>
            <p:ph type="body" idx="1"/>
          </p:nvPr>
        </p:nvSpPr>
        <p:spPr>
          <a:prstGeom prst="rect">
            <a:avLst/>
          </a:prstGeom>
        </p:spPr>
        <p:txBody>
          <a:bodyPr/>
          <a:lstStyle/>
          <a:p>
            <a:pPr marL="0" indent="0" defTabSz="543305">
              <a:spcBef>
                <a:spcPts val="0"/>
              </a:spcBef>
              <a:buSzTx/>
              <a:buNone/>
              <a:defRPr sz="3500">
                <a:latin typeface="Gill Sans"/>
                <a:ea typeface="Gill Sans"/>
                <a:cs typeface="Gill Sans"/>
                <a:sym typeface="Gill Sans"/>
              </a:defRPr>
            </a:pPr>
            <a:r>
              <a:t>L’au-delà est</a:t>
            </a:r>
          </a:p>
          <a:p>
            <a:pPr marL="425194" indent="-425194" defTabSz="543305">
              <a:spcBef>
                <a:spcPts val="0"/>
              </a:spcBef>
              <a:defRPr sz="3500" u="sng">
                <a:latin typeface="Gill Sans"/>
                <a:ea typeface="Gill Sans"/>
                <a:cs typeface="Gill Sans"/>
                <a:sym typeface="Gill Sans"/>
              </a:defRPr>
            </a:pPr>
            <a:r>
              <a:t>L’aboutissement de notre existence</a:t>
            </a:r>
            <a:r>
              <a:rPr u="none"/>
              <a:t> : </a:t>
            </a:r>
            <a:r>
              <a:rPr i="1" u="none"/>
              <a:t>Nous connaîtrons comme nous avons été connus </a:t>
            </a:r>
            <a:r>
              <a:rPr u="none"/>
              <a:t>(1Co 13.12)</a:t>
            </a:r>
          </a:p>
          <a:p>
            <a:pPr marL="425194" indent="-425194" defTabSz="543305">
              <a:spcBef>
                <a:spcPts val="0"/>
              </a:spcBef>
              <a:defRPr sz="3500" u="sng">
                <a:latin typeface="Gill Sans"/>
                <a:ea typeface="Gill Sans"/>
                <a:cs typeface="Gill Sans"/>
                <a:sym typeface="Gill Sans"/>
              </a:defRPr>
            </a:pPr>
            <a:r>
              <a:t>Un retour à Dieu</a:t>
            </a:r>
            <a:r>
              <a:rPr u="none"/>
              <a:t> : </a:t>
            </a:r>
            <a:r>
              <a:rPr i="1" u="none"/>
              <a:t>L’esprit retourne à Dieu, qui l’a créé </a:t>
            </a:r>
            <a:r>
              <a:rPr u="none"/>
              <a:t>(Eccl 12.7)</a:t>
            </a:r>
          </a:p>
          <a:p>
            <a:pPr marL="425194" indent="-425194" defTabSz="543305">
              <a:spcBef>
                <a:spcPts val="0"/>
              </a:spcBef>
              <a:defRPr sz="3500" u="sng">
                <a:latin typeface="Gill Sans"/>
                <a:ea typeface="Gill Sans"/>
                <a:cs typeface="Gill Sans"/>
                <a:sym typeface="Gill Sans"/>
              </a:defRPr>
            </a:pPr>
            <a:r>
              <a:t>Un lieu invisible</a:t>
            </a:r>
            <a:r>
              <a:rPr u="none"/>
              <a:t>, le séjour des morts qui attendent la résurrection (1Co 15.23)</a:t>
            </a:r>
          </a:p>
          <a:p>
            <a:pPr marL="425194" indent="-425194" defTabSz="543305">
              <a:spcBef>
                <a:spcPts val="0"/>
              </a:spcBef>
              <a:defRPr sz="3500" u="sng">
                <a:latin typeface="Gill Sans"/>
                <a:ea typeface="Gill Sans"/>
                <a:cs typeface="Gill Sans"/>
                <a:sym typeface="Gill Sans"/>
              </a:defRPr>
            </a:pPr>
            <a:r>
              <a:t>Un lieu temporaire</a:t>
            </a:r>
            <a:r>
              <a:rPr u="none"/>
              <a:t>, le règne du Christ (1Co 15.24)</a:t>
            </a:r>
          </a:p>
          <a:p>
            <a:pPr marL="425194" indent="-425194" defTabSz="543305">
              <a:spcBef>
                <a:spcPts val="0"/>
              </a:spcBef>
              <a:defRPr sz="3500" u="sng">
                <a:latin typeface="Gill Sans"/>
                <a:ea typeface="Gill Sans"/>
                <a:cs typeface="Gill Sans"/>
                <a:sym typeface="Gill Sans"/>
              </a:defRPr>
            </a:pPr>
            <a:r>
              <a:t>Un lieu de justice</a:t>
            </a:r>
            <a:r>
              <a:rPr u="none"/>
              <a:t> : </a:t>
            </a:r>
            <a:r>
              <a:rPr i="1" u="none"/>
              <a:t>Nous attendons de nouveaux cieux et une nouvelle terre dans lesquels la justice habite </a:t>
            </a:r>
            <a:r>
              <a:rPr u="none"/>
              <a:t>(2Pi 3.13)</a:t>
            </a:r>
          </a:p>
          <a:p>
            <a:pPr marL="425194" indent="-425194" defTabSz="543305">
              <a:spcBef>
                <a:spcPts val="0"/>
              </a:spcBef>
              <a:defRPr sz="3500" u="sng">
                <a:latin typeface="Gill Sans"/>
                <a:ea typeface="Gill Sans"/>
                <a:cs typeface="Gill Sans"/>
                <a:sym typeface="Gill Sans"/>
              </a:defRPr>
            </a:pPr>
            <a:r>
              <a:t>Des lieux différents où on accède par des passages</a:t>
            </a:r>
            <a:r>
              <a:rPr u="none"/>
              <a:t> : mort, enlèvement, glorification du corps, tribunal</a:t>
            </a:r>
          </a:p>
        </p:txBody>
      </p:sp>
    </p:spTree>
  </p:cSld>
  <p:clrMapOvr>
    <a:masterClrMapping/>
  </p:clrMapOvr>
  <mc:AlternateContent xmlns:mc="http://schemas.openxmlformats.org/markup-compatibility/2006">
    <mc:Choice xmlns:p14="http://schemas.microsoft.com/office/powerpoint/2010/main" Requires="p14">
      <p:transition spd="slow" advClick="1" p14:dur="1500">
        <p14:doors dir="vert"/>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1" fill="hold">
                                  <p:stCondLst>
                                    <p:cond delay="0"/>
                                  </p:stCondLst>
                                  <p:iterate type="el" backwards="0">
                                    <p:tmAbs val="0"/>
                                  </p:iterate>
                                  <p:childTnLst>
                                    <p:set>
                                      <p:cBhvr>
                                        <p:cTn id="10" fill="hold"/>
                                        <p:tgtEl>
                                          <p:spTgt spid="1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14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1" fill="hold">
                                  <p:stCondLst>
                                    <p:cond delay="0"/>
                                  </p:stCondLst>
                                  <p:iterate type="el" backwards="0">
                                    <p:tmAbs val="0"/>
                                  </p:iterate>
                                  <p:childTnLst>
                                    <p:set>
                                      <p:cBhvr>
                                        <p:cTn id="18" fill="hold"/>
                                        <p:tgtEl>
                                          <p:spTgt spid="14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1" fill="hold">
                                  <p:stCondLst>
                                    <p:cond delay="0"/>
                                  </p:stCondLst>
                                  <p:iterate type="el" backwards="0">
                                    <p:tmAbs val="0"/>
                                  </p:iterate>
                                  <p:childTnLst>
                                    <p:set>
                                      <p:cBhvr>
                                        <p:cTn id="22" fill="hold"/>
                                        <p:tgtEl>
                                          <p:spTgt spid="14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1" fill="hold">
                                  <p:stCondLst>
                                    <p:cond delay="0"/>
                                  </p:stCondLst>
                                  <p:iterate type="el" backwards="0">
                                    <p:tmAbs val="0"/>
                                  </p:iterate>
                                  <p:childTnLst>
                                    <p:set>
                                      <p:cBhvr>
                                        <p:cTn id="26" fill="hold"/>
                                        <p:tgtEl>
                                          <p:spTgt spid="14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42"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Chronologie"/>
          <p:cNvSpPr txBox="1"/>
          <p:nvPr>
            <p:ph type="title"/>
          </p:nvPr>
        </p:nvSpPr>
        <p:spPr>
          <a:xfrm>
            <a:off x="952499" y="406400"/>
            <a:ext cx="8361613" cy="2120900"/>
          </a:xfrm>
          <a:prstGeom prst="rect">
            <a:avLst/>
          </a:prstGeom>
        </p:spPr>
        <p:txBody>
          <a:bodyPr/>
          <a:lstStyle>
            <a:lvl1pPr>
              <a:defRPr>
                <a:latin typeface="Gill Sans"/>
                <a:ea typeface="Gill Sans"/>
                <a:cs typeface="Gill Sans"/>
                <a:sym typeface="Gill Sans"/>
              </a:defRPr>
            </a:lvl1pPr>
          </a:lstStyle>
          <a:p>
            <a:pPr/>
            <a:r>
              <a:t>Chronologie</a:t>
            </a:r>
          </a:p>
        </p:txBody>
      </p:sp>
      <p:grpSp>
        <p:nvGrpSpPr>
          <p:cNvPr id="147" name="Shéol"/>
          <p:cNvGrpSpPr/>
          <p:nvPr/>
        </p:nvGrpSpPr>
        <p:grpSpPr>
          <a:xfrm>
            <a:off x="1155700" y="6146800"/>
            <a:ext cx="1270000" cy="1270000"/>
            <a:chOff x="0" y="0"/>
            <a:chExt cx="1270000" cy="1270000"/>
          </a:xfrm>
        </p:grpSpPr>
        <p:sp>
          <p:nvSpPr>
            <p:cNvPr id="145" name="Rectangle aux angles arrondis"/>
            <p:cNvSpPr/>
            <p:nvPr/>
          </p:nvSpPr>
          <p:spPr>
            <a:xfrm>
              <a:off x="0" y="0"/>
              <a:ext cx="1270000"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46" name="Shéol"/>
            <p:cNvSpPr txBox="1"/>
            <p:nvPr/>
          </p:nvSpPr>
          <p:spPr>
            <a:xfrm>
              <a:off x="55796" y="406399"/>
              <a:ext cx="1158408"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Shéol</a:t>
              </a:r>
            </a:p>
          </p:txBody>
        </p:sp>
      </p:grpSp>
      <p:grpSp>
        <p:nvGrpSpPr>
          <p:cNvPr id="150" name="Paradis"/>
          <p:cNvGrpSpPr/>
          <p:nvPr/>
        </p:nvGrpSpPr>
        <p:grpSpPr>
          <a:xfrm>
            <a:off x="1155700" y="4521200"/>
            <a:ext cx="1270000" cy="1270000"/>
            <a:chOff x="0" y="0"/>
            <a:chExt cx="1270000" cy="1270000"/>
          </a:xfrm>
        </p:grpSpPr>
        <p:sp>
          <p:nvSpPr>
            <p:cNvPr id="148" name="Rectangle aux angles arrondis"/>
            <p:cNvSpPr/>
            <p:nvPr/>
          </p:nvSpPr>
          <p:spPr>
            <a:xfrm>
              <a:off x="0" y="0"/>
              <a:ext cx="1270000"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49" name="Paradis"/>
            <p:cNvSpPr txBox="1"/>
            <p:nvPr/>
          </p:nvSpPr>
          <p:spPr>
            <a:xfrm>
              <a:off x="55796" y="406399"/>
              <a:ext cx="1158408"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Paradis</a:t>
              </a:r>
            </a:p>
          </p:txBody>
        </p:sp>
      </p:grpSp>
      <p:grpSp>
        <p:nvGrpSpPr>
          <p:cNvPr id="153" name="Mort"/>
          <p:cNvGrpSpPr/>
          <p:nvPr/>
        </p:nvGrpSpPr>
        <p:grpSpPr>
          <a:xfrm>
            <a:off x="88899" y="4698999"/>
            <a:ext cx="1270001" cy="1270001"/>
            <a:chOff x="0" y="0"/>
            <a:chExt cx="1270000" cy="1270000"/>
          </a:xfrm>
        </p:grpSpPr>
        <p:sp>
          <p:nvSpPr>
            <p:cNvPr id="151" name="Triangle"/>
            <p:cNvSpPr/>
            <p:nvPr/>
          </p:nvSpPr>
          <p:spPr>
            <a:xfrm>
              <a:off x="-1" y="-1"/>
              <a:ext cx="12700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52" name="Mort"/>
            <p:cNvSpPr txBox="1"/>
            <p:nvPr/>
          </p:nvSpPr>
          <p:spPr>
            <a:xfrm>
              <a:off x="0" y="406399"/>
              <a:ext cx="1270000"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Mort</a:t>
              </a:r>
            </a:p>
          </p:txBody>
        </p:sp>
      </p:grpSp>
      <p:grpSp>
        <p:nvGrpSpPr>
          <p:cNvPr id="156" name="Règne de 1000 ans"/>
          <p:cNvGrpSpPr/>
          <p:nvPr/>
        </p:nvGrpSpPr>
        <p:grpSpPr>
          <a:xfrm>
            <a:off x="6695106" y="4699000"/>
            <a:ext cx="3363766" cy="1270000"/>
            <a:chOff x="0" y="0"/>
            <a:chExt cx="3363764" cy="1270000"/>
          </a:xfrm>
        </p:grpSpPr>
        <p:sp>
          <p:nvSpPr>
            <p:cNvPr id="154" name="Rectangle aux angles arrondis"/>
            <p:cNvSpPr/>
            <p:nvPr/>
          </p:nvSpPr>
          <p:spPr>
            <a:xfrm>
              <a:off x="0" y="0"/>
              <a:ext cx="3363765"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t">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55" name="Règne de 1000 ans"/>
            <p:cNvSpPr txBox="1"/>
            <p:nvPr/>
          </p:nvSpPr>
          <p:spPr>
            <a:xfrm>
              <a:off x="55795" y="55796"/>
              <a:ext cx="3252174"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Règne de 1000 ans</a:t>
              </a:r>
            </a:p>
          </p:txBody>
        </p:sp>
      </p:grpSp>
      <p:grpSp>
        <p:nvGrpSpPr>
          <p:cNvPr id="159" name="La grande Tribulation"/>
          <p:cNvGrpSpPr/>
          <p:nvPr/>
        </p:nvGrpSpPr>
        <p:grpSpPr>
          <a:xfrm>
            <a:off x="4275359" y="5207272"/>
            <a:ext cx="1493120" cy="1493119"/>
            <a:chOff x="0" y="0"/>
            <a:chExt cx="1493118" cy="1493118"/>
          </a:xfrm>
        </p:grpSpPr>
        <p:sp>
          <p:nvSpPr>
            <p:cNvPr id="157" name="Rectangle aux angles arrondis"/>
            <p:cNvSpPr/>
            <p:nvPr/>
          </p:nvSpPr>
          <p:spPr>
            <a:xfrm>
              <a:off x="0" y="0"/>
              <a:ext cx="1493119" cy="1493119"/>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1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58" name="La grande Tribulation"/>
            <p:cNvSpPr txBox="1"/>
            <p:nvPr/>
          </p:nvSpPr>
          <p:spPr>
            <a:xfrm>
              <a:off x="65598" y="149312"/>
              <a:ext cx="1361922" cy="11944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21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La grande Tribulation</a:t>
              </a:r>
            </a:p>
          </p:txBody>
        </p:sp>
      </p:grpSp>
      <p:grpSp>
        <p:nvGrpSpPr>
          <p:cNvPr id="162" name="L’enfer"/>
          <p:cNvGrpSpPr/>
          <p:nvPr/>
        </p:nvGrpSpPr>
        <p:grpSpPr>
          <a:xfrm>
            <a:off x="10985500" y="5791200"/>
            <a:ext cx="1270000" cy="1270000"/>
            <a:chOff x="0" y="0"/>
            <a:chExt cx="1270000" cy="1270000"/>
          </a:xfrm>
        </p:grpSpPr>
        <p:sp>
          <p:nvSpPr>
            <p:cNvPr id="160" name="Rectangle aux angles arrondis"/>
            <p:cNvSpPr/>
            <p:nvPr/>
          </p:nvSpPr>
          <p:spPr>
            <a:xfrm>
              <a:off x="0" y="0"/>
              <a:ext cx="1270000"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61" name="L’enfer"/>
            <p:cNvSpPr txBox="1"/>
            <p:nvPr/>
          </p:nvSpPr>
          <p:spPr>
            <a:xfrm>
              <a:off x="55796" y="406399"/>
              <a:ext cx="1158408"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L’enfer</a:t>
              </a:r>
            </a:p>
          </p:txBody>
        </p:sp>
      </p:grpSp>
      <p:grpSp>
        <p:nvGrpSpPr>
          <p:cNvPr id="165" name="L’état éternel"/>
          <p:cNvGrpSpPr/>
          <p:nvPr/>
        </p:nvGrpSpPr>
        <p:grpSpPr>
          <a:xfrm>
            <a:off x="10985500" y="4165600"/>
            <a:ext cx="1270000" cy="1270000"/>
            <a:chOff x="0" y="0"/>
            <a:chExt cx="1270000" cy="1270000"/>
          </a:xfrm>
        </p:grpSpPr>
        <p:sp>
          <p:nvSpPr>
            <p:cNvPr id="163" name="Rectangle aux angles arrondis"/>
            <p:cNvSpPr/>
            <p:nvPr/>
          </p:nvSpPr>
          <p:spPr>
            <a:xfrm>
              <a:off x="0" y="0"/>
              <a:ext cx="1270000"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64" name="L’état éternel"/>
            <p:cNvSpPr txBox="1"/>
            <p:nvPr/>
          </p:nvSpPr>
          <p:spPr>
            <a:xfrm>
              <a:off x="55796" y="228599"/>
              <a:ext cx="1158408" cy="81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L’état éternel</a:t>
              </a:r>
            </a:p>
          </p:txBody>
        </p:sp>
      </p:grpSp>
      <p:grpSp>
        <p:nvGrpSpPr>
          <p:cNvPr id="168" name="JD"/>
          <p:cNvGrpSpPr/>
          <p:nvPr/>
        </p:nvGrpSpPr>
        <p:grpSpPr>
          <a:xfrm>
            <a:off x="9880599" y="4698999"/>
            <a:ext cx="1270001" cy="1270001"/>
            <a:chOff x="0" y="0"/>
            <a:chExt cx="1270000" cy="1270000"/>
          </a:xfrm>
        </p:grpSpPr>
        <p:sp>
          <p:nvSpPr>
            <p:cNvPr id="166" name="Triangle"/>
            <p:cNvSpPr/>
            <p:nvPr/>
          </p:nvSpPr>
          <p:spPr>
            <a:xfrm>
              <a:off x="-1" y="-1"/>
              <a:ext cx="12700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67" name="JD"/>
            <p:cNvSpPr txBox="1"/>
            <p:nvPr/>
          </p:nvSpPr>
          <p:spPr>
            <a:xfrm>
              <a:off x="0" y="406399"/>
              <a:ext cx="1270000"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JD</a:t>
              </a:r>
            </a:p>
          </p:txBody>
        </p:sp>
      </p:grpSp>
      <p:grpSp>
        <p:nvGrpSpPr>
          <p:cNvPr id="171" name="TC"/>
          <p:cNvGrpSpPr/>
          <p:nvPr/>
        </p:nvGrpSpPr>
        <p:grpSpPr>
          <a:xfrm>
            <a:off x="7741988" y="4991099"/>
            <a:ext cx="1270002" cy="1270001"/>
            <a:chOff x="0" y="0"/>
            <a:chExt cx="1270001" cy="1270000"/>
          </a:xfrm>
        </p:grpSpPr>
        <p:sp>
          <p:nvSpPr>
            <p:cNvPr id="169" name="Triangle"/>
            <p:cNvSpPr/>
            <p:nvPr/>
          </p:nvSpPr>
          <p:spPr>
            <a:xfrm>
              <a:off x="-1" y="-1"/>
              <a:ext cx="1270002"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70" name="TC"/>
            <p:cNvSpPr txBox="1"/>
            <p:nvPr/>
          </p:nvSpPr>
          <p:spPr>
            <a:xfrm>
              <a:off x="-1" y="406399"/>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TC</a:t>
              </a:r>
            </a:p>
          </p:txBody>
        </p:sp>
      </p:grpSp>
      <p:sp>
        <p:nvSpPr>
          <p:cNvPr id="172" name="Les morts sont dans l’au-delà, monde invisible"/>
          <p:cNvSpPr txBox="1"/>
          <p:nvPr/>
        </p:nvSpPr>
        <p:spPr>
          <a:xfrm>
            <a:off x="494233" y="7391399"/>
            <a:ext cx="2592934" cy="1247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ts val="3000"/>
              </a:lnSpc>
              <a:defRPr sz="2700">
                <a:latin typeface="Gill Sans"/>
                <a:ea typeface="Gill Sans"/>
                <a:cs typeface="Gill Sans"/>
                <a:sym typeface="Gill Sans"/>
              </a:defRPr>
            </a:pPr>
            <a:r>
              <a:t>Les morts sont dans </a:t>
            </a:r>
            <a:r>
              <a:rPr b="1"/>
              <a:t>l’au-delà</a:t>
            </a:r>
            <a:r>
              <a:t>, monde invisible</a:t>
            </a:r>
          </a:p>
        </p:txBody>
      </p:sp>
      <p:grpSp>
        <p:nvGrpSpPr>
          <p:cNvPr id="175" name="EE"/>
          <p:cNvGrpSpPr/>
          <p:nvPr/>
        </p:nvGrpSpPr>
        <p:grpSpPr>
          <a:xfrm>
            <a:off x="3101539" y="4698999"/>
            <a:ext cx="1270002" cy="1270001"/>
            <a:chOff x="0" y="0"/>
            <a:chExt cx="1270001" cy="1270000"/>
          </a:xfrm>
        </p:grpSpPr>
        <p:sp>
          <p:nvSpPr>
            <p:cNvPr id="173" name="Triangle"/>
            <p:cNvSpPr/>
            <p:nvPr/>
          </p:nvSpPr>
          <p:spPr>
            <a:xfrm>
              <a:off x="-1" y="-1"/>
              <a:ext cx="1270002"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74" name="EE"/>
            <p:cNvSpPr txBox="1"/>
            <p:nvPr/>
          </p:nvSpPr>
          <p:spPr>
            <a:xfrm>
              <a:off x="-1" y="406399"/>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EE</a:t>
              </a:r>
            </a:p>
          </p:txBody>
        </p:sp>
      </p:grpSp>
      <p:sp>
        <p:nvSpPr>
          <p:cNvPr id="176" name="Les impies souffriront de l’au-delà de l’antichrist, monde laïc et despotique. Les chrétiens n’y seront pas"/>
          <p:cNvSpPr txBox="1"/>
          <p:nvPr/>
        </p:nvSpPr>
        <p:spPr>
          <a:xfrm>
            <a:off x="3281088" y="2567867"/>
            <a:ext cx="3258544" cy="239042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ts val="3000"/>
              </a:lnSpc>
              <a:defRPr sz="2700">
                <a:latin typeface="Gill Sans"/>
                <a:ea typeface="Gill Sans"/>
                <a:cs typeface="Gill Sans"/>
                <a:sym typeface="Gill Sans"/>
              </a:defRPr>
            </a:pPr>
            <a:r>
              <a:t>Les impies souffriront de </a:t>
            </a:r>
            <a:r>
              <a:rPr b="1"/>
              <a:t>l’au-delà de l’antichrist</a:t>
            </a:r>
            <a:r>
              <a:t>, monde laïc et despotique.</a:t>
            </a:r>
            <a:br/>
            <a:r>
              <a:t>Les chrétiens n’y seront pas</a:t>
            </a:r>
          </a:p>
        </p:txBody>
      </p:sp>
      <p:sp>
        <p:nvSpPr>
          <p:cNvPr id="177" name="Les chrétiens recevront des récompenses dans l’au-delà du Christ.…"/>
          <p:cNvSpPr txBox="1"/>
          <p:nvPr/>
        </p:nvSpPr>
        <p:spPr>
          <a:xfrm>
            <a:off x="6747718" y="6441875"/>
            <a:ext cx="3258544" cy="23816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ts val="3000"/>
              </a:lnSpc>
              <a:defRPr sz="2400">
                <a:latin typeface="Gill Sans"/>
                <a:ea typeface="Gill Sans"/>
                <a:cs typeface="Gill Sans"/>
                <a:sym typeface="Gill Sans"/>
              </a:defRPr>
            </a:pPr>
            <a:r>
              <a:t>Les chrétiens recevront des récompenses dans </a:t>
            </a:r>
            <a:r>
              <a:rPr b="1"/>
              <a:t>l’au-delà du Christ</a:t>
            </a:r>
            <a:r>
              <a:t>. </a:t>
            </a:r>
          </a:p>
          <a:p>
            <a:pPr>
              <a:lnSpc>
                <a:spcPts val="3000"/>
              </a:lnSpc>
              <a:defRPr sz="2400">
                <a:latin typeface="Gill Sans"/>
                <a:ea typeface="Gill Sans"/>
                <a:cs typeface="Gill Sans"/>
                <a:sym typeface="Gill Sans"/>
              </a:defRPr>
            </a:pPr>
            <a:r>
              <a:t>Les nations apprendront à vivre par l’exemple d’Israël.</a:t>
            </a:r>
          </a:p>
        </p:txBody>
      </p:sp>
      <p:sp>
        <p:nvSpPr>
          <p:cNvPr id="178" name="Une éternité de félicité dans l’au-delà de Dieu pour ses enfants"/>
          <p:cNvSpPr txBox="1"/>
          <p:nvPr/>
        </p:nvSpPr>
        <p:spPr>
          <a:xfrm>
            <a:off x="10469091" y="7411863"/>
            <a:ext cx="2302819" cy="20094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ts val="3000"/>
              </a:lnSpc>
              <a:defRPr sz="2700">
                <a:latin typeface="Gill Sans"/>
                <a:ea typeface="Gill Sans"/>
                <a:cs typeface="Gill Sans"/>
                <a:sym typeface="Gill Sans"/>
              </a:defRPr>
            </a:pPr>
            <a:r>
              <a:t>Une éternité de félicité dans </a:t>
            </a:r>
            <a:r>
              <a:rPr b="1"/>
              <a:t>l’au-delà de Dieu</a:t>
            </a:r>
            <a:r>
              <a:t> pour ses enfants</a:t>
            </a:r>
          </a:p>
        </p:txBody>
      </p:sp>
      <p:sp>
        <p:nvSpPr>
          <p:cNvPr id="179" name="Essai de"/>
          <p:cNvSpPr txBox="1"/>
          <p:nvPr/>
        </p:nvSpPr>
        <p:spPr>
          <a:xfrm>
            <a:off x="1319732" y="607434"/>
            <a:ext cx="2811813"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Essai de</a:t>
            </a:r>
          </a:p>
        </p:txBody>
      </p:sp>
      <p:grpSp>
        <p:nvGrpSpPr>
          <p:cNvPr id="182" name="EE"/>
          <p:cNvGrpSpPr/>
          <p:nvPr/>
        </p:nvGrpSpPr>
        <p:grpSpPr>
          <a:xfrm>
            <a:off x="5603377" y="4364837"/>
            <a:ext cx="1270002" cy="1270001"/>
            <a:chOff x="0" y="0"/>
            <a:chExt cx="1270001" cy="1270000"/>
          </a:xfrm>
        </p:grpSpPr>
        <p:sp>
          <p:nvSpPr>
            <p:cNvPr id="180" name="Triangle"/>
            <p:cNvSpPr/>
            <p:nvPr/>
          </p:nvSpPr>
          <p:spPr>
            <a:xfrm>
              <a:off x="-1" y="-1"/>
              <a:ext cx="1270002"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81" name="AC"/>
            <p:cNvSpPr txBox="1"/>
            <p:nvPr/>
          </p:nvSpPr>
          <p:spPr>
            <a:xfrm>
              <a:off x="-1" y="406399"/>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AC</a:t>
              </a:r>
            </a:p>
          </p:txBody>
        </p:sp>
      </p:grpSp>
    </p:spTree>
  </p:cSld>
  <p:clrMapOvr>
    <a:masterClrMapping/>
  </p:clrMapOvr>
  <mc:AlternateContent xmlns:mc="http://schemas.openxmlformats.org/markup-compatibility/2006">
    <mc:Choice xmlns:p14="http://schemas.microsoft.com/office/powerpoint/2010/main" Requires="p14">
      <p:transition spd="med" advClick="1" p14:dur="1000">
        <p14:flip dir="r"/>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8" grpId="4"/>
      <p:bldP build="whole" bldLvl="1" animBg="1" rev="0" advAuto="0" spid="177" grpId="3"/>
      <p:bldP build="whole" bldLvl="1" animBg="1" rev="0" advAuto="0" spid="172" grpId="1"/>
      <p:bldP build="whole" bldLvl="1" animBg="1" rev="0" advAuto="0" spid="176" grpId="2"/>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Les au-delà et leurs enjeux"/>
          <p:cNvSpPr txBox="1"/>
          <p:nvPr>
            <p:ph type="title"/>
          </p:nvPr>
        </p:nvSpPr>
        <p:spPr>
          <a:xfrm>
            <a:off x="952500" y="63500"/>
            <a:ext cx="11099800" cy="2120900"/>
          </a:xfrm>
          <a:prstGeom prst="rect">
            <a:avLst/>
          </a:prstGeom>
        </p:spPr>
        <p:txBody>
          <a:bodyPr/>
          <a:lstStyle/>
          <a:p>
            <a:pPr>
              <a:defRPr>
                <a:latin typeface="Gill Sans"/>
                <a:ea typeface="Gill Sans"/>
                <a:cs typeface="Gill Sans"/>
                <a:sym typeface="Gill Sans"/>
              </a:defRPr>
            </a:pPr>
            <a:r>
              <a:t>Les </a:t>
            </a:r>
            <a:r>
              <a:rPr i="1"/>
              <a:t>au-delà</a:t>
            </a:r>
            <a:r>
              <a:t> et leurs enjeux</a:t>
            </a:r>
          </a:p>
        </p:txBody>
      </p:sp>
      <p:grpSp>
        <p:nvGrpSpPr>
          <p:cNvPr id="191" name="Groupe"/>
          <p:cNvGrpSpPr/>
          <p:nvPr/>
        </p:nvGrpSpPr>
        <p:grpSpPr>
          <a:xfrm>
            <a:off x="1804888" y="4394199"/>
            <a:ext cx="1270002" cy="2692401"/>
            <a:chOff x="0" y="0"/>
            <a:chExt cx="1270000" cy="2692400"/>
          </a:xfrm>
        </p:grpSpPr>
        <p:grpSp>
          <p:nvGrpSpPr>
            <p:cNvPr id="187" name="Shéol"/>
            <p:cNvGrpSpPr/>
            <p:nvPr/>
          </p:nvGrpSpPr>
          <p:grpSpPr>
            <a:xfrm>
              <a:off x="0" y="1422400"/>
              <a:ext cx="1270001" cy="1270000"/>
              <a:chOff x="0" y="0"/>
              <a:chExt cx="1270000" cy="1270000"/>
            </a:xfrm>
          </p:grpSpPr>
          <p:sp>
            <p:nvSpPr>
              <p:cNvPr id="185" name="Rectangle aux angles arrondis"/>
              <p:cNvSpPr/>
              <p:nvPr/>
            </p:nvSpPr>
            <p:spPr>
              <a:xfrm>
                <a:off x="0" y="0"/>
                <a:ext cx="1270001"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86" name="Shéol"/>
              <p:cNvSpPr txBox="1"/>
              <p:nvPr/>
            </p:nvSpPr>
            <p:spPr>
              <a:xfrm>
                <a:off x="55795" y="406399"/>
                <a:ext cx="1158411"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Shéol</a:t>
                </a:r>
              </a:p>
            </p:txBody>
          </p:sp>
        </p:grpSp>
        <p:grpSp>
          <p:nvGrpSpPr>
            <p:cNvPr id="190" name="Paradis"/>
            <p:cNvGrpSpPr/>
            <p:nvPr/>
          </p:nvGrpSpPr>
          <p:grpSpPr>
            <a:xfrm>
              <a:off x="0" y="-1"/>
              <a:ext cx="1270001" cy="1270001"/>
              <a:chOff x="0" y="0"/>
              <a:chExt cx="1270000" cy="1270000"/>
            </a:xfrm>
          </p:grpSpPr>
          <p:sp>
            <p:nvSpPr>
              <p:cNvPr id="188" name="Rectangle aux angles arrondis"/>
              <p:cNvSpPr/>
              <p:nvPr/>
            </p:nvSpPr>
            <p:spPr>
              <a:xfrm>
                <a:off x="0" y="0"/>
                <a:ext cx="1270001" cy="1270000"/>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89" name="Paradis"/>
              <p:cNvSpPr txBox="1"/>
              <p:nvPr/>
            </p:nvSpPr>
            <p:spPr>
              <a:xfrm>
                <a:off x="55795" y="406399"/>
                <a:ext cx="1158411"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Paradis</a:t>
                </a:r>
              </a:p>
            </p:txBody>
          </p:sp>
        </p:grpSp>
      </p:grpSp>
      <p:grpSp>
        <p:nvGrpSpPr>
          <p:cNvPr id="196" name="Groupe"/>
          <p:cNvGrpSpPr/>
          <p:nvPr/>
        </p:nvGrpSpPr>
        <p:grpSpPr>
          <a:xfrm>
            <a:off x="3580457" y="2139143"/>
            <a:ext cx="4526114" cy="3880312"/>
            <a:chOff x="0" y="0"/>
            <a:chExt cx="4526112" cy="3880310"/>
          </a:xfrm>
        </p:grpSpPr>
        <p:sp>
          <p:nvSpPr>
            <p:cNvPr id="192" name="Ne pas craindre l’organisation mondiale contre Dieu, ni l’apparition annoncée de l’antichrist, réponse de Dieu à la demande des incrédules (2Th 2.11) Nous ne le verrons pas régner. Il n’y a pas de système politique valable tant que le Christ ne règne pas"/>
            <p:cNvSpPr txBox="1"/>
            <p:nvPr/>
          </p:nvSpPr>
          <p:spPr>
            <a:xfrm>
              <a:off x="0" y="0"/>
              <a:ext cx="4526114" cy="2120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p>
              <a:pPr algn="l" defTabSz="297940">
                <a:defRPr sz="1900">
                  <a:latin typeface="Gill Sans"/>
                  <a:ea typeface="Gill Sans"/>
                  <a:cs typeface="Gill Sans"/>
                  <a:sym typeface="Gill Sans"/>
                </a:defRPr>
              </a:pPr>
              <a:r>
                <a:t>Ne pas craindre l’organisation mondiale contre Dieu, ni l’apparition annoncée de l’antichrist, réponse de Dieu à la demande des incrédules (2Th 2.11)</a:t>
              </a:r>
              <a:br/>
              <a:r>
                <a:t>Nous ne le verrons pas régner.</a:t>
              </a:r>
              <a:br/>
              <a:r>
                <a:t>Il n’y a pas de système politique valable tant que le Christ ne règne pas !!!</a:t>
              </a:r>
            </a:p>
          </p:txBody>
        </p:sp>
        <p:grpSp>
          <p:nvGrpSpPr>
            <p:cNvPr id="195" name="La grande Tribulation"/>
            <p:cNvGrpSpPr/>
            <p:nvPr/>
          </p:nvGrpSpPr>
          <p:grpSpPr>
            <a:xfrm>
              <a:off x="19074" y="2255057"/>
              <a:ext cx="1952826" cy="1625255"/>
              <a:chOff x="0" y="0"/>
              <a:chExt cx="1952825" cy="1625253"/>
            </a:xfrm>
          </p:grpSpPr>
          <p:sp>
            <p:nvSpPr>
              <p:cNvPr id="193" name="Rectangle aux angles arrondis"/>
              <p:cNvSpPr/>
              <p:nvPr/>
            </p:nvSpPr>
            <p:spPr>
              <a:xfrm>
                <a:off x="0" y="0"/>
                <a:ext cx="1952826" cy="1625254"/>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8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194" name="La grande Tribulation"/>
              <p:cNvSpPr txBox="1"/>
              <p:nvPr/>
            </p:nvSpPr>
            <p:spPr>
              <a:xfrm>
                <a:off x="71403" y="355426"/>
                <a:ext cx="1810019" cy="914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8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La grande Tribulation</a:t>
                </a:r>
              </a:p>
            </p:txBody>
          </p:sp>
        </p:grpSp>
      </p:grpSp>
      <p:grpSp>
        <p:nvGrpSpPr>
          <p:cNvPr id="203" name="Groupe"/>
          <p:cNvGrpSpPr/>
          <p:nvPr/>
        </p:nvGrpSpPr>
        <p:grpSpPr>
          <a:xfrm>
            <a:off x="5622328" y="4394198"/>
            <a:ext cx="3956946" cy="4603752"/>
            <a:chOff x="0" y="0"/>
            <a:chExt cx="3956944" cy="4603750"/>
          </a:xfrm>
        </p:grpSpPr>
        <p:sp>
          <p:nvSpPr>
            <p:cNvPr id="197" name="Ce que nous faisons aujourd’hui portera ses fruits pendant le règne. La robe de la mariée sera faite de nos bonnes œuvres (Ap 19.8)"/>
            <p:cNvSpPr txBox="1"/>
            <p:nvPr/>
          </p:nvSpPr>
          <p:spPr>
            <a:xfrm>
              <a:off x="-1" y="1713408"/>
              <a:ext cx="3956946" cy="16899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lvl1pPr algn="l">
                <a:defRPr sz="2000">
                  <a:latin typeface="Gill Sans"/>
                  <a:ea typeface="Gill Sans"/>
                  <a:cs typeface="Gill Sans"/>
                  <a:sym typeface="Gill Sans"/>
                </a:defRPr>
              </a:lvl1pPr>
            </a:lstStyle>
            <a:p>
              <a:pPr/>
              <a:r>
                <a:t>Ce que nous faisons aujourd’hui portera ses fruits pendant le règne. La robe de la mariée sera faite de nos bonnes œuvres (Ap 19.8)</a:t>
              </a:r>
            </a:p>
          </p:txBody>
        </p:sp>
        <p:sp>
          <p:nvSpPr>
            <p:cNvPr id="198" name="😀"/>
            <p:cNvSpPr txBox="1"/>
            <p:nvPr/>
          </p:nvSpPr>
          <p:spPr>
            <a:xfrm>
              <a:off x="856642" y="3435350"/>
              <a:ext cx="950170" cy="1079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900">
                  <a:solidFill>
                    <a:srgbClr val="000000"/>
                  </a:solidFill>
                  <a:latin typeface="Helvetica"/>
                  <a:ea typeface="Helvetica"/>
                  <a:cs typeface="Helvetica"/>
                  <a:sym typeface="Helvetica"/>
                </a:defRPr>
              </a:lvl1pPr>
            </a:lstStyle>
            <a:p>
              <a:pPr/>
              <a:r>
                <a:t>😀</a:t>
              </a:r>
            </a:p>
          </p:txBody>
        </p:sp>
        <p:sp>
          <p:nvSpPr>
            <p:cNvPr id="199" name="😡"/>
            <p:cNvSpPr txBox="1"/>
            <p:nvPr/>
          </p:nvSpPr>
          <p:spPr>
            <a:xfrm>
              <a:off x="1910743" y="3346450"/>
              <a:ext cx="990601" cy="1257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900">
                  <a:solidFill>
                    <a:srgbClr val="000000"/>
                  </a:solidFill>
                  <a:latin typeface="Helvetica"/>
                  <a:ea typeface="Helvetica"/>
                  <a:cs typeface="Helvetica"/>
                  <a:sym typeface="Helvetica"/>
                </a:defRPr>
              </a:lvl1pPr>
            </a:lstStyle>
            <a:p>
              <a:pPr/>
              <a:r>
                <a:t>😡</a:t>
              </a:r>
            </a:p>
          </p:txBody>
        </p:sp>
        <p:grpSp>
          <p:nvGrpSpPr>
            <p:cNvPr id="202" name="Règne de 1000 ans"/>
            <p:cNvGrpSpPr/>
            <p:nvPr/>
          </p:nvGrpSpPr>
          <p:grpSpPr>
            <a:xfrm>
              <a:off x="120276" y="-1"/>
              <a:ext cx="3548762" cy="1625255"/>
              <a:chOff x="0" y="0"/>
              <a:chExt cx="3548760" cy="1625253"/>
            </a:xfrm>
          </p:grpSpPr>
          <p:sp>
            <p:nvSpPr>
              <p:cNvPr id="200" name="Rectangle aux angles arrondis"/>
              <p:cNvSpPr/>
              <p:nvPr/>
            </p:nvSpPr>
            <p:spPr>
              <a:xfrm>
                <a:off x="0" y="0"/>
                <a:ext cx="3548761" cy="1625254"/>
              </a:xfrm>
              <a:prstGeom prst="roundRect">
                <a:avLst>
                  <a:gd name="adj" fmla="val 12366"/>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9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01" name="Règne de 1000 ans"/>
              <p:cNvSpPr txBox="1"/>
              <p:nvPr/>
            </p:nvSpPr>
            <p:spPr>
              <a:xfrm>
                <a:off x="58865" y="545926"/>
                <a:ext cx="3431030"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9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Règne de 1000 ans</a:t>
                </a:r>
              </a:p>
            </p:txBody>
          </p:sp>
        </p:grpSp>
      </p:grpSp>
      <p:grpSp>
        <p:nvGrpSpPr>
          <p:cNvPr id="208" name="Groupe"/>
          <p:cNvGrpSpPr/>
          <p:nvPr/>
        </p:nvGrpSpPr>
        <p:grpSpPr>
          <a:xfrm>
            <a:off x="9139112" y="2979327"/>
            <a:ext cx="1831432" cy="2684874"/>
            <a:chOff x="0" y="0"/>
            <a:chExt cx="1831431" cy="2684872"/>
          </a:xfrm>
        </p:grpSpPr>
        <p:sp>
          <p:nvSpPr>
            <p:cNvPr id="204" name="Ne concerne pas les chrétiens (Ro 8.1)"/>
            <p:cNvSpPr txBox="1"/>
            <p:nvPr/>
          </p:nvSpPr>
          <p:spPr>
            <a:xfrm>
              <a:off x="-1" y="-1"/>
              <a:ext cx="1831433" cy="13679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lvl1pPr algn="l">
                <a:defRPr sz="2000">
                  <a:latin typeface="Gill Sans"/>
                  <a:ea typeface="Gill Sans"/>
                  <a:cs typeface="Gill Sans"/>
                  <a:sym typeface="Gill Sans"/>
                </a:defRPr>
              </a:lvl1pPr>
            </a:lstStyle>
            <a:p>
              <a:pPr/>
              <a:r>
                <a:t>Ne concerne pas les chrétiens (Ro 8.1)</a:t>
              </a:r>
            </a:p>
          </p:txBody>
        </p:sp>
        <p:grpSp>
          <p:nvGrpSpPr>
            <p:cNvPr id="207" name="JD"/>
            <p:cNvGrpSpPr/>
            <p:nvPr/>
          </p:nvGrpSpPr>
          <p:grpSpPr>
            <a:xfrm>
              <a:off x="342503" y="1414871"/>
              <a:ext cx="1270002" cy="1270002"/>
              <a:chOff x="0" y="0"/>
              <a:chExt cx="1270001" cy="1270001"/>
            </a:xfrm>
          </p:grpSpPr>
          <p:sp>
            <p:nvSpPr>
              <p:cNvPr id="205" name="Triangle"/>
              <p:cNvSpPr/>
              <p:nvPr/>
            </p:nvSpPr>
            <p:spPr>
              <a:xfrm>
                <a:off x="-1" y="0"/>
                <a:ext cx="1270003" cy="1270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06" name="JD"/>
              <p:cNvSpPr txBox="1"/>
              <p:nvPr/>
            </p:nvSpPr>
            <p:spPr>
              <a:xfrm>
                <a:off x="-1" y="406400"/>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JD</a:t>
                </a:r>
              </a:p>
            </p:txBody>
          </p:sp>
        </p:grpSp>
      </p:grpSp>
      <p:grpSp>
        <p:nvGrpSpPr>
          <p:cNvPr id="213" name="Groupe"/>
          <p:cNvGrpSpPr/>
          <p:nvPr/>
        </p:nvGrpSpPr>
        <p:grpSpPr>
          <a:xfrm>
            <a:off x="118814" y="2900696"/>
            <a:ext cx="2096049" cy="2763505"/>
            <a:chOff x="0" y="0"/>
            <a:chExt cx="2096048" cy="2763503"/>
          </a:xfrm>
        </p:grpSpPr>
        <p:grpSp>
          <p:nvGrpSpPr>
            <p:cNvPr id="211" name="Mort"/>
            <p:cNvGrpSpPr/>
            <p:nvPr/>
          </p:nvGrpSpPr>
          <p:grpSpPr>
            <a:xfrm>
              <a:off x="74711" y="1493502"/>
              <a:ext cx="1270003" cy="1270002"/>
              <a:chOff x="0" y="0"/>
              <a:chExt cx="1270002" cy="1270001"/>
            </a:xfrm>
          </p:grpSpPr>
          <p:sp>
            <p:nvSpPr>
              <p:cNvPr id="209" name="Triangle"/>
              <p:cNvSpPr/>
              <p:nvPr/>
            </p:nvSpPr>
            <p:spPr>
              <a:xfrm>
                <a:off x="-1" y="0"/>
                <a:ext cx="1270004" cy="1270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10" name="Mort"/>
              <p:cNvSpPr txBox="1"/>
              <p:nvPr/>
            </p:nvSpPr>
            <p:spPr>
              <a:xfrm>
                <a:off x="-1" y="406400"/>
                <a:ext cx="1270004"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Mort</a:t>
                </a:r>
              </a:p>
            </p:txBody>
          </p:sp>
        </p:grpSp>
        <p:sp>
          <p:nvSpPr>
            <p:cNvPr id="212" name="La mort est une grâce (Ge 3.22)"/>
            <p:cNvSpPr txBox="1"/>
            <p:nvPr/>
          </p:nvSpPr>
          <p:spPr>
            <a:xfrm>
              <a:off x="0" y="-1"/>
              <a:ext cx="2096049" cy="16899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lvl1pPr algn="l">
                <a:defRPr sz="2000">
                  <a:latin typeface="Gill Sans"/>
                  <a:ea typeface="Gill Sans"/>
                  <a:cs typeface="Gill Sans"/>
                  <a:sym typeface="Gill Sans"/>
                </a:defRPr>
              </a:lvl1pPr>
            </a:lstStyle>
            <a:p>
              <a:pPr/>
              <a:r>
                <a:t>La mort est une grâce (Ge 3.22)</a:t>
              </a:r>
            </a:p>
          </p:txBody>
        </p:sp>
      </p:grpSp>
      <p:grpSp>
        <p:nvGrpSpPr>
          <p:cNvPr id="221" name="Groupe"/>
          <p:cNvGrpSpPr/>
          <p:nvPr/>
        </p:nvGrpSpPr>
        <p:grpSpPr>
          <a:xfrm>
            <a:off x="10802812" y="4394199"/>
            <a:ext cx="1965576" cy="4278736"/>
            <a:chOff x="0" y="0"/>
            <a:chExt cx="1965574" cy="4278734"/>
          </a:xfrm>
        </p:grpSpPr>
        <p:grpSp>
          <p:nvGrpSpPr>
            <p:cNvPr id="216" name="L’enfer"/>
            <p:cNvGrpSpPr/>
            <p:nvPr/>
          </p:nvGrpSpPr>
          <p:grpSpPr>
            <a:xfrm>
              <a:off x="258886" y="1422400"/>
              <a:ext cx="1270002" cy="1270001"/>
              <a:chOff x="0" y="0"/>
              <a:chExt cx="1270001" cy="1270000"/>
            </a:xfrm>
          </p:grpSpPr>
          <p:sp>
            <p:nvSpPr>
              <p:cNvPr id="214" name="Rectangle aux angles arrondis"/>
              <p:cNvSpPr/>
              <p:nvPr/>
            </p:nvSpPr>
            <p:spPr>
              <a:xfrm>
                <a:off x="0" y="0"/>
                <a:ext cx="1270002" cy="1270001"/>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15" name="L’enfer"/>
              <p:cNvSpPr txBox="1"/>
              <p:nvPr/>
            </p:nvSpPr>
            <p:spPr>
              <a:xfrm>
                <a:off x="55795" y="406399"/>
                <a:ext cx="1158411"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L’enfer</a:t>
                </a:r>
              </a:p>
            </p:txBody>
          </p:sp>
        </p:grpSp>
        <p:grpSp>
          <p:nvGrpSpPr>
            <p:cNvPr id="219" name="L’état éternel"/>
            <p:cNvGrpSpPr/>
            <p:nvPr/>
          </p:nvGrpSpPr>
          <p:grpSpPr>
            <a:xfrm>
              <a:off x="258886" y="-1"/>
              <a:ext cx="1270002" cy="1270002"/>
              <a:chOff x="0" y="0"/>
              <a:chExt cx="1270001" cy="1270000"/>
            </a:xfrm>
          </p:grpSpPr>
          <p:sp>
            <p:nvSpPr>
              <p:cNvPr id="217" name="Rectangle aux angles arrondis"/>
              <p:cNvSpPr/>
              <p:nvPr/>
            </p:nvSpPr>
            <p:spPr>
              <a:xfrm>
                <a:off x="0" y="0"/>
                <a:ext cx="1270002" cy="1270001"/>
              </a:xfrm>
              <a:prstGeom prst="roundRect">
                <a:avLst>
                  <a:gd name="adj" fmla="val 15000"/>
                </a:avLst>
              </a:prstGeom>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18" name="L’état éternel"/>
              <p:cNvSpPr txBox="1"/>
              <p:nvPr/>
            </p:nvSpPr>
            <p:spPr>
              <a:xfrm>
                <a:off x="55795" y="228599"/>
                <a:ext cx="1158411" cy="812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L’état éternel</a:t>
                </a:r>
              </a:p>
            </p:txBody>
          </p:sp>
        </p:grpSp>
        <p:sp>
          <p:nvSpPr>
            <p:cNvPr id="220" name="Dieu nous surprendra certainement, tout ce qu’il fait est glorieux (Ro 9.17)"/>
            <p:cNvSpPr txBox="1"/>
            <p:nvPr/>
          </p:nvSpPr>
          <p:spPr>
            <a:xfrm>
              <a:off x="0" y="2903959"/>
              <a:ext cx="1965576" cy="137477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rmAutofit fontScale="100000" lnSpcReduction="0"/>
            </a:bodyPr>
            <a:lstStyle>
              <a:lvl1pPr algn="l" defTabSz="519937">
                <a:defRPr sz="1700">
                  <a:latin typeface="Gill Sans"/>
                  <a:ea typeface="Gill Sans"/>
                  <a:cs typeface="Gill Sans"/>
                  <a:sym typeface="Gill Sans"/>
                </a:defRPr>
              </a:lvl1pPr>
            </a:lstStyle>
            <a:p>
              <a:pPr/>
              <a:r>
                <a:t>Dieu nous surprendra certainement, tout ce qu’il fait est glorieux (Ro 9.17)</a:t>
              </a:r>
            </a:p>
          </p:txBody>
        </p:sp>
      </p:grpSp>
      <p:sp>
        <p:nvSpPr>
          <p:cNvPr id="222" name="Ne pas chercher à rejoindre nos proches décédés (De 18.11) Se réjouir de ce qu’ils sont arrivés"/>
          <p:cNvSpPr txBox="1"/>
          <p:nvPr>
            <p:ph type="body" sz="quarter" idx="1"/>
          </p:nvPr>
        </p:nvSpPr>
        <p:spPr>
          <a:xfrm>
            <a:off x="741461" y="7315372"/>
            <a:ext cx="3396854" cy="1257302"/>
          </a:xfrm>
          <a:prstGeom prst="rect">
            <a:avLst/>
          </a:prstGeom>
        </p:spPr>
        <p:txBody>
          <a:bodyPr/>
          <a:lstStyle/>
          <a:p>
            <a:pPr marL="0" indent="0" defTabSz="566673">
              <a:spcBef>
                <a:spcPts val="0"/>
              </a:spcBef>
              <a:buSzTx/>
              <a:buNone/>
              <a:defRPr sz="1900">
                <a:latin typeface="Gill Sans"/>
                <a:ea typeface="Gill Sans"/>
                <a:cs typeface="Gill Sans"/>
                <a:sym typeface="Gill Sans"/>
              </a:defRPr>
            </a:pPr>
            <a:r>
              <a:t>Ne pas chercher à rejoindre nos proches décédés (De 18.11)</a:t>
            </a:r>
            <a:br/>
            <a:r>
              <a:t>Se réjouir de ce qu’ils sont arrivés</a:t>
            </a:r>
          </a:p>
        </p:txBody>
      </p:sp>
      <p:grpSp>
        <p:nvGrpSpPr>
          <p:cNvPr id="225" name="TC"/>
          <p:cNvGrpSpPr/>
          <p:nvPr/>
        </p:nvGrpSpPr>
        <p:grpSpPr>
          <a:xfrm>
            <a:off x="7741988" y="4991099"/>
            <a:ext cx="1270002" cy="1270001"/>
            <a:chOff x="0" y="0"/>
            <a:chExt cx="1270001" cy="1270000"/>
          </a:xfrm>
        </p:grpSpPr>
        <p:sp>
          <p:nvSpPr>
            <p:cNvPr id="223" name="Triangle"/>
            <p:cNvSpPr/>
            <p:nvPr/>
          </p:nvSpPr>
          <p:spPr>
            <a:xfrm>
              <a:off x="-1" y="-1"/>
              <a:ext cx="1270002"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24" name="TC"/>
            <p:cNvSpPr txBox="1"/>
            <p:nvPr/>
          </p:nvSpPr>
          <p:spPr>
            <a:xfrm>
              <a:off x="-1" y="406399"/>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TC</a:t>
              </a:r>
            </a:p>
          </p:txBody>
        </p:sp>
      </p:grpSp>
      <p:grpSp>
        <p:nvGrpSpPr>
          <p:cNvPr id="228" name="EE"/>
          <p:cNvGrpSpPr/>
          <p:nvPr/>
        </p:nvGrpSpPr>
        <p:grpSpPr>
          <a:xfrm>
            <a:off x="2689914" y="4991099"/>
            <a:ext cx="1270002" cy="1270001"/>
            <a:chOff x="0" y="0"/>
            <a:chExt cx="1270001" cy="1270000"/>
          </a:xfrm>
        </p:grpSpPr>
        <p:sp>
          <p:nvSpPr>
            <p:cNvPr id="226" name="Triangle"/>
            <p:cNvSpPr/>
            <p:nvPr/>
          </p:nvSpPr>
          <p:spPr>
            <a:xfrm>
              <a:off x="-1" y="-1"/>
              <a:ext cx="1270002"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D45854"/>
            </a:solidFill>
            <a:ln w="12700" cap="flat">
              <a:noFill/>
              <a:miter lim="400000"/>
            </a:ln>
            <a:effectLst>
              <a:outerShdw sx="100000" sy="100000" kx="0" ky="0" algn="b" rotWithShape="0" blurRad="76200" dist="0" dir="18900000">
                <a:srgbClr val="000000">
                  <a:alpha val="80000"/>
                </a:srgbClr>
              </a:outerShdw>
            </a:effectLst>
          </p:spPr>
          <p:txBody>
            <a:bodyPr wrap="square" lIns="50800" tIns="50800" rIns="50800" bIns="50800" numCol="1" anchor="ctr">
              <a:noAutofit/>
            </a:bodyPr>
            <a:lstStyle/>
            <a:p>
              <a: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pPr>
            </a:p>
          </p:txBody>
        </p:sp>
        <p:sp>
          <p:nvSpPr>
            <p:cNvPr id="227" name="EE"/>
            <p:cNvSpPr txBox="1"/>
            <p:nvPr/>
          </p:nvSpPr>
          <p:spPr>
            <a:xfrm>
              <a:off x="-1" y="406399"/>
              <a:ext cx="1270003" cy="457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400">
                  <a:effectLst>
                    <a:outerShdw sx="100000" sy="100000" kx="0" ky="0" algn="b" rotWithShape="0" blurRad="25400" dist="23998" dir="2700000">
                      <a:srgbClr val="000000">
                        <a:alpha val="31033"/>
                      </a:srgbClr>
                    </a:outerShdw>
                  </a:effectLst>
                  <a:latin typeface="Gill Sans"/>
                  <a:ea typeface="Gill Sans"/>
                  <a:cs typeface="Gill Sans"/>
                  <a:sym typeface="Gill Sans"/>
                </a:defRPr>
              </a:lvl1pPr>
            </a:lstStyle>
            <a:p>
              <a:pPr/>
              <a:r>
                <a:t>EE</a:t>
              </a: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2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1"/>
      <p:bldP build="whole" bldLvl="1" animBg="1" rev="0" advAuto="0" spid="221" grpId="5"/>
      <p:bldP build="whole" bldLvl="1" animBg="1" rev="0" advAuto="0" spid="196" grpId="2"/>
      <p:bldP build="whole" bldLvl="1" animBg="1" rev="0" advAuto="0" spid="203" grpId="3"/>
      <p:bldP build="whole" bldLvl="1" animBg="1" rev="0" advAuto="0" spid="208" grpId="4"/>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Le tribunal du Christ"/>
          <p:cNvSpPr txBox="1"/>
          <p:nvPr>
            <p:ph type="title"/>
          </p:nvPr>
        </p:nvSpPr>
        <p:spPr>
          <a:xfrm>
            <a:off x="190499" y="723900"/>
            <a:ext cx="8805369" cy="2120900"/>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31"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952500" y="3390900"/>
            <a:ext cx="7518731" cy="5582923"/>
          </a:xfrm>
          <a:prstGeom prst="rect">
            <a:avLst/>
          </a:prstGeom>
        </p:spPr>
        <p:txBody>
          <a:bodyPr/>
          <a:lstStyle/>
          <a:p>
            <a:pPr marL="0" indent="0" defTabSz="379729">
              <a:spcBef>
                <a:spcPts val="3800"/>
              </a:spcBef>
              <a:buSzTx/>
              <a:buNone/>
              <a:defRPr sz="3700">
                <a:latin typeface="Gill Sans"/>
                <a:ea typeface="Gill Sans"/>
                <a:cs typeface="Gill Sans"/>
                <a:sym typeface="Gill Sans"/>
              </a:defRPr>
            </a:pPr>
            <a:r>
              <a:rPr i="1"/>
              <a:t>Jésus-Christ doit juger les vivants et les morts au moment de son apparition et de son règne</a:t>
            </a:r>
            <a:r>
              <a:t> (2Ti 4.1)</a:t>
            </a:r>
          </a:p>
          <a:p>
            <a:pPr marL="0" indent="0" defTabSz="379729">
              <a:spcBef>
                <a:spcPts val="1000"/>
              </a:spcBef>
              <a:buSzTx/>
              <a:buNone/>
              <a:defRPr sz="3700">
                <a:latin typeface="Gill Sans"/>
                <a:ea typeface="Gill Sans"/>
                <a:cs typeface="Gill Sans"/>
                <a:sym typeface="Gill Sans"/>
              </a:defRPr>
            </a:pPr>
            <a:r>
              <a:rPr i="1"/>
              <a:t>Désormais, la couronne de justice m'est réservée. Le Seigneur, le juste juge, me la remettra ce jour-là, et non seulement à moi, mais aussi à tous ceux qui auront attendu avec amour sa venue</a:t>
            </a:r>
            <a:r>
              <a:t> (2Ti 4.8)</a:t>
            </a:r>
          </a:p>
        </p:txBody>
      </p:sp>
      <p:sp>
        <p:nvSpPr>
          <p:cNvPr id="232" name="Dieu utilisera nos parcours"/>
          <p:cNvSpPr txBox="1"/>
          <p:nvPr/>
        </p:nvSpPr>
        <p:spPr>
          <a:xfrm>
            <a:off x="4276819" y="2297841"/>
            <a:ext cx="6627419"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Généralités</a:t>
            </a:r>
          </a:p>
        </p:txBody>
      </p:sp>
      <p:sp>
        <p:nvSpPr>
          <p:cNvPr id="233" name="Le jugement à son apparition"/>
          <p:cNvSpPr/>
          <p:nvPr/>
        </p:nvSpPr>
        <p:spPr>
          <a:xfrm>
            <a:off x="8623413" y="3541395"/>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Le jugement à son apparition</a:t>
            </a:r>
          </a:p>
        </p:txBody>
      </p:sp>
      <p:sp>
        <p:nvSpPr>
          <p:cNvPr id="234" name="Le jugement pendant son règne"/>
          <p:cNvSpPr/>
          <p:nvPr/>
        </p:nvSpPr>
        <p:spPr>
          <a:xfrm>
            <a:off x="8623413" y="4928998"/>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Le jugement pendant son règne</a:t>
            </a:r>
          </a:p>
        </p:txBody>
      </p:sp>
      <p:sp>
        <p:nvSpPr>
          <p:cNvPr id="235" name="Quelle sorte de jugement ? Quelles couronnes ?"/>
          <p:cNvSpPr/>
          <p:nvPr/>
        </p:nvSpPr>
        <p:spPr>
          <a:xfrm>
            <a:off x="8623413" y="6886908"/>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Quelle sorte de jugement ? Quelles couronnes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4" grpId="2"/>
      <p:bldP build="whole" bldLvl="1" animBg="1" rev="0" advAuto="0" spid="233" grpId="1"/>
      <p:bldP build="p" bldLvl="5" animBg="1" rev="0" advAuto="0" spid="231" grpId="3"/>
      <p:bldP build="whole" bldLvl="1" animBg="1" rev="0" advAuto="0" spid="235" grpId="4"/>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Le tribunal du Christ"/>
          <p:cNvSpPr txBox="1"/>
          <p:nvPr>
            <p:ph type="title"/>
          </p:nvPr>
        </p:nvSpPr>
        <p:spPr>
          <a:xfrm>
            <a:off x="190499" y="723900"/>
            <a:ext cx="8805369" cy="2120900"/>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38"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715330" y="3193258"/>
            <a:ext cx="8035325" cy="6286501"/>
          </a:xfrm>
          <a:prstGeom prst="rect">
            <a:avLst/>
          </a:prstGeom>
        </p:spPr>
        <p:txBody>
          <a:bodyPr/>
          <a:lstStyle/>
          <a:p>
            <a:pPr marL="0" indent="0" defTabSz="379729">
              <a:spcBef>
                <a:spcPts val="1000"/>
              </a:spcBef>
              <a:buSzTx/>
              <a:buNone/>
              <a:defRPr sz="3700" u="sng">
                <a:latin typeface="Gill Sans"/>
                <a:ea typeface="Gill Sans"/>
                <a:cs typeface="Gill Sans"/>
                <a:sym typeface="Gill Sans"/>
              </a:defRPr>
            </a:pPr>
            <a:r>
              <a:t>Pour rendre compte</a:t>
            </a:r>
            <a:endParaRPr u="none"/>
          </a:p>
          <a:p>
            <a:pPr marL="0" indent="0" defTabSz="379729">
              <a:spcBef>
                <a:spcPts val="2600"/>
              </a:spcBef>
              <a:buSzTx/>
              <a:buNone/>
              <a:defRPr sz="3700" u="sng">
                <a:latin typeface="Gill Sans"/>
                <a:ea typeface="Gill Sans"/>
                <a:cs typeface="Gill Sans"/>
                <a:sym typeface="Gill Sans"/>
              </a:defRPr>
            </a:pPr>
            <a:r>
              <a:rPr i="1" u="none"/>
              <a:t>Nous comparaîtrons tous devant le tribunal de Dieu. </a:t>
            </a:r>
            <a:endParaRPr i="1" u="none"/>
          </a:p>
          <a:p>
            <a:pPr marL="0" indent="0" defTabSz="379729">
              <a:spcBef>
                <a:spcPts val="2600"/>
              </a:spcBef>
              <a:buSzTx/>
              <a:buNone/>
              <a:defRPr sz="3700" u="sng">
                <a:latin typeface="Gill Sans"/>
                <a:ea typeface="Gill Sans"/>
                <a:cs typeface="Gill Sans"/>
                <a:sym typeface="Gill Sans"/>
              </a:defRPr>
            </a:pPr>
            <a:r>
              <a:rPr i="1" u="none"/>
              <a:t>Car il est écrit : Je suis vivant, dit le Seigneur, Tout genou fléchira devant moi.</a:t>
            </a:r>
            <a:endParaRPr i="1" u="none"/>
          </a:p>
          <a:p>
            <a:pPr marL="0" indent="0" defTabSz="379729">
              <a:spcBef>
                <a:spcPts val="2600"/>
              </a:spcBef>
              <a:buSzTx/>
              <a:buNone/>
              <a:defRPr sz="3700" u="sng">
                <a:latin typeface="Gill Sans"/>
                <a:ea typeface="Gill Sans"/>
                <a:cs typeface="Gill Sans"/>
                <a:sym typeface="Gill Sans"/>
              </a:defRPr>
            </a:pPr>
            <a:r>
              <a:rPr i="1" u="none"/>
              <a:t>Et toute langue donnera gloire à Dieu. </a:t>
            </a:r>
            <a:endParaRPr i="1" u="none"/>
          </a:p>
          <a:p>
            <a:pPr marL="0" indent="0" defTabSz="379729">
              <a:spcBef>
                <a:spcPts val="2600"/>
              </a:spcBef>
              <a:buSzTx/>
              <a:buNone/>
              <a:defRPr sz="3700" u="sng">
                <a:latin typeface="Gill Sans"/>
                <a:ea typeface="Gill Sans"/>
                <a:cs typeface="Gill Sans"/>
                <a:sym typeface="Gill Sans"/>
              </a:defRPr>
            </a:pPr>
            <a:r>
              <a:rPr i="1" u="none"/>
              <a:t>Ainsi chacun de nous rendra compte [à Dieu] pour lui-même </a:t>
            </a:r>
            <a:r>
              <a:rPr u="none"/>
              <a:t>(Ro 14.10)</a:t>
            </a:r>
          </a:p>
        </p:txBody>
      </p:sp>
      <p:sp>
        <p:nvSpPr>
          <p:cNvPr id="239" name="Dieu utilisera nos parcours"/>
          <p:cNvSpPr txBox="1"/>
          <p:nvPr/>
        </p:nvSpPr>
        <p:spPr>
          <a:xfrm>
            <a:off x="4276819" y="2297841"/>
            <a:ext cx="6627419"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La responsabilité personnelle</a:t>
            </a:r>
          </a:p>
        </p:txBody>
      </p:sp>
      <p:sp>
        <p:nvSpPr>
          <p:cNvPr id="240" name="Pourquoi rendre compte ?"/>
          <p:cNvSpPr/>
          <p:nvPr/>
        </p:nvSpPr>
        <p:spPr>
          <a:xfrm>
            <a:off x="8842088" y="3611498"/>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Pourquoi rendre compte ?</a:t>
            </a:r>
          </a:p>
        </p:txBody>
      </p:sp>
      <p:sp>
        <p:nvSpPr>
          <p:cNvPr id="241" name="Pourquoi rendre gloire ?"/>
          <p:cNvSpPr/>
          <p:nvPr/>
        </p:nvSpPr>
        <p:spPr>
          <a:xfrm>
            <a:off x="8842088" y="6501488"/>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Pourquoi rendre gloire ?</a:t>
            </a:r>
          </a:p>
        </p:txBody>
      </p:sp>
      <p:sp>
        <p:nvSpPr>
          <p:cNvPr id="242" name="Pour soi-même ?"/>
          <p:cNvSpPr/>
          <p:nvPr/>
        </p:nvSpPr>
        <p:spPr>
          <a:xfrm>
            <a:off x="8842088" y="8073870"/>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Pour soi-même ?</a:t>
            </a:r>
          </a:p>
        </p:txBody>
      </p:sp>
      <p:sp>
        <p:nvSpPr>
          <p:cNvPr id="243" name="Quelle sorte de tribunal ?"/>
          <p:cNvSpPr/>
          <p:nvPr/>
        </p:nvSpPr>
        <p:spPr>
          <a:xfrm>
            <a:off x="8842088" y="5056493"/>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Quelle sorte de tribunal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4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0" grpId="1"/>
      <p:bldP build="whole" bldLvl="1" animBg="1" rev="0" advAuto="0" spid="241" grpId="3"/>
      <p:bldP build="whole" bldLvl="1" animBg="1" rev="0" advAuto="0" spid="242" grpId="4"/>
      <p:bldP build="whole" bldLvl="1" animBg="1" rev="0" advAuto="0" spid="243"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Le tribunal du Christ"/>
          <p:cNvSpPr txBox="1"/>
          <p:nvPr>
            <p:ph type="title"/>
          </p:nvPr>
        </p:nvSpPr>
        <p:spPr>
          <a:xfrm>
            <a:off x="2602875" y="526258"/>
            <a:ext cx="8805368" cy="2120901"/>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46"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727888" y="3707126"/>
            <a:ext cx="8154528" cy="4591726"/>
          </a:xfrm>
          <a:prstGeom prst="rect">
            <a:avLst/>
          </a:prstGeom>
        </p:spPr>
        <p:txBody>
          <a:bodyPr/>
          <a:lstStyle/>
          <a:p>
            <a:pPr marL="0" indent="0" defTabSz="356945">
              <a:spcBef>
                <a:spcPts val="900"/>
              </a:spcBef>
              <a:buSzTx/>
              <a:buNone/>
              <a:defRPr sz="2632">
                <a:latin typeface="Gill Sans"/>
                <a:ea typeface="Gill Sans"/>
                <a:cs typeface="Gill Sans"/>
                <a:sym typeface="Gill Sans"/>
              </a:defRPr>
            </a:pPr>
            <a:r>
              <a:rPr i="1"/>
              <a:t>Voici, je viens bientôt, et ma récompense est avec moi, pour rendre à chacun selon ce qu'est son œuvre </a:t>
            </a:r>
            <a:r>
              <a:t>(Ap 22.12)</a:t>
            </a:r>
          </a:p>
          <a:p>
            <a:pPr marL="0" indent="0" defTabSz="356945">
              <a:spcBef>
                <a:spcPts val="7400"/>
              </a:spcBef>
              <a:buSzTx/>
              <a:buNone/>
              <a:defRPr sz="2632">
                <a:latin typeface="Gill Sans"/>
                <a:ea typeface="Gill Sans"/>
                <a:cs typeface="Gill Sans"/>
                <a:sym typeface="Gill Sans"/>
              </a:defRPr>
            </a:pPr>
            <a:r>
              <a:rPr i="1"/>
              <a:t>Si l’ouvrage de quelqu’un qu’il aura édifié dessus demeure, il recevra une récompense. Si l’ouvrage de quelqu’un vient à être consumé, il en éprouvera une perte, mais lui-même il sera sauvé, toutefois comme à travers le feu. </a:t>
            </a:r>
            <a:r>
              <a:t>(1Co 3.12-15)</a:t>
            </a:r>
          </a:p>
          <a:p>
            <a:pPr marL="0" indent="0" defTabSz="356945">
              <a:spcBef>
                <a:spcPts val="900"/>
              </a:spcBef>
              <a:buSzTx/>
              <a:buNone/>
              <a:defRPr sz="2632">
                <a:latin typeface="Gill Sans"/>
                <a:ea typeface="Gill Sans"/>
                <a:cs typeface="Gill Sans"/>
                <a:sym typeface="Gill Sans"/>
              </a:defRPr>
            </a:pPr>
            <a:r>
              <a:rPr i="1"/>
              <a:t>Il nous faut tous comparaître devant le tribunal du Christ, afin qu’il soit rendu à chacun d’après ce qu’il aura fait dans son corps, soit en bien, soit en mal</a:t>
            </a:r>
            <a:r>
              <a:t> (2Co 5.10)</a:t>
            </a:r>
          </a:p>
        </p:txBody>
      </p:sp>
      <p:sp>
        <p:nvSpPr>
          <p:cNvPr id="247" name="Dieu utilisera nos parcours"/>
          <p:cNvSpPr txBox="1"/>
          <p:nvPr/>
        </p:nvSpPr>
        <p:spPr>
          <a:xfrm>
            <a:off x="8514229" y="2233837"/>
            <a:ext cx="3664258"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Récompenses</a:t>
            </a:r>
          </a:p>
        </p:txBody>
      </p:sp>
      <p:sp>
        <p:nvSpPr>
          <p:cNvPr id="248" name="Qu’est-ce qui sera rendu ?"/>
          <p:cNvSpPr/>
          <p:nvPr/>
        </p:nvSpPr>
        <p:spPr>
          <a:xfrm>
            <a:off x="8893542" y="6497284"/>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Qu’est-ce qui sera rendu ?</a:t>
            </a:r>
          </a:p>
        </p:txBody>
      </p:sp>
      <p:sp>
        <p:nvSpPr>
          <p:cNvPr id="249" name="D’après ce que j’aurai fait de bien et de mal"/>
          <p:cNvSpPr/>
          <p:nvPr/>
        </p:nvSpPr>
        <p:spPr>
          <a:xfrm>
            <a:off x="8893542" y="7766928"/>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D’après ce que j’aurai fait de bien et de mal</a:t>
            </a:r>
          </a:p>
        </p:txBody>
      </p:sp>
      <p:sp>
        <p:nvSpPr>
          <p:cNvPr id="250" name="Quelle récompense ?"/>
          <p:cNvSpPr/>
          <p:nvPr/>
        </p:nvSpPr>
        <p:spPr>
          <a:xfrm>
            <a:off x="8893542" y="3659685"/>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Quelle récompense ?</a:t>
            </a:r>
          </a:p>
        </p:txBody>
      </p:sp>
      <p:pic>
        <p:nvPicPr>
          <p:cNvPr id="251" name="pasted-image.tiff" descr="pasted-image.tiff"/>
          <p:cNvPicPr>
            <a:picLocks noChangeAspect="0"/>
          </p:cNvPicPr>
          <p:nvPr/>
        </p:nvPicPr>
        <p:blipFill>
          <a:blip r:embed="rId2">
            <a:extLst/>
          </a:blip>
          <a:stretch>
            <a:fillRect/>
          </a:stretch>
        </p:blipFill>
        <p:spPr>
          <a:xfrm>
            <a:off x="90990" y="158113"/>
            <a:ext cx="2567750" cy="2958702"/>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2" fill="hold">
                                  <p:stCondLst>
                                    <p:cond delay="0"/>
                                  </p:stCondLst>
                                  <p:iterate type="el" backwards="0">
                                    <p:tmAbs val="0"/>
                                  </p:iterate>
                                  <p:childTnLst>
                                    <p:set>
                                      <p:cBhvr>
                                        <p:cTn id="14" fill="hold"/>
                                        <p:tgtEl>
                                          <p:spTgt spid="2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3" fill="hold">
                                  <p:stCondLst>
                                    <p:cond delay="0"/>
                                  </p:stCondLst>
                                  <p:iterate type="el" backwards="0">
                                    <p:tmAbs val="0"/>
                                  </p:iterate>
                                  <p:childTnLst>
                                    <p:set>
                                      <p:cBhvr>
                                        <p:cTn id="18" fill="hold"/>
                                        <p:tgtEl>
                                          <p:spTgt spid="2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4" fill="hold">
                                  <p:stCondLst>
                                    <p:cond delay="0"/>
                                  </p:stCondLst>
                                  <p:iterate type="el" backwards="0">
                                    <p:tmAbs val="0"/>
                                  </p:iterate>
                                  <p:childTnLst>
                                    <p:set>
                                      <p:cBhvr>
                                        <p:cTn id="22" fill="hold"/>
                                        <p:tgtEl>
                                          <p:spTgt spid="2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0" grpId="1"/>
      <p:bldP build="p" bldLvl="5" animBg="1" rev="0" advAuto="0" spid="246" grpId="2"/>
      <p:bldP build="whole" bldLvl="1" animBg="1" rev="0" advAuto="0" spid="248" grpId="3"/>
      <p:bldP build="whole" bldLvl="1" animBg="1" rev="0" advAuto="0" spid="249" grpId="4"/>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Le tribunal du Christ"/>
          <p:cNvSpPr txBox="1"/>
          <p:nvPr>
            <p:ph type="title"/>
          </p:nvPr>
        </p:nvSpPr>
        <p:spPr>
          <a:xfrm>
            <a:off x="190499" y="723900"/>
            <a:ext cx="8805369" cy="2120900"/>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54"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952500" y="3390900"/>
            <a:ext cx="8035325" cy="6286500"/>
          </a:xfrm>
          <a:prstGeom prst="rect">
            <a:avLst/>
          </a:prstGeom>
        </p:spPr>
        <p:txBody>
          <a:bodyPr/>
          <a:lstStyle/>
          <a:p>
            <a:pPr marL="0" indent="0" defTabSz="379729">
              <a:spcBef>
                <a:spcPts val="0"/>
              </a:spcBef>
              <a:buSzTx/>
              <a:buNone/>
              <a:defRPr sz="3700">
                <a:latin typeface="Gill Sans"/>
                <a:ea typeface="Gill Sans"/>
                <a:cs typeface="Gill Sans"/>
                <a:sym typeface="Gill Sans"/>
              </a:defRPr>
            </a:pPr>
            <a:r>
              <a:rPr i="1"/>
              <a:t>A celui qui garde mes œuvres jusqu’à la fin, je donnerai autorité sur les nations.</a:t>
            </a:r>
            <a:endParaRPr i="1"/>
          </a:p>
          <a:p>
            <a:pPr marL="0" indent="0" defTabSz="379729">
              <a:spcBef>
                <a:spcPts val="0"/>
              </a:spcBef>
              <a:buSzTx/>
              <a:buNone/>
              <a:defRPr sz="3700">
                <a:latin typeface="Gill Sans"/>
                <a:ea typeface="Gill Sans"/>
                <a:cs typeface="Gill Sans"/>
                <a:sym typeface="Gill Sans"/>
              </a:defRPr>
            </a:pPr>
            <a:r>
              <a:rPr i="1"/>
              <a:t>Avec un sceptre de fer, </a:t>
            </a:r>
            <a:endParaRPr i="1"/>
          </a:p>
          <a:p>
            <a:pPr marL="0" indent="0" defTabSz="379729">
              <a:spcBef>
                <a:spcPts val="0"/>
              </a:spcBef>
              <a:buSzTx/>
              <a:buNone/>
              <a:defRPr sz="3700">
                <a:latin typeface="Gill Sans"/>
                <a:ea typeface="Gill Sans"/>
                <a:cs typeface="Gill Sans"/>
                <a:sym typeface="Gill Sans"/>
              </a:defRPr>
            </a:pPr>
            <a:r>
              <a:rPr i="1"/>
              <a:t>il les fera paître, comme on brise les vases d’argile, </a:t>
            </a:r>
            <a:endParaRPr i="1"/>
          </a:p>
          <a:p>
            <a:pPr marL="0" indent="0" defTabSz="379729">
              <a:spcBef>
                <a:spcPts val="0"/>
              </a:spcBef>
              <a:buSzTx/>
              <a:buNone/>
              <a:defRPr sz="3700">
                <a:latin typeface="Gill Sans"/>
                <a:ea typeface="Gill Sans"/>
                <a:cs typeface="Gill Sans"/>
                <a:sym typeface="Gill Sans"/>
              </a:defRPr>
            </a:pPr>
            <a:r>
              <a:rPr i="1"/>
              <a:t>ainsi que j’en ai reçu moi-même [le pouvoir] de mon Père</a:t>
            </a:r>
            <a:r>
              <a:t> (Ap 2.26-27)</a:t>
            </a:r>
          </a:p>
        </p:txBody>
      </p:sp>
      <p:sp>
        <p:nvSpPr>
          <p:cNvPr id="255" name="Dieu utilisera nos parcours"/>
          <p:cNvSpPr txBox="1"/>
          <p:nvPr/>
        </p:nvSpPr>
        <p:spPr>
          <a:xfrm>
            <a:off x="4276819" y="2297841"/>
            <a:ext cx="6627419"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L’administration des nations</a:t>
            </a:r>
          </a:p>
        </p:txBody>
      </p:sp>
      <p:sp>
        <p:nvSpPr>
          <p:cNvPr id="256" name="Autorité sur les nations ? Quand, comment, pourquoi ?"/>
          <p:cNvSpPr/>
          <p:nvPr/>
        </p:nvSpPr>
        <p:spPr>
          <a:xfrm>
            <a:off x="8726319" y="3555145"/>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rPr i="1"/>
              <a:t>Autorité sur les nations</a:t>
            </a:r>
            <a:r>
              <a:t> ? Quand, comment, pourquoi ?</a:t>
            </a:r>
          </a:p>
        </p:txBody>
      </p:sp>
      <p:sp>
        <p:nvSpPr>
          <p:cNvPr id="257" name="Paître avec un sceptre de fer. Quand, comment, pourquoi ?"/>
          <p:cNvSpPr/>
          <p:nvPr/>
        </p:nvSpPr>
        <p:spPr>
          <a:xfrm>
            <a:off x="8726319" y="4917023"/>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rPr i="1"/>
              <a:t>Paître avec un sceptre de fer.</a:t>
            </a:r>
            <a:r>
              <a:t> Quand, comment, pourquoi ?</a:t>
            </a:r>
          </a:p>
        </p:txBody>
      </p:sp>
      <p:sp>
        <p:nvSpPr>
          <p:cNvPr id="258" name="Comme le Christ. Quand, comment, pourquoi ?"/>
          <p:cNvSpPr/>
          <p:nvPr/>
        </p:nvSpPr>
        <p:spPr>
          <a:xfrm>
            <a:off x="8726319" y="6278900"/>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rPr i="1"/>
              <a:t>Comme le Christ. </a:t>
            </a:r>
            <a:r>
              <a:t>Quand, comment, pourquoi ?</a:t>
            </a:r>
          </a:p>
        </p:txBody>
      </p:sp>
      <p:sp>
        <p:nvSpPr>
          <p:cNvPr id="259" name="Le Christ l’a reçu de son Père. Quand, comment, pourquoi ?"/>
          <p:cNvSpPr/>
          <p:nvPr/>
        </p:nvSpPr>
        <p:spPr>
          <a:xfrm>
            <a:off x="8726319" y="7640777"/>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p>
            <a: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pPr>
            <a:r>
              <a:rPr i="1"/>
              <a:t>Le Christ</a:t>
            </a:r>
            <a:r>
              <a:t> </a:t>
            </a:r>
            <a:r>
              <a:rPr i="1"/>
              <a:t>l’a reçu de son Père</a:t>
            </a:r>
            <a:r>
              <a:t>. Quand, comment, pourquoi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6" grpId="1"/>
      <p:bldP build="whole" bldLvl="1" animBg="1" rev="0" advAuto="0" spid="258" grpId="3"/>
      <p:bldP build="whole" bldLvl="1" animBg="1" rev="0" advAuto="0" spid="257" grpId="2"/>
      <p:bldP build="whole" bldLvl="1" animBg="1" rev="0" advAuto="0" spid="259" grpId="4"/>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Le tribunal du Christ"/>
          <p:cNvSpPr txBox="1"/>
          <p:nvPr>
            <p:ph type="title"/>
          </p:nvPr>
        </p:nvSpPr>
        <p:spPr>
          <a:xfrm>
            <a:off x="190499" y="723900"/>
            <a:ext cx="8805369" cy="2120900"/>
          </a:xfrm>
          <a:prstGeom prst="rect">
            <a:avLst/>
          </a:prstGeom>
        </p:spPr>
        <p:txBody>
          <a:bodyPr/>
          <a:lstStyle>
            <a:lvl1pPr>
              <a:defRPr>
                <a:latin typeface="Gill Sans"/>
                <a:ea typeface="Gill Sans"/>
                <a:cs typeface="Gill Sans"/>
                <a:sym typeface="Gill Sans"/>
              </a:defRPr>
            </a:lvl1pPr>
          </a:lstStyle>
          <a:p>
            <a:pPr/>
            <a:r>
              <a:t>Le tribunal du Christ</a:t>
            </a:r>
          </a:p>
        </p:txBody>
      </p:sp>
      <p:sp>
        <p:nvSpPr>
          <p:cNvPr id="262" name="Pour rendre compte : Nous comparaîtrons tous devant le tribunal de Dieu. Car il est écrit : Je suis vivant, dit le Seigneur, Tout genou fléchira devant moi, Et toute langue donnera gloire à Dieu. Ainsi chacun de nous rendra compte [à Dieu] pour lui-même "/>
          <p:cNvSpPr txBox="1"/>
          <p:nvPr>
            <p:ph type="body" sz="half" idx="1"/>
          </p:nvPr>
        </p:nvSpPr>
        <p:spPr>
          <a:xfrm>
            <a:off x="952500" y="3390900"/>
            <a:ext cx="8035325" cy="6286500"/>
          </a:xfrm>
          <a:prstGeom prst="rect">
            <a:avLst/>
          </a:prstGeom>
        </p:spPr>
        <p:txBody>
          <a:bodyPr/>
          <a:lstStyle/>
          <a:p>
            <a:pPr marL="0" indent="0" defTabSz="379729">
              <a:spcBef>
                <a:spcPts val="0"/>
              </a:spcBef>
              <a:buSzTx/>
              <a:buNone/>
              <a:defRPr sz="3700">
                <a:latin typeface="Gill Sans"/>
                <a:ea typeface="Gill Sans"/>
                <a:cs typeface="Gill Sans"/>
                <a:sym typeface="Gill Sans"/>
              </a:defRPr>
            </a:pPr>
            <a:r>
              <a:rPr i="1"/>
              <a:t>Seigneur, ta mine a rapporté dix mines. Il lui dit : C’est bien, bon serviteur. </a:t>
            </a:r>
            <a:endParaRPr i="1"/>
          </a:p>
          <a:p>
            <a:pPr marL="0" indent="0" defTabSz="379729">
              <a:spcBef>
                <a:spcPts val="0"/>
              </a:spcBef>
              <a:buSzTx/>
              <a:buNone/>
              <a:defRPr sz="3700">
                <a:latin typeface="Gill Sans"/>
                <a:ea typeface="Gill Sans"/>
                <a:cs typeface="Gill Sans"/>
                <a:sym typeface="Gill Sans"/>
              </a:defRPr>
            </a:pPr>
            <a:r>
              <a:rPr i="1"/>
              <a:t>Parce que tu as été fidèle en peu de chose, reçois le gouvernement de dix villes</a:t>
            </a:r>
            <a:r>
              <a:t> (Lc 19.16-17)</a:t>
            </a:r>
          </a:p>
          <a:p>
            <a:pPr marL="0" indent="0" defTabSz="379729">
              <a:spcBef>
                <a:spcPts val="0"/>
              </a:spcBef>
              <a:buSzTx/>
              <a:buNone/>
              <a:defRPr sz="3700">
                <a:latin typeface="Gill Sans"/>
                <a:ea typeface="Gill Sans"/>
                <a:cs typeface="Gill Sans"/>
                <a:sym typeface="Gill Sans"/>
              </a:defRPr>
            </a:pPr>
            <a:r>
              <a:rPr i="1"/>
              <a:t>Maintenant, enfants, demeurez en lui, afin que, quand il sera manifesté, nous ayons de l’assurance et que nous ne soyons pas couverts de honte, de par lui, à sa venue. </a:t>
            </a:r>
            <a:endParaRPr i="1"/>
          </a:p>
          <a:p>
            <a:pPr marL="0" indent="0" defTabSz="379729">
              <a:spcBef>
                <a:spcPts val="0"/>
              </a:spcBef>
              <a:buSzTx/>
              <a:buNone/>
              <a:defRPr sz="3700">
                <a:latin typeface="Gill Sans"/>
                <a:ea typeface="Gill Sans"/>
                <a:cs typeface="Gill Sans"/>
                <a:sym typeface="Gill Sans"/>
              </a:defRPr>
            </a:pPr>
            <a:r>
              <a:t>(1Jn 2.28)</a:t>
            </a:r>
          </a:p>
        </p:txBody>
      </p:sp>
      <p:sp>
        <p:nvSpPr>
          <p:cNvPr id="263" name="Dieu utilisera nos parcours"/>
          <p:cNvSpPr txBox="1"/>
          <p:nvPr/>
        </p:nvSpPr>
        <p:spPr>
          <a:xfrm>
            <a:off x="4276819" y="2297841"/>
            <a:ext cx="6627419" cy="5173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ts val="3000"/>
              </a:lnSpc>
              <a:defRPr i="1">
                <a:latin typeface="Gill Sans"/>
                <a:ea typeface="Gill Sans"/>
                <a:cs typeface="Gill Sans"/>
                <a:sym typeface="Gill Sans"/>
              </a:defRPr>
            </a:lvl1pPr>
          </a:lstStyle>
          <a:p>
            <a:pPr/>
            <a:r>
              <a:t>Le rapport de l’investissement…</a:t>
            </a:r>
          </a:p>
        </p:txBody>
      </p:sp>
      <p:sp>
        <p:nvSpPr>
          <p:cNvPr id="264" name="Une mine ?"/>
          <p:cNvSpPr/>
          <p:nvPr/>
        </p:nvSpPr>
        <p:spPr>
          <a:xfrm>
            <a:off x="8894793" y="3310202"/>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Une mine ?</a:t>
            </a:r>
          </a:p>
        </p:txBody>
      </p:sp>
      <p:sp>
        <p:nvSpPr>
          <p:cNvPr id="265" name="Un rapport de 1 à 10 ?"/>
          <p:cNvSpPr/>
          <p:nvPr/>
        </p:nvSpPr>
        <p:spPr>
          <a:xfrm>
            <a:off x="8894793" y="4646353"/>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rapport de 1 à 10 ?</a:t>
            </a:r>
          </a:p>
        </p:txBody>
      </p:sp>
      <p:sp>
        <p:nvSpPr>
          <p:cNvPr id="266" name="Fidélité, peu de choses ?"/>
          <p:cNvSpPr/>
          <p:nvPr/>
        </p:nvSpPr>
        <p:spPr>
          <a:xfrm>
            <a:off x="8894793" y="5982504"/>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Fidélité, peu de choses ?</a:t>
            </a:r>
          </a:p>
        </p:txBody>
      </p:sp>
      <p:sp>
        <p:nvSpPr>
          <p:cNvPr id="267" name="Un règlement de compte ?"/>
          <p:cNvSpPr/>
          <p:nvPr/>
        </p:nvSpPr>
        <p:spPr>
          <a:xfrm>
            <a:off x="8894793" y="8002787"/>
            <a:ext cx="3860801" cy="1270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76" y="0"/>
                </a:moveTo>
                <a:cubicBezTo>
                  <a:pt x="1580" y="0"/>
                  <a:pt x="1421" y="484"/>
                  <a:pt x="1421" y="1080"/>
                </a:cubicBezTo>
                <a:lnTo>
                  <a:pt x="1421" y="8640"/>
                </a:lnTo>
                <a:lnTo>
                  <a:pt x="0" y="10800"/>
                </a:lnTo>
                <a:lnTo>
                  <a:pt x="1421" y="12960"/>
                </a:lnTo>
                <a:lnTo>
                  <a:pt x="1421" y="20520"/>
                </a:lnTo>
                <a:cubicBezTo>
                  <a:pt x="1421" y="21116"/>
                  <a:pt x="1580" y="21600"/>
                  <a:pt x="1776" y="21600"/>
                </a:cubicBezTo>
                <a:lnTo>
                  <a:pt x="21245" y="21600"/>
                </a:lnTo>
                <a:cubicBezTo>
                  <a:pt x="21441" y="21600"/>
                  <a:pt x="21600" y="21116"/>
                  <a:pt x="21600" y="20520"/>
                </a:cubicBezTo>
                <a:lnTo>
                  <a:pt x="21600" y="1080"/>
                </a:lnTo>
                <a:cubicBezTo>
                  <a:pt x="21600" y="484"/>
                  <a:pt x="21441" y="0"/>
                  <a:pt x="21245" y="0"/>
                </a:cubicBezTo>
                <a:lnTo>
                  <a:pt x="1776" y="0"/>
                </a:lnTo>
                <a:close/>
              </a:path>
            </a:pathLst>
          </a:custGeom>
          <a:gradFill>
            <a:gsLst>
              <a:gs pos="0">
                <a:schemeClr val="accent1"/>
              </a:gs>
              <a:gs pos="100000">
                <a:schemeClr val="accent1">
                  <a:hueOff val="321133"/>
                  <a:satOff val="-12043"/>
                  <a:lumOff val="-7113"/>
                </a:schemeClr>
              </a:gs>
            </a:gsLst>
            <a:lin ang="5400000"/>
          </a:gradFill>
          <a:ln w="12700">
            <a:miter lim="400000"/>
          </a:ln>
          <a:effectLst>
            <a:outerShdw sx="100000" sy="100000" kx="0" ky="0" algn="b" rotWithShape="0" blurRad="76200" dist="0" dir="18900000">
              <a:srgbClr val="000000">
                <a:alpha val="80000"/>
              </a:srgbClr>
            </a:outerShdw>
          </a:effectLst>
          <a:extLst>
            <a:ext uri="{C572A759-6A51-4108-AA02-DFA0A04FC94B}">
              <ma14:wrappingTextBoxFlag xmlns:ma14="http://schemas.microsoft.com/office/mac/drawingml/2011/main" val="1"/>
            </a:ext>
          </a:extLst>
        </p:spPr>
        <p:txBody>
          <a:bodyPr lIns="50800" tIns="50800" rIns="50800" bIns="50800" anchor="ctr"/>
          <a:lstStyle>
            <a:lvl1pPr>
              <a:defRPr sz="2400">
                <a:effectLst>
                  <a:outerShdw sx="100000" sy="100000" kx="0" ky="0" algn="b" rotWithShape="0" blurRad="25400" dist="23998" dir="2700000">
                    <a:srgbClr val="000000">
                      <a:alpha val="31034"/>
                    </a:srgbClr>
                  </a:outerShdw>
                </a:effectLst>
                <a:latin typeface="Gill Sans"/>
                <a:ea typeface="Gill Sans"/>
                <a:cs typeface="Gill Sans"/>
                <a:sym typeface="Gill Sans"/>
              </a:defRPr>
            </a:lvl1pPr>
          </a:lstStyle>
          <a:p>
            <a:pPr/>
            <a:r>
              <a:t>Un règlement de compte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peelOff/>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6" grpId="3"/>
      <p:bldP build="whole" bldLvl="1" animBg="1" rev="0" advAuto="0" spid="265" grpId="2"/>
      <p:bldP build="whole" bldLvl="1" animBg="1" rev="0" advAuto="0" spid="264" grpId="1"/>
      <p:bldP build="whole" bldLvl="1" animBg="1" rev="0" advAuto="0" spid="267" grpId="4"/>
    </p:bldLst>
  </p:timing>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