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2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22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« Saisissez une citation ici. »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12800" y="0"/>
            <a:ext cx="14630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00200" y="330200"/>
            <a:ext cx="9779001" cy="6519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642100" y="762000"/>
            <a:ext cx="5494867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1054100"/>
            <a:ext cx="5334000" cy="8001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464300" y="5067300"/>
            <a:ext cx="5943600" cy="396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464300" y="762000"/>
            <a:ext cx="584835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723900" y="723900"/>
            <a:ext cx="5638801" cy="845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11798" y="9245599"/>
            <a:ext cx="368504" cy="3810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e…"/>
          <p:cNvSpPr txBox="1"/>
          <p:nvPr>
            <p:ph type="ctrTitle"/>
          </p:nvPr>
        </p:nvSpPr>
        <p:spPr>
          <a:xfrm>
            <a:off x="5879162" y="863600"/>
            <a:ext cx="3628381" cy="7231025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 </a:t>
            </a:r>
          </a:p>
          <a:p>
            <a:pPr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parler </a:t>
            </a:r>
          </a:p>
          <a:p>
            <a:pPr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en </a:t>
            </a:r>
          </a:p>
          <a:p>
            <a:pPr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langues</a:t>
            </a:r>
          </a:p>
        </p:txBody>
      </p:sp>
      <p:sp>
        <p:nvSpPr>
          <p:cNvPr id="120" name="IEB Cursus 2024-25"/>
          <p:cNvSpPr txBox="1"/>
          <p:nvPr>
            <p:ph type="subTitle" sz="quarter" idx="1"/>
          </p:nvPr>
        </p:nvSpPr>
        <p:spPr>
          <a:xfrm>
            <a:off x="8630304" y="8470900"/>
            <a:ext cx="3891897" cy="1130300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IEB Cursus 2024-25</a:t>
            </a:r>
          </a:p>
        </p:txBody>
      </p:sp>
      <p:pic>
        <p:nvPicPr>
          <p:cNvPr id="121" name="pasted-image.tiff" descr="pasted-image.tiff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1450" y="177800"/>
            <a:ext cx="4633162" cy="38233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écits historiques"/>
          <p:cNvSpPr txBox="1"/>
          <p:nvPr>
            <p:ph type="title"/>
          </p:nvPr>
        </p:nvSpPr>
        <p:spPr>
          <a:xfrm>
            <a:off x="1282700" y="711200"/>
            <a:ext cx="7555349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Récits historiques</a:t>
            </a:r>
          </a:p>
        </p:txBody>
      </p:sp>
      <p:sp>
        <p:nvSpPr>
          <p:cNvPr id="155" name="Paul leur imposa les mains, et le Saint-Esprit vint sur eux ; ils se mirent à parler en langues et à prophétiser (Ac 19.6)…"/>
          <p:cNvSpPr txBox="1"/>
          <p:nvPr>
            <p:ph type="body" idx="1"/>
          </p:nvPr>
        </p:nvSpPr>
        <p:spPr>
          <a:xfrm>
            <a:off x="1168400" y="3203168"/>
            <a:ext cx="11099800" cy="5509032"/>
          </a:xfrm>
          <a:prstGeom prst="rect">
            <a:avLst/>
          </a:prstGeom>
        </p:spPr>
        <p:txBody>
          <a:bodyPr/>
          <a:lstStyle/>
          <a:p>
            <a:pPr marL="0" indent="0" defTabSz="525779">
              <a:spcBef>
                <a:spcPts val="0"/>
              </a:spcBef>
              <a:buSzTx/>
              <a:buNone/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Paul leur imposa les mains, et le Saint-Esprit vint sur eux ; ils se mirent à parler en langues et à prophétiser</a:t>
            </a:r>
            <a:r>
              <a:t> (Ac 19.6)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Des disciples à Ephèse, prosélytes juifs (19.1)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Le baptême de JB pour le peuple, afin qu’ils croient au messie (Ac 19.4)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N’ont pas entendu parler du St Esprit (19.2)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Baptême chrétien (19.5)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L’imposition des mains, signe d’accord (19.6; 1Ti 5.22)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Manifestations de l’Esprit (19.6)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Prise de position pour le Christ et retrait du service d’Israël</a:t>
            </a:r>
          </a:p>
        </p:txBody>
      </p:sp>
      <p:sp>
        <p:nvSpPr>
          <p:cNvPr id="156" name="L’annonce de Jean-Baptiste…"/>
          <p:cNvSpPr txBox="1"/>
          <p:nvPr/>
        </p:nvSpPr>
        <p:spPr>
          <a:xfrm>
            <a:off x="8930271" y="139700"/>
            <a:ext cx="3769729" cy="180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algn="r" defTabSz="338835">
              <a:defRPr b="1"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Les langues cesseront"/>
          <p:cNvSpPr txBox="1"/>
          <p:nvPr>
            <p:ph type="title"/>
          </p:nvPr>
        </p:nvSpPr>
        <p:spPr>
          <a:xfrm>
            <a:off x="609600" y="1485900"/>
            <a:ext cx="10174879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langues cesseront</a:t>
            </a:r>
          </a:p>
        </p:txBody>
      </p:sp>
      <p:sp>
        <p:nvSpPr>
          <p:cNvPr id="159" name="Quand ce qui est complet sera venu (1Co 13.8)…"/>
          <p:cNvSpPr txBox="1"/>
          <p:nvPr>
            <p:ph type="body" idx="1"/>
          </p:nvPr>
        </p:nvSpPr>
        <p:spPr>
          <a:xfrm>
            <a:off x="952500" y="3352800"/>
            <a:ext cx="11099800" cy="62865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Quand ce qui est complet sera venu (1Co 13.8)</a:t>
            </a:r>
          </a:p>
          <a:p>
            <a:pPr lvl="2"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Prophétie, connaissance, langues</a:t>
            </a:r>
          </a:p>
          <a:p>
            <a:pPr lvl="2"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Prophétie</a:t>
            </a:r>
            <a:r>
              <a:t> : La compilation du texte biblique</a:t>
            </a:r>
          </a:p>
          <a:p>
            <a:pPr lvl="2"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Connaissance</a:t>
            </a:r>
            <a:r>
              <a:t> : La constitution de l’église</a:t>
            </a:r>
          </a:p>
          <a:p>
            <a:pPr lvl="2"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Langues</a:t>
            </a:r>
            <a:r>
              <a:t> : La pulvérisation du pays d’Israël</a:t>
            </a:r>
          </a:p>
        </p:txBody>
      </p:sp>
      <p:sp>
        <p:nvSpPr>
          <p:cNvPr id="160" name="L’annonce de Jean-Baptiste…"/>
          <p:cNvSpPr txBox="1"/>
          <p:nvPr/>
        </p:nvSpPr>
        <p:spPr>
          <a:xfrm>
            <a:off x="8930271" y="139700"/>
            <a:ext cx="3769729" cy="180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algn="r" defTabSz="356362">
              <a:defRPr b="1"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anorama ecclésiastique"/>
          <p:cNvSpPr txBox="1"/>
          <p:nvPr>
            <p:ph type="title"/>
          </p:nvPr>
        </p:nvSpPr>
        <p:spPr>
          <a:xfrm>
            <a:off x="609600" y="1485900"/>
            <a:ext cx="10174879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Panorama ecclésiastique</a:t>
            </a:r>
          </a:p>
        </p:txBody>
      </p:sp>
      <p:sp>
        <p:nvSpPr>
          <p:cNvPr id="163" name="Des PEL curieux…"/>
          <p:cNvSpPr txBox="1"/>
          <p:nvPr>
            <p:ph type="body" idx="1"/>
          </p:nvPr>
        </p:nvSpPr>
        <p:spPr>
          <a:xfrm>
            <a:off x="952500" y="3352800"/>
            <a:ext cx="11099800" cy="62865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PEL curieux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interprétations percutantes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Une recherche d’esprits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textes ignorés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paroles de connaissance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souffrances associées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 l’ignorance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Une mode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On a toujours fait comme ça…</a:t>
            </a:r>
          </a:p>
        </p:txBody>
      </p:sp>
      <p:sp>
        <p:nvSpPr>
          <p:cNvPr id="164" name="L’annonce de Jean-Baptiste…"/>
          <p:cNvSpPr txBox="1"/>
          <p:nvPr/>
        </p:nvSpPr>
        <p:spPr>
          <a:xfrm>
            <a:off x="8930271" y="139700"/>
            <a:ext cx="3769729" cy="180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algn="r" defTabSz="356362">
              <a:defRPr b="1"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A reteni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 retenir</a:t>
            </a:r>
          </a:p>
        </p:txBody>
      </p:sp>
      <p:sp>
        <p:nvSpPr>
          <p:cNvPr id="167" name="Un signe pour les incrédules d’Israë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Un signe pour les incrédules d’Israël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Un signe miraculeux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langues cesseront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PEL dont l’origine est à discerner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Introduction</a:t>
            </a:r>
          </a:p>
        </p:txBody>
      </p:sp>
      <p:sp>
        <p:nvSpPr>
          <p:cNvPr id="124" name="Les langues, c’est fini 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langues, c’est fini !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langues, un signe de la réception de l’Esprit Saint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langues, pour se faire du bien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langues, ça part dans tous les sens…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Est-ce que ce sont des langues réelles ?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A quoi servent les langues ?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Les langues et les textes bibliques</a:t>
            </a:r>
            <a:endParaRPr i="1"/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Deux livres de référence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Plan</a:t>
            </a:r>
          </a:p>
        </p:txBody>
      </p:sp>
      <p:sp>
        <p:nvSpPr>
          <p:cNvPr id="127" name="L’annonce de Jean-Baptis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Dans l’histoire d’Israël"/>
          <p:cNvSpPr txBox="1"/>
          <p:nvPr>
            <p:ph type="title"/>
          </p:nvPr>
        </p:nvSpPr>
        <p:spPr>
          <a:xfrm>
            <a:off x="457200" y="679450"/>
            <a:ext cx="9269904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Dans l’histoire d’Israël</a:t>
            </a:r>
          </a:p>
        </p:txBody>
      </p:sp>
      <p:sp>
        <p:nvSpPr>
          <p:cNvPr id="130" name="Lui vous baptisera d’Esprit Saint et de feu. Il a son van à la main, il nettoiera son aire, il amassera son blé dans le grenier, mais il brûlera la paille dans un feu qui ne s’éteint pas (Mt 3.12)…"/>
          <p:cNvSpPr txBox="1"/>
          <p:nvPr>
            <p:ph type="body" idx="1"/>
          </p:nvPr>
        </p:nvSpPr>
        <p:spPr>
          <a:xfrm>
            <a:off x="952500" y="3038099"/>
            <a:ext cx="11099800" cy="628650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Lui vous baptisera d’Esprit Saint et de feu. Il a son van à la main, il nettoiera son aire, il amassera son blé dans le grenier, mais il brûlera la paille dans un feu qui ne s’éteint pas</a:t>
            </a:r>
            <a:r>
              <a:t> (Mt 3.12)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Le prophète annoncé dans l’AT, JB (Mal 4.5; Mt 11.10)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Un peuple incrédule (Mt 13.13-15)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fidèles venus au baptême de Jean (Ac19.4)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la Pentecôte (1Co 12.13)</a:t>
            </a:r>
          </a:p>
          <a:p>
            <a:pPr>
              <a:spcBef>
                <a:spcPts val="0"/>
              </a:spcBef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la fin du ministère d’Israël (Ro 11.25)</a:t>
            </a:r>
          </a:p>
        </p:txBody>
      </p:sp>
      <p:sp>
        <p:nvSpPr>
          <p:cNvPr id="131" name="L’annonce de Jean-Baptiste…"/>
          <p:cNvSpPr txBox="1"/>
          <p:nvPr/>
        </p:nvSpPr>
        <p:spPr>
          <a:xfrm>
            <a:off x="8930271" y="139700"/>
            <a:ext cx="3769729" cy="180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297941">
              <a:defRPr b="1" sz="1937"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algn="r" defTabSz="297941">
              <a:defRPr sz="1937"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algn="r" defTabSz="297941">
              <a:defRPr sz="1937"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algn="r" defTabSz="297941">
              <a:defRPr sz="1937"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algn="r" defTabSz="297941">
              <a:defRPr sz="1937"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  <p:sp>
        <p:nvSpPr>
          <p:cNvPr id="132" name="Une étape…"/>
          <p:cNvSpPr txBox="1"/>
          <p:nvPr/>
        </p:nvSpPr>
        <p:spPr>
          <a:xfrm>
            <a:off x="7991034" y="2159000"/>
            <a:ext cx="2496432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Une étape…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a récolte et le tri"/>
          <p:cNvSpPr txBox="1"/>
          <p:nvPr>
            <p:ph type="title"/>
          </p:nvPr>
        </p:nvSpPr>
        <p:spPr>
          <a:xfrm>
            <a:off x="952500" y="406400"/>
            <a:ext cx="8203325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récolte et le tri</a:t>
            </a:r>
          </a:p>
        </p:txBody>
      </p:sp>
      <p:sp>
        <p:nvSpPr>
          <p:cNvPr id="135" name="Des langues qui semblaient de feu et qui se séparaient les unes des autres leur apparurent ; elles se posèrent sur chacun d’eux. Ils furent tous remplis d’Esprit Saint et se mirent à parler en d’autres langues, selon que l’Esprit leur donnait de s’exprim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560831">
              <a:spcBef>
                <a:spcPts val="0"/>
              </a:spcBef>
              <a:buSzTx/>
              <a:buNone/>
              <a:defRPr sz="3648"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Des langues qui semblaient de feu et qui se séparaient les unes des autres leur apparurent ; elles se posèrent sur chacun d’eux. Ils furent tous remplis d’Esprit Saint et se mirent à parler en d’autres langues, selon que l’Esprit leur donnait de s’exprimer </a:t>
            </a:r>
            <a:r>
              <a:t>(Ac 2.3-4)</a:t>
            </a:r>
          </a:p>
          <a:p>
            <a:pPr marL="438911" indent="-438911" defTabSz="560831">
              <a:spcBef>
                <a:spcPts val="0"/>
              </a:spcBef>
              <a:defRPr sz="3648">
                <a:latin typeface="Gill Sans"/>
                <a:ea typeface="Gill Sans"/>
                <a:cs typeface="Gill Sans"/>
                <a:sym typeface="Gill Sans"/>
              </a:defRPr>
            </a:pPr>
            <a:r>
              <a:t>Des manifestations annoncées par le Christ (Mc 16.17)</a:t>
            </a:r>
          </a:p>
          <a:p>
            <a:pPr marL="438911" indent="-438911" defTabSz="560831">
              <a:spcBef>
                <a:spcPts val="0"/>
              </a:spcBef>
              <a:defRPr sz="3648">
                <a:latin typeface="Gill Sans"/>
                <a:ea typeface="Gill Sans"/>
                <a:cs typeface="Gill Sans"/>
                <a:sym typeface="Gill Sans"/>
              </a:defRPr>
            </a:pPr>
            <a:r>
              <a:t>Des manifestations expliquées par Pierre (Ac 2.33)</a:t>
            </a:r>
          </a:p>
          <a:p>
            <a:pPr marL="438911" indent="-438911" defTabSz="560831">
              <a:spcBef>
                <a:spcPts val="0"/>
              </a:spcBef>
              <a:defRPr sz="3648">
                <a:latin typeface="Gill Sans"/>
                <a:ea typeface="Gill Sans"/>
                <a:cs typeface="Gill Sans"/>
                <a:sym typeface="Gill Sans"/>
              </a:defRPr>
            </a:pPr>
            <a:r>
              <a:t>La fête de la récolte dans le calendrier juif (Lev 23.15)</a:t>
            </a:r>
          </a:p>
          <a:p>
            <a:pPr marL="438911" indent="-438911" defTabSz="560831">
              <a:spcBef>
                <a:spcPts val="0"/>
              </a:spcBef>
              <a:defRPr sz="3648">
                <a:latin typeface="Gill Sans"/>
                <a:ea typeface="Gill Sans"/>
                <a:cs typeface="Gill Sans"/>
                <a:sym typeface="Gill Sans"/>
              </a:defRPr>
            </a:pPr>
            <a:r>
              <a:t>Le feu du jugement (Mt 3.12)</a:t>
            </a:r>
          </a:p>
          <a:p>
            <a:pPr marL="438911" indent="-438911" defTabSz="560831">
              <a:spcBef>
                <a:spcPts val="0"/>
              </a:spcBef>
              <a:defRPr sz="3648">
                <a:latin typeface="Gill Sans"/>
                <a:ea typeface="Gill Sans"/>
                <a:cs typeface="Gill Sans"/>
                <a:sym typeface="Gill Sans"/>
              </a:defRPr>
            </a:pPr>
            <a:r>
              <a:t>Les autres langues comprises par les prosélytes (Ac 2.8)</a:t>
            </a:r>
          </a:p>
          <a:p>
            <a:pPr marL="438911" indent="-438911" defTabSz="560831">
              <a:spcBef>
                <a:spcPts val="0"/>
              </a:spcBef>
              <a:defRPr sz="3648">
                <a:latin typeface="Gill Sans"/>
                <a:ea typeface="Gill Sans"/>
                <a:cs typeface="Gill Sans"/>
                <a:sym typeface="Gill Sans"/>
              </a:defRPr>
            </a:pPr>
            <a:r>
              <a:t>Un message qui interpelle (Ac 2.12-13)</a:t>
            </a:r>
          </a:p>
        </p:txBody>
      </p:sp>
      <p:sp>
        <p:nvSpPr>
          <p:cNvPr id="136" name="L’annonce de Jean-Baptiste…"/>
          <p:cNvSpPr txBox="1"/>
          <p:nvPr/>
        </p:nvSpPr>
        <p:spPr>
          <a:xfrm>
            <a:off x="8930271" y="139700"/>
            <a:ext cx="3769729" cy="180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algn="r" defTabSz="356362">
              <a:defRPr b="1"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algn="r" defTabSz="356362">
              <a:defRPr sz="2318"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Le sens du PEL"/>
          <p:cNvSpPr txBox="1"/>
          <p:nvPr>
            <p:ph type="title"/>
          </p:nvPr>
        </p:nvSpPr>
        <p:spPr>
          <a:xfrm>
            <a:off x="1028700" y="622300"/>
            <a:ext cx="7788339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 sens du PEL</a:t>
            </a:r>
          </a:p>
        </p:txBody>
      </p:sp>
      <p:sp>
        <p:nvSpPr>
          <p:cNvPr id="139" name="Un sens caché : Frères, ne soyez pas des enfants au point de vue du jugement, mais pour le mal soyez de petits enfants, et pour le jugement, soyez des hommes faits (1Co 14.20)…"/>
          <p:cNvSpPr txBox="1"/>
          <p:nvPr>
            <p:ph type="body" idx="1"/>
          </p:nvPr>
        </p:nvSpPr>
        <p:spPr>
          <a:xfrm>
            <a:off x="952500" y="31369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352043" indent="-352043" defTabSz="449833">
              <a:spcBef>
                <a:spcPts val="0"/>
              </a:spcBef>
              <a:defRPr sz="2925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sens caché</a:t>
            </a:r>
            <a:r>
              <a:t> : </a:t>
            </a:r>
            <a:r>
              <a:rPr i="1"/>
              <a:t>Frères, ne soyez pas des enfants au point de vue du jugement, mais pour le mal soyez de petits enfants, et pour le jugement, soyez des hommes faits </a:t>
            </a:r>
            <a:r>
              <a:t>(1Co 14.20)</a:t>
            </a:r>
            <a:endParaRPr i="1"/>
          </a:p>
          <a:p>
            <a:pPr marL="352043" indent="-352043" defTabSz="449833">
              <a:spcBef>
                <a:spcPts val="0"/>
              </a:spcBef>
              <a:defRPr sz="2925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repère biblique</a:t>
            </a:r>
            <a:r>
              <a:rPr i="1"/>
              <a:t> </a:t>
            </a:r>
            <a:r>
              <a:t>:</a:t>
            </a:r>
            <a:r>
              <a:rPr i="1"/>
              <a:t> Il est écrit dans la loi </a:t>
            </a:r>
            <a:r>
              <a:t>(v21)</a:t>
            </a:r>
            <a:endParaRPr i="1"/>
          </a:p>
          <a:p>
            <a:pPr marL="352043" indent="-352043" defTabSz="449833">
              <a:spcBef>
                <a:spcPts val="0"/>
              </a:spcBef>
              <a:defRPr sz="2925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signe pour CE peuple</a:t>
            </a:r>
            <a:r>
              <a:t> :</a:t>
            </a:r>
            <a:r>
              <a:rPr i="1"/>
              <a:t> C’est par des hommes d’une autre langue et par des lèvres d’étrangers que je parlerai à ce peuple, et ils ne m’écouteront pas même ainsi, dit le Seigneur. </a:t>
            </a:r>
            <a:endParaRPr i="1"/>
          </a:p>
          <a:p>
            <a:pPr marL="352043" indent="-352043" defTabSz="449833">
              <a:spcBef>
                <a:spcPts val="0"/>
              </a:spcBef>
              <a:defRPr sz="2925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signe pour les incrédules</a:t>
            </a:r>
            <a:r>
              <a:t> : </a:t>
            </a:r>
            <a:r>
              <a:rPr i="1"/>
              <a:t>Par conséquent, les langues sont un signe, non pour les croyants, mais pour les non-croyants ; la prophétie, au contraire, est un signe, non pour les non-croyants, mais pour les croyants </a:t>
            </a:r>
            <a:r>
              <a:t>(v22)</a:t>
            </a:r>
            <a:endParaRPr i="1"/>
          </a:p>
          <a:p>
            <a:pPr marL="352043" indent="-352043" defTabSz="449833">
              <a:spcBef>
                <a:spcPts val="0"/>
              </a:spcBef>
              <a:defRPr sz="2925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signe pour les incrédules de CE peuple</a:t>
            </a:r>
            <a:r>
              <a:t> :</a:t>
            </a:r>
            <a:r>
              <a:rPr i="1"/>
              <a:t> Si donc l’Église entière se rassemble, que tous parlent en langues, et qu’il survienne de simples auditeurs ou des non-croyants, ne diront-ils pas que vous êtes fous ? </a:t>
            </a:r>
            <a:r>
              <a:t>(v23)</a:t>
            </a:r>
            <a:endParaRPr i="1"/>
          </a:p>
          <a:p>
            <a:pPr marL="352043" indent="-352043" defTabSz="449833">
              <a:spcBef>
                <a:spcPts val="0"/>
              </a:spcBef>
              <a:defRPr sz="2925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signe de feu</a:t>
            </a:r>
            <a:r>
              <a:t> : </a:t>
            </a:r>
            <a:r>
              <a:rPr i="1"/>
              <a:t>la fin du ministère d’Israël </a:t>
            </a:r>
            <a:r>
              <a:t>(1Co 13.8)</a:t>
            </a:r>
          </a:p>
        </p:txBody>
      </p:sp>
      <p:sp>
        <p:nvSpPr>
          <p:cNvPr id="140" name="L’annonce de Jean-Baptiste…"/>
          <p:cNvSpPr txBox="1"/>
          <p:nvPr/>
        </p:nvSpPr>
        <p:spPr>
          <a:xfrm>
            <a:off x="8930271" y="139700"/>
            <a:ext cx="3769729" cy="180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09625">
              <a:defRPr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algn="r" defTabSz="309625">
              <a:defRPr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algn="r" defTabSz="309625">
              <a:defRPr b="1"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algn="r" defTabSz="309625">
              <a:defRPr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algn="r" defTabSz="309625">
              <a:defRPr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Les conditions du PEL"/>
          <p:cNvSpPr txBox="1"/>
          <p:nvPr>
            <p:ph type="title"/>
          </p:nvPr>
        </p:nvSpPr>
        <p:spPr>
          <a:xfrm>
            <a:off x="495300" y="869950"/>
            <a:ext cx="9257046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conditions du PEL</a:t>
            </a:r>
          </a:p>
        </p:txBody>
      </p:sp>
      <p:sp>
        <p:nvSpPr>
          <p:cNvPr id="143" name="Un parler mystérieux : En effet, celui qui parle en langue ne parle pas aux hommes, mais à Dieu, car personne ne le comprend, et c’est en esprit qu’il dit des mystères.…"/>
          <p:cNvSpPr txBox="1"/>
          <p:nvPr>
            <p:ph type="body" idx="1"/>
          </p:nvPr>
        </p:nvSpPr>
        <p:spPr>
          <a:xfrm>
            <a:off x="952500" y="3098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320039" indent="-320039" defTabSz="408940">
              <a:spcBef>
                <a:spcPts val="0"/>
              </a:spcBef>
              <a:defRPr sz="266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parler mystérieux</a:t>
            </a:r>
            <a:r>
              <a:t> : </a:t>
            </a:r>
            <a:r>
              <a:rPr i="1"/>
              <a:t>En effet, celui qui parle en langue ne parle pas aux hommes, mais à Dieu, car personne ne le comprend, et c’est en esprit qu’il dit des mystères. </a:t>
            </a:r>
            <a:endParaRPr i="1"/>
          </a:p>
          <a:p>
            <a:pPr marL="320039" indent="-320039" defTabSz="408940">
              <a:spcBef>
                <a:spcPts val="0"/>
              </a:spcBef>
              <a:defRPr sz="266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manque d’édification pour l’église locale</a:t>
            </a:r>
            <a:r>
              <a:rPr i="1"/>
              <a:t> </a:t>
            </a:r>
            <a:r>
              <a:t>:</a:t>
            </a:r>
            <a:r>
              <a:rPr i="1"/>
              <a:t> Celui qui parle en langue s’édifie lui-même.</a:t>
            </a:r>
            <a:endParaRPr i="1"/>
          </a:p>
          <a:p>
            <a:pPr marL="320039" indent="-320039" defTabSz="408940">
              <a:spcBef>
                <a:spcPts val="0"/>
              </a:spcBef>
              <a:defRPr sz="266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Une manifestation de l’Esprit Saint</a:t>
            </a:r>
            <a:r>
              <a:t> :</a:t>
            </a:r>
            <a:r>
              <a:rPr i="1"/>
              <a:t> Je veux que vous parliez tous en langues.</a:t>
            </a:r>
            <a:endParaRPr i="1"/>
          </a:p>
          <a:p>
            <a:pPr marL="320039" indent="-320039" defTabSz="408940">
              <a:spcBef>
                <a:spcPts val="0"/>
              </a:spcBef>
              <a:defRPr sz="266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Une utilité moindre</a:t>
            </a:r>
            <a:r>
              <a:t> :</a:t>
            </a:r>
            <a:r>
              <a:rPr i="1"/>
              <a:t> Celui qui prophétise est plus grand que celui qui parle en langues, à moins que ce dernier n’interprète, pour que l’Église en reçoive édification. </a:t>
            </a:r>
            <a:endParaRPr i="1"/>
          </a:p>
          <a:p>
            <a:pPr marL="320039" indent="-320039" defTabSz="408940">
              <a:spcBef>
                <a:spcPts val="0"/>
              </a:spcBef>
              <a:defRPr sz="266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choix</a:t>
            </a:r>
            <a:r>
              <a:t> : </a:t>
            </a:r>
            <a:r>
              <a:rPr i="1"/>
              <a:t>Dans l’Église, je préfère dire cinq paroles avec mon intelligence, afin d’instruire les autres, plutôt que dix mille paroles en langue.</a:t>
            </a:r>
            <a:endParaRPr i="1"/>
          </a:p>
          <a:p>
            <a:pPr marL="320039" indent="-320039" defTabSz="408940">
              <a:spcBef>
                <a:spcPts val="0"/>
              </a:spcBef>
              <a:defRPr sz="266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 ordre à respecter</a:t>
            </a:r>
            <a:r>
              <a:t> : </a:t>
            </a:r>
            <a:r>
              <a:rPr i="1"/>
              <a:t>Si l’on parle en langues, tout au plus deux ou trois, et encore chacun à son tour, </a:t>
            </a:r>
            <a:endParaRPr i="1"/>
          </a:p>
          <a:p>
            <a:pPr marL="320039" indent="-320039" defTabSz="408940">
              <a:spcBef>
                <a:spcPts val="0"/>
              </a:spcBef>
              <a:defRPr sz="266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Une utilité à rechercher</a:t>
            </a:r>
            <a:r>
              <a:t> :</a:t>
            </a:r>
            <a:r>
              <a:rPr i="1"/>
              <a:t> qu’il y en ait un aussi qui interprète. </a:t>
            </a:r>
            <a:endParaRPr i="1"/>
          </a:p>
          <a:p>
            <a:pPr marL="320039" indent="-320039" defTabSz="408940">
              <a:spcBef>
                <a:spcPts val="0"/>
              </a:spcBef>
              <a:defRPr sz="2660">
                <a:latin typeface="Gill Sans"/>
                <a:ea typeface="Gill Sans"/>
                <a:cs typeface="Gill Sans"/>
                <a:sym typeface="Gill Sans"/>
              </a:defRPr>
            </a:pPr>
            <a:r>
              <a:rPr u="sng"/>
              <a:t>Une condition</a:t>
            </a:r>
            <a:r>
              <a:t> :</a:t>
            </a:r>
            <a:r>
              <a:rPr i="1"/>
              <a:t> S’il n’y a pas d’interprète, qu’on se taise dans l’Église, qu’on parle à soi-même et à Dieu.</a:t>
            </a:r>
          </a:p>
        </p:txBody>
      </p:sp>
      <p:sp>
        <p:nvSpPr>
          <p:cNvPr id="144" name="L’annonce de Jean-Baptiste…"/>
          <p:cNvSpPr txBox="1"/>
          <p:nvPr/>
        </p:nvSpPr>
        <p:spPr>
          <a:xfrm>
            <a:off x="8930271" y="139700"/>
            <a:ext cx="3769729" cy="180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09625">
              <a:defRPr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algn="r" defTabSz="309625">
              <a:defRPr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algn="r" defTabSz="309625">
              <a:defRPr b="1"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algn="r" defTabSz="309625">
              <a:defRPr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algn="r" defTabSz="309625">
              <a:defRPr sz="2014"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écits historiques"/>
          <p:cNvSpPr txBox="1"/>
          <p:nvPr>
            <p:ph type="title"/>
          </p:nvPr>
        </p:nvSpPr>
        <p:spPr>
          <a:xfrm>
            <a:off x="990600" y="711200"/>
            <a:ext cx="8056920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Récits historiques</a:t>
            </a:r>
          </a:p>
        </p:txBody>
      </p:sp>
      <p:sp>
        <p:nvSpPr>
          <p:cNvPr id="147" name="Des langues qui semblaient de feu leur apparurent, séparées les unes des autres, et elles se posèrent sur chacun d’eux. Ils furent tous remplis du Saint-Esprit et se mirent à parler en d'autres langues, comme l'Esprit leur donnait de s’exprimer. A ce bru"/>
          <p:cNvSpPr txBox="1"/>
          <p:nvPr>
            <p:ph type="body" idx="1"/>
          </p:nvPr>
        </p:nvSpPr>
        <p:spPr>
          <a:xfrm>
            <a:off x="952500" y="32766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0" indent="0" defTabSz="461518">
              <a:spcBef>
                <a:spcPts val="0"/>
              </a:spcBef>
              <a:buSzTx/>
              <a:buNone/>
              <a:defRPr sz="3002"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Des langues qui semblaient de feu leur apparurent, séparées les unes des autres, et elles se posèrent sur chacun d’eux. Ils furent tous remplis du Saint-Esprit et se mirent à parler en d'autres langues, comme l'Esprit leur donnait de s’exprimer. A ce bruit, ils accoururent en foule, et ils furent stupéfaits parce que chacun les entendait parler dans sa propre langue. Ils étaient [tous] remplis d'étonnement et d'admiration et ils se disaient [les uns aux autres] : « Ces gens qui parlent ne sont-ils pas tous galiléens ? Comment se fait-il donc que nous les entendions chacun dans notre propre langue, notre langue maternelle ?</a:t>
            </a:r>
            <a:r>
              <a:t> (Ac 2.6-8)</a:t>
            </a:r>
          </a:p>
          <a:p>
            <a:pPr marL="361188" indent="-361188" defTabSz="461518">
              <a:spcBef>
                <a:spcPts val="0"/>
              </a:spcBef>
              <a:defRPr sz="3002">
                <a:latin typeface="Gill Sans"/>
                <a:ea typeface="Gill Sans"/>
                <a:cs typeface="Gill Sans"/>
                <a:sym typeface="Gill Sans"/>
              </a:defRPr>
            </a:pPr>
            <a:r>
              <a:t>Des langues de feu : un jugement sur les incrédules d’Israël</a:t>
            </a:r>
          </a:p>
          <a:p>
            <a:pPr marL="361188" indent="-361188" defTabSz="461518">
              <a:spcBef>
                <a:spcPts val="0"/>
              </a:spcBef>
              <a:defRPr sz="3002">
                <a:latin typeface="Gill Sans"/>
                <a:ea typeface="Gill Sans"/>
                <a:cs typeface="Gill Sans"/>
                <a:sym typeface="Gill Sans"/>
              </a:defRPr>
            </a:pPr>
            <a:r>
              <a:t>Remplis de l’Esprit Saint :  un parler miraculeux</a:t>
            </a:r>
          </a:p>
          <a:p>
            <a:pPr marL="361188" indent="-361188" defTabSz="461518">
              <a:spcBef>
                <a:spcPts val="0"/>
              </a:spcBef>
              <a:defRPr sz="3002">
                <a:latin typeface="Gill Sans"/>
                <a:ea typeface="Gill Sans"/>
                <a:cs typeface="Gill Sans"/>
                <a:sym typeface="Gill Sans"/>
              </a:defRPr>
            </a:pPr>
            <a:r>
              <a:t>Entre d’autres langues : celles des prosélytes</a:t>
            </a:r>
          </a:p>
          <a:p>
            <a:pPr marL="361188" indent="-361188" defTabSz="461518">
              <a:spcBef>
                <a:spcPts val="0"/>
              </a:spcBef>
              <a:defRPr sz="3002">
                <a:latin typeface="Gill Sans"/>
                <a:ea typeface="Gill Sans"/>
                <a:cs typeface="Gill Sans"/>
                <a:sym typeface="Gill Sans"/>
              </a:defRPr>
            </a:pPr>
            <a:r>
              <a:t>Chacun dans leurs langues : à tous les prosélytes</a:t>
            </a:r>
          </a:p>
          <a:p>
            <a:pPr marL="361188" indent="-361188" defTabSz="461518">
              <a:spcBef>
                <a:spcPts val="0"/>
              </a:spcBef>
              <a:defRPr sz="3002">
                <a:latin typeface="Gill Sans"/>
                <a:ea typeface="Gill Sans"/>
                <a:cs typeface="Gill Sans"/>
                <a:sym typeface="Gill Sans"/>
              </a:defRPr>
            </a:pPr>
            <a:r>
              <a:t>Certains étaient troublés</a:t>
            </a:r>
          </a:p>
        </p:txBody>
      </p:sp>
      <p:sp>
        <p:nvSpPr>
          <p:cNvPr id="148" name="L’annonce de Jean-Baptiste…"/>
          <p:cNvSpPr txBox="1"/>
          <p:nvPr/>
        </p:nvSpPr>
        <p:spPr>
          <a:xfrm>
            <a:off x="8930271" y="139700"/>
            <a:ext cx="3769729" cy="180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algn="r" defTabSz="338835">
              <a:defRPr b="1"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écits historiques"/>
          <p:cNvSpPr txBox="1"/>
          <p:nvPr>
            <p:ph type="title"/>
          </p:nvPr>
        </p:nvSpPr>
        <p:spPr>
          <a:xfrm>
            <a:off x="990600" y="711200"/>
            <a:ext cx="8056920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Récits historiques</a:t>
            </a:r>
          </a:p>
        </p:txBody>
      </p:sp>
      <p:sp>
        <p:nvSpPr>
          <p:cNvPr id="151" name="Comme Pierre prononçait encore ces mots, le Saint-Esprit descendit sur tous ceux qui écoutaient la parole.Tous les croyants circoncis qui étaient venus avec Pierre furent étonnés de ce que le don du Saint-Esprit soit aussi répandu sur les païens. Car ils"/>
          <p:cNvSpPr txBox="1"/>
          <p:nvPr>
            <p:ph type="body" idx="1"/>
          </p:nvPr>
        </p:nvSpPr>
        <p:spPr>
          <a:xfrm>
            <a:off x="952500" y="32766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0" indent="0" defTabSz="525779">
              <a:spcBef>
                <a:spcPts val="0"/>
              </a:spcBef>
              <a:buSzTx/>
              <a:buNone/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rPr i="1"/>
              <a:t>Comme Pierre prononçait encore ces mots, le Saint-Esprit descendit sur tous ceux qui écoutaient la parole.Tous les croyants circoncis qui étaient venus avec Pierre furent étonnés de ce que le don du Saint-Esprit soit aussi répandu sur les païens. Car ils les entendaient parler en langues et exalter Dieu</a:t>
            </a:r>
            <a:r>
              <a:t> (Ac 10.44-46)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Pierre et sa triple vision (Ac 10.11)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Pierre et sa compréhension (Ac 10.34-35)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Pierre et les non-juifs (Ac 10.19)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Pierre et les 6 frères juifs (Ac 11.12)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Un PEL des romains pour les 6 frères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Les 6 frères touchés (Ac 10.46)</a:t>
            </a:r>
          </a:p>
          <a:p>
            <a:pPr marL="411479" indent="-411479" defTabSz="525779">
              <a:spcBef>
                <a:spcPts val="0"/>
              </a:spcBef>
              <a:defRPr sz="3420">
                <a:latin typeface="Gill Sans"/>
                <a:ea typeface="Gill Sans"/>
                <a:cs typeface="Gill Sans"/>
                <a:sym typeface="Gill Sans"/>
              </a:defRPr>
            </a:pPr>
            <a:r>
              <a:t>Pierre confirme (Ac 10.47)</a:t>
            </a:r>
          </a:p>
        </p:txBody>
      </p:sp>
      <p:sp>
        <p:nvSpPr>
          <p:cNvPr id="152" name="L’annonce de Jean-Baptiste…"/>
          <p:cNvSpPr txBox="1"/>
          <p:nvPr/>
        </p:nvSpPr>
        <p:spPr>
          <a:xfrm>
            <a:off x="8930271" y="139700"/>
            <a:ext cx="3769729" cy="180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L’annonce de Jean-Baptiste</a:t>
            </a:r>
          </a:p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La Pentecôte</a:t>
            </a:r>
          </a:p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La pensée de l’apôtre Paul</a:t>
            </a:r>
          </a:p>
          <a:p>
            <a:pPr algn="r" defTabSz="338835">
              <a:defRPr b="1"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Les exemples des Actes</a:t>
            </a:r>
          </a:p>
          <a:p>
            <a:pPr algn="r" defTabSz="338835">
              <a:defRPr sz="2204">
                <a:latin typeface="Gill Sans"/>
                <a:ea typeface="Gill Sans"/>
                <a:cs typeface="Gill Sans"/>
                <a:sym typeface="Gill Sans"/>
              </a:defRPr>
            </a:pPr>
            <a:r>
              <a:t>En pratique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