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800">
                <a:gradFill flip="none" rotWithShape="1">
                  <a:gsLst>
                    <a:gs pos="0">
                      <a:srgbClr val="EAD695"/>
                    </a:gs>
                    <a:gs pos="73000">
                      <a:srgbClr val="EAD695"/>
                    </a:gs>
                    <a:gs pos="100000">
                      <a:srgbClr val="E7D080"/>
                    </a:gs>
                  </a:gsLst>
                  <a:lin ang="4800000" scaled="0"/>
                </a:gra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18" name="Texte niveau 1…"/>
          <p:cNvSpPr txBox="1"/>
          <p:nvPr>
            <p:ph type="body" idx="1"/>
          </p:nvPr>
        </p:nvSpPr>
        <p:spPr>
          <a:xfrm>
            <a:off x="650239" y="2275839"/>
            <a:ext cx="11704322" cy="6697473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695597" indent="-558437" defTabSz="1300480">
              <a:spcBef>
                <a:spcPts val="900"/>
              </a:spcBef>
              <a:buClr>
                <a:srgbClr val="F9F9F9"/>
              </a:buClr>
              <a:buSzPct val="65000"/>
              <a:buChar char=""/>
              <a:defRPr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34033" indent="-448817" defTabSz="1300480">
              <a:spcBef>
                <a:spcPts val="900"/>
              </a:spcBef>
              <a:buClr>
                <a:srgbClr val="F9F9F9"/>
              </a:buClr>
              <a:buSzPct val="80000"/>
              <a:buChar char="◼"/>
              <a:defRPr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00110" indent="-394854" defTabSz="1300480">
              <a:spcBef>
                <a:spcPts val="900"/>
              </a:spcBef>
              <a:buClr>
                <a:srgbClr val="F9F9F9"/>
              </a:buClr>
              <a:buSzPct val="95000"/>
              <a:buChar char="▫"/>
              <a:defRPr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17903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"/>
              <a:defRPr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09927" indent="-347472" defTabSz="1300480">
              <a:spcBef>
                <a:spcPts val="900"/>
              </a:spcBef>
              <a:buClr>
                <a:srgbClr val="F9F9F9"/>
              </a:buClr>
              <a:buSzPct val="100000"/>
              <a:buChar char="◾"/>
              <a:defRPr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 txBox="1"/>
          <p:nvPr>
            <p:ph type="title"/>
          </p:nvPr>
        </p:nvSpPr>
        <p:spPr>
          <a:xfrm>
            <a:off x="650239" y="388337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800">
                <a:gradFill flip="none" rotWithShape="1">
                  <a:gsLst>
                    <a:gs pos="0">
                      <a:srgbClr val="EAD695"/>
                    </a:gs>
                    <a:gs pos="73000">
                      <a:srgbClr val="EAD695"/>
                    </a:gs>
                    <a:gs pos="100000">
                      <a:srgbClr val="E7D080"/>
                    </a:gs>
                  </a:gsLst>
                  <a:lin ang="4800000" scaled="0"/>
                </a:gra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7" name="Texte niveau 1…"/>
          <p:cNvSpPr txBox="1"/>
          <p:nvPr>
            <p:ph type="body" sz="quarter" idx="1"/>
          </p:nvPr>
        </p:nvSpPr>
        <p:spPr>
          <a:xfrm>
            <a:off x="650239" y="2183270"/>
            <a:ext cx="5746046" cy="1067929"/>
          </a:xfrm>
          <a:prstGeom prst="rect">
            <a:avLst/>
          </a:prstGeom>
        </p:spPr>
        <p:txBody>
          <a:bodyPr lIns="65023" tIns="65023" rIns="65023" bIns="65023"/>
          <a:lstStyle>
            <a:lvl1pPr marL="0" indent="0" defTabSz="1300480">
              <a:spcBef>
                <a:spcPts val="800"/>
              </a:spcBef>
              <a:buSzTx/>
              <a:buNone/>
              <a:defRPr cap="all" sz="34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216" defTabSz="1300480">
              <a:spcBef>
                <a:spcPts val="800"/>
              </a:spcBef>
              <a:buSzTx/>
              <a:buNone/>
              <a:defRPr cap="all" sz="34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5255" defTabSz="1300480">
              <a:spcBef>
                <a:spcPts val="800"/>
              </a:spcBef>
              <a:buSzTx/>
              <a:buNone/>
              <a:defRPr cap="all" sz="34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70431" defTabSz="1300480">
              <a:spcBef>
                <a:spcPts val="800"/>
              </a:spcBef>
              <a:buSzTx/>
              <a:buNone/>
              <a:defRPr cap="all" sz="34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455" defTabSz="1300480">
              <a:spcBef>
                <a:spcPts val="800"/>
              </a:spcBef>
              <a:buSzTx/>
              <a:buNone/>
              <a:defRPr cap="all" sz="34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Espace réservé du texte 3"/>
          <p:cNvSpPr/>
          <p:nvPr>
            <p:ph type="body" sz="quarter" idx="21"/>
          </p:nvPr>
        </p:nvSpPr>
        <p:spPr>
          <a:xfrm>
            <a:off x="6606258" y="2183270"/>
            <a:ext cx="5748303" cy="1067929"/>
          </a:xfrm>
          <a:prstGeom prst="rect">
            <a:avLst/>
          </a:prstGeom>
        </p:spPr>
        <p:txBody>
          <a:bodyPr lIns="65023" tIns="65023" rIns="65023" bIns="65023"/>
          <a:lstStyle/>
          <a:p>
            <a:pPr marL="0" indent="0" defTabSz="1300480">
              <a:spcBef>
                <a:spcPts val="800"/>
              </a:spcBef>
              <a:buSzTx/>
              <a:buNone/>
              <a:defRPr cap="all" sz="3400">
                <a:latin typeface="Book Antiqua"/>
                <a:ea typeface="Book Antiqua"/>
                <a:cs typeface="Book Antiqua"/>
                <a:sym typeface="Book Antiqua"/>
              </a:defRPr>
            </a:pPr>
          </a:p>
        </p:txBody>
      </p:sp>
      <p:sp>
        <p:nvSpPr>
          <p:cNvPr id="129" name="Numéro de diapositive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e du titre"/>
          <p:cNvSpPr txBox="1"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b="1" sz="5800">
                <a:gradFill flip="none" rotWithShape="1">
                  <a:gsLst>
                    <a:gs pos="0">
                      <a:srgbClr val="EAD695"/>
                    </a:gs>
                    <a:gs pos="73000">
                      <a:srgbClr val="EAD695"/>
                    </a:gs>
                    <a:gs pos="100000">
                      <a:srgbClr val="E7D080"/>
                    </a:gs>
                  </a:gsLst>
                  <a:lin ang="4800000" scaled="0"/>
                </a:gra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7" name="Texte niveau 1…"/>
          <p:cNvSpPr txBox="1"/>
          <p:nvPr>
            <p:ph type="body" sz="half" idx="1"/>
          </p:nvPr>
        </p:nvSpPr>
        <p:spPr>
          <a:xfrm>
            <a:off x="650239" y="2275839"/>
            <a:ext cx="5743788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706901" indent="-569741" defTabSz="1300480">
              <a:spcBef>
                <a:spcPts val="800"/>
              </a:spcBef>
              <a:buClr>
                <a:srgbClr val="F9F9F9"/>
              </a:buClr>
              <a:buSzPct val="65000"/>
              <a:buChar char="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1pPr>
            <a:lvl2pPr marL="1010411" indent="-425195" defTabSz="1300480">
              <a:spcBef>
                <a:spcPts val="800"/>
              </a:spcBef>
              <a:buClr>
                <a:srgbClr val="F9F9F9"/>
              </a:buClr>
              <a:buSzPct val="80000"/>
              <a:buChar char="◼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16735" indent="-411479" defTabSz="1300480">
              <a:spcBef>
                <a:spcPts val="800"/>
              </a:spcBef>
              <a:buClr>
                <a:srgbClr val="F9F9F9"/>
              </a:buClr>
              <a:buSzPct val="95000"/>
              <a:buChar char="▫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3pPr>
            <a:lvl4pPr marL="1536191" indent="-365760" defTabSz="1300480">
              <a:spcBef>
                <a:spcPts val="800"/>
              </a:spcBef>
              <a:buClr>
                <a:srgbClr val="F9F9F9"/>
              </a:buClr>
              <a:buSzPct val="100000"/>
              <a:buChar char="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4pPr>
            <a:lvl5pPr marL="1728216" indent="-365760" defTabSz="1300480">
              <a:spcBef>
                <a:spcPts val="800"/>
              </a:spcBef>
              <a:buClr>
                <a:srgbClr val="F9F9F9"/>
              </a:buClr>
              <a:buSzPct val="100000"/>
              <a:buChar char="◾"/>
              <a:defRPr sz="3600"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8" name="Numéro de diapositive"/>
          <p:cNvSpPr txBox="1"/>
          <p:nvPr>
            <p:ph type="sldNum" sz="quarter" idx="2"/>
          </p:nvPr>
        </p:nvSpPr>
        <p:spPr>
          <a:xfrm>
            <a:off x="12138659" y="9391226"/>
            <a:ext cx="215901" cy="254001"/>
          </a:xfrm>
          <a:prstGeom prst="rect">
            <a:avLst/>
          </a:prstGeom>
        </p:spPr>
        <p:txBody>
          <a:bodyPr lIns="0" tIns="0" rIns="0" bIns="0"/>
          <a:lstStyle>
            <a:lvl1pPr algn="r" defTabSz="1300480">
              <a:defRPr sz="16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46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7" name="Numéro de diapositive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e du titre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84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55" name="Texte niveau 1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 sz="4200"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6" name="Numéro de diapositive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0200" y="330200"/>
            <a:ext cx="9779001" cy="6519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6642100" y="762000"/>
            <a:ext cx="5494867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6718300" y="1054100"/>
            <a:ext cx="5334000" cy="800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464300" y="5067300"/>
            <a:ext cx="5943600" cy="396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464300" y="762000"/>
            <a:ext cx="584835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23"/>
          </p:nvPr>
        </p:nvSpPr>
        <p:spPr>
          <a:xfrm>
            <a:off x="723900" y="723900"/>
            <a:ext cx="5638801" cy="845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Le règne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Le règne </a:t>
            </a:r>
          </a:p>
          <a:p>
            <a:pPr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de 1000 ans</a:t>
            </a:r>
          </a:p>
        </p:txBody>
      </p:sp>
      <p:sp>
        <p:nvSpPr>
          <p:cNvPr id="166" name="Que ton règne vienne !"/>
          <p:cNvSpPr txBox="1"/>
          <p:nvPr>
            <p:ph type="subTitle" sz="quarter" idx="1"/>
          </p:nvPr>
        </p:nvSpPr>
        <p:spPr>
          <a:xfrm>
            <a:off x="6407282" y="5029200"/>
            <a:ext cx="4136800" cy="637828"/>
          </a:xfrm>
          <a:prstGeom prst="rect">
            <a:avLst/>
          </a:prstGeom>
        </p:spPr>
        <p:txBody>
          <a:bodyPr/>
          <a:lstStyle>
            <a:lvl1pPr>
              <a:defRPr i="1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Que ton règne vienne !</a:t>
            </a:r>
          </a:p>
        </p:txBody>
      </p:sp>
      <p:sp>
        <p:nvSpPr>
          <p:cNvPr id="167" name="IEB - Cursus 2024-25"/>
          <p:cNvSpPr txBox="1"/>
          <p:nvPr/>
        </p:nvSpPr>
        <p:spPr>
          <a:xfrm>
            <a:off x="8512399" y="8937972"/>
            <a:ext cx="4136801" cy="63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IEB - Cursus 2024-25</a:t>
            </a:r>
          </a:p>
        </p:txBody>
      </p:sp>
      <p:pic>
        <p:nvPicPr>
          <p:cNvPr id="168" name="Capture d’écran 2021-11-17 à 23.31.17.png" descr="Capture d’écran 2021-11-17 à 23.31.17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695" y="335549"/>
            <a:ext cx="2692401" cy="9082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acrificateu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Sacrificateurs</a:t>
            </a:r>
          </a:p>
        </p:txBody>
      </p:sp>
      <p:sp>
        <p:nvSpPr>
          <p:cNvPr id="254" name="Un appel : Nul ne s’arroge cet honneur, mais seulement s’il est appelé de Dieu (Héb. 5:4)…"/>
          <p:cNvSpPr txBox="1"/>
          <p:nvPr>
            <p:ph type="body" idx="1"/>
          </p:nvPr>
        </p:nvSpPr>
        <p:spPr>
          <a:xfrm>
            <a:off x="952500" y="3022899"/>
            <a:ext cx="11099800" cy="6286501"/>
          </a:xfrm>
          <a:prstGeom prst="rect">
            <a:avLst/>
          </a:prstGeom>
        </p:spPr>
        <p:txBody>
          <a:bodyPr/>
          <a:lstStyle/>
          <a:p>
            <a:pPr marL="384047" indent="-384047" defTabSz="490727">
              <a:spcBef>
                <a:spcPts val="0"/>
              </a:spcBef>
              <a:defRPr sz="3191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Un appel</a:t>
            </a:r>
            <a:r>
              <a:t> : </a:t>
            </a:r>
            <a:r>
              <a:rPr i="1"/>
              <a:t>Nul ne s’arroge cet honneur, mais seulement s’il est appelé de Dieu</a:t>
            </a:r>
            <a:r>
              <a:t> (Héb. 5:4)</a:t>
            </a:r>
          </a:p>
          <a:p>
            <a:pPr marL="384047" indent="-384047" defTabSz="490727">
              <a:spcBef>
                <a:spcPts val="0"/>
              </a:spcBef>
              <a:defRPr sz="3191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L’offrande des sacrifices</a:t>
            </a:r>
            <a:r>
              <a:t> : </a:t>
            </a:r>
            <a:r>
              <a:rPr i="1"/>
              <a:t>Tout souverain sacrificateur pris du milieu des hommes est établi pour les hommes dans le service de Dieu, afin de présenter des offrandes et des sacrifices pour les péchés</a:t>
            </a:r>
            <a:r>
              <a:t> (He 5.1)</a:t>
            </a:r>
          </a:p>
          <a:p>
            <a:pPr marL="384047" indent="-384047" defTabSz="490727">
              <a:spcBef>
                <a:spcPts val="0"/>
              </a:spcBef>
              <a:defRPr sz="3191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L’intermission</a:t>
            </a:r>
            <a:r>
              <a:rPr i="1"/>
              <a:t> : établi sur la maison de Dieu</a:t>
            </a:r>
            <a:r>
              <a:t> (He10.21)</a:t>
            </a:r>
          </a:p>
          <a:p>
            <a:pPr marL="384047" indent="-384047" defTabSz="490727">
              <a:spcBef>
                <a:spcPts val="0"/>
              </a:spcBef>
              <a:defRPr sz="3191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Représentation de Dieu</a:t>
            </a:r>
            <a:r>
              <a:t> : </a:t>
            </a:r>
            <a:r>
              <a:rPr i="1"/>
              <a:t>Et je vis un autre ange volant par le milieu du ciel, ayant l'évangile éternel pour l'annoncer à ceux qui sont établis sur la terre, et à toute nation et tribu et langue et peuple</a:t>
            </a:r>
            <a:r>
              <a:t> (Ap 14.6)</a:t>
            </a:r>
          </a:p>
          <a:p>
            <a:pPr marL="384047" indent="-384047" defTabSz="490727">
              <a:spcBef>
                <a:spcPts val="0"/>
              </a:spcBef>
              <a:defRPr sz="3191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Représentation du Christ</a:t>
            </a:r>
            <a:r>
              <a:t> : </a:t>
            </a:r>
            <a:r>
              <a:rPr i="1"/>
              <a:t>Ils seront sacrificateurs de Dieu et du Christ</a:t>
            </a:r>
            <a:r>
              <a:t> (Ap 20.6)</a:t>
            </a:r>
          </a:p>
          <a:p>
            <a:pPr marL="384047" indent="-384047" defTabSz="490727">
              <a:spcBef>
                <a:spcPts val="0"/>
              </a:spcBef>
              <a:defRPr sz="3191">
                <a:latin typeface="Gill Sans"/>
                <a:ea typeface="Gill Sans"/>
                <a:cs typeface="Gill Sans"/>
                <a:sym typeface="Gill Sans"/>
              </a:defRPr>
            </a:pPr>
            <a:r>
              <a:t>Le temple d’Ezéchiel</a:t>
            </a:r>
          </a:p>
        </p:txBody>
      </p:sp>
      <p:pic>
        <p:nvPicPr>
          <p:cNvPr id="25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604" y="184150"/>
            <a:ext cx="3162301" cy="256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Vue globale"/>
          <p:cNvSpPr txBox="1"/>
          <p:nvPr>
            <p:ph type="title"/>
          </p:nvPr>
        </p:nvSpPr>
        <p:spPr>
          <a:xfrm>
            <a:off x="-1993900" y="9596"/>
            <a:ext cx="11099800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Vue globale</a:t>
            </a:r>
          </a:p>
        </p:txBody>
      </p:sp>
      <p:sp>
        <p:nvSpPr>
          <p:cNvPr id="258" name="L’avènement du Christ…"/>
          <p:cNvSpPr/>
          <p:nvPr/>
        </p:nvSpPr>
        <p:spPr>
          <a:xfrm>
            <a:off x="468791" y="4841163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L’avènement du Christ 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(2Th 1.10)</a:t>
            </a:r>
          </a:p>
        </p:txBody>
      </p:sp>
      <p:sp>
        <p:nvSpPr>
          <p:cNvPr id="259" name="Les 144000…"/>
          <p:cNvSpPr/>
          <p:nvPr/>
        </p:nvSpPr>
        <p:spPr>
          <a:xfrm>
            <a:off x="5204963" y="1735624"/>
            <a:ext cx="2426667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Les 144000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7.4)</a:t>
            </a:r>
          </a:p>
        </p:txBody>
      </p:sp>
      <p:sp>
        <p:nvSpPr>
          <p:cNvPr id="260" name="Retentissement mondial…"/>
          <p:cNvSpPr/>
          <p:nvPr/>
        </p:nvSpPr>
        <p:spPr>
          <a:xfrm>
            <a:off x="1164234" y="6125760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Retentissement mondial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(Za 11.10)</a:t>
            </a:r>
          </a:p>
        </p:txBody>
      </p:sp>
      <p:sp>
        <p:nvSpPr>
          <p:cNvPr id="261" name="Le parcours du Christ…"/>
          <p:cNvSpPr/>
          <p:nvPr/>
        </p:nvSpPr>
        <p:spPr>
          <a:xfrm>
            <a:off x="1164234" y="3562642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 parcours du Christ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11.10)</a:t>
            </a:r>
          </a:p>
        </p:txBody>
      </p:sp>
      <p:sp>
        <p:nvSpPr>
          <p:cNvPr id="262" name="Un tribunal immédiat…"/>
          <p:cNvSpPr/>
          <p:nvPr/>
        </p:nvSpPr>
        <p:spPr>
          <a:xfrm>
            <a:off x="5234253" y="7065657"/>
            <a:ext cx="2426668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Un tribunal immédiat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(Mt 25.31; 2Ti 4.1)</a:t>
            </a:r>
          </a:p>
        </p:txBody>
      </p:sp>
      <p:sp>
        <p:nvSpPr>
          <p:cNvPr id="263" name="Satan lié…"/>
          <p:cNvSpPr/>
          <p:nvPr/>
        </p:nvSpPr>
        <p:spPr>
          <a:xfrm>
            <a:off x="5234253" y="5729707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811956"/>
              <a:satOff val="-58544"/>
              <a:lumOff val="-9736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Satan lié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20.1-3)</a:t>
            </a:r>
          </a:p>
        </p:txBody>
      </p:sp>
      <p:sp>
        <p:nvSpPr>
          <p:cNvPr id="264" name="Résurrection de martyrs de la GT (Ap 20.4-6)"/>
          <p:cNvSpPr/>
          <p:nvPr/>
        </p:nvSpPr>
        <p:spPr>
          <a:xfrm>
            <a:off x="1052724" y="8244993"/>
            <a:ext cx="2153895" cy="1270361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Résurrection de martyrs de la GT (Ap 20.4-6)</a:t>
            </a:r>
          </a:p>
        </p:txBody>
      </p:sp>
      <p:sp>
        <p:nvSpPr>
          <p:cNvPr id="265" name="1000 ans…"/>
          <p:cNvSpPr/>
          <p:nvPr/>
        </p:nvSpPr>
        <p:spPr>
          <a:xfrm>
            <a:off x="5204963" y="4402058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1000 ans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20.1-9)</a:t>
            </a:r>
          </a:p>
        </p:txBody>
      </p:sp>
      <p:sp>
        <p:nvSpPr>
          <p:cNvPr id="266" name="Sceptre de fer, règne de justice…"/>
          <p:cNvSpPr/>
          <p:nvPr/>
        </p:nvSpPr>
        <p:spPr>
          <a:xfrm>
            <a:off x="5216534" y="3074410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Sceptre de fer, règne de justice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(Ps 2)</a:t>
            </a:r>
          </a:p>
        </p:txBody>
      </p:sp>
      <p:sp>
        <p:nvSpPr>
          <p:cNvPr id="267" name="Temple reconstruit…"/>
          <p:cNvSpPr/>
          <p:nvPr/>
        </p:nvSpPr>
        <p:spPr>
          <a:xfrm>
            <a:off x="7845822" y="5870475"/>
            <a:ext cx="2426668" cy="1270360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Temple reconstruit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(Ez 40-48)</a:t>
            </a:r>
          </a:p>
        </p:txBody>
      </p:sp>
      <p:sp>
        <p:nvSpPr>
          <p:cNvPr id="268" name="La mort n’est plus, glorifié ou non…"/>
          <p:cNvSpPr/>
          <p:nvPr/>
        </p:nvSpPr>
        <p:spPr>
          <a:xfrm>
            <a:off x="7845822" y="7168325"/>
            <a:ext cx="2426668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pc="-48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La mort n’est plus, glorifié ou non</a:t>
            </a:r>
          </a:p>
          <a:p>
            <a:pPr>
              <a:defRPr spc="-48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65.18-25)</a:t>
            </a:r>
          </a:p>
        </p:txBody>
      </p:sp>
      <p:sp>
        <p:nvSpPr>
          <p:cNvPr id="269" name="Le pécheur meurt…"/>
          <p:cNvSpPr/>
          <p:nvPr/>
        </p:nvSpPr>
        <p:spPr>
          <a:xfrm>
            <a:off x="7875113" y="4610725"/>
            <a:ext cx="2426667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 pécheur meurt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65.20)</a:t>
            </a:r>
          </a:p>
        </p:txBody>
      </p:sp>
      <p:sp>
        <p:nvSpPr>
          <p:cNvPr id="270" name="Les juifs évangélisent la terre…"/>
          <p:cNvSpPr/>
          <p:nvPr/>
        </p:nvSpPr>
        <p:spPr>
          <a:xfrm>
            <a:off x="7845822" y="2973568"/>
            <a:ext cx="2426668" cy="1571567"/>
          </a:xfrm>
          <a:prstGeom prst="roundRect">
            <a:avLst>
              <a:gd name="adj" fmla="val 12125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Les juifs évangélisent la terre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66.18-20)</a:t>
            </a:r>
          </a:p>
        </p:txBody>
      </p:sp>
      <p:sp>
        <p:nvSpPr>
          <p:cNvPr id="271" name="L’Eglise administre le monde…"/>
          <p:cNvSpPr/>
          <p:nvPr/>
        </p:nvSpPr>
        <p:spPr>
          <a:xfrm>
            <a:off x="7845822" y="1344713"/>
            <a:ext cx="2426668" cy="1571567"/>
          </a:xfrm>
          <a:prstGeom prst="roundRect">
            <a:avLst>
              <a:gd name="adj" fmla="val 12125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pc="-72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L’Eglise administre le monde</a:t>
            </a:r>
          </a:p>
          <a:p>
            <a:pPr>
              <a:defRPr spc="-48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2.26-27, 21.17)</a:t>
            </a:r>
          </a:p>
        </p:txBody>
      </p:sp>
      <p:sp>
        <p:nvSpPr>
          <p:cNvPr id="272" name="Satan est relâché…"/>
          <p:cNvSpPr/>
          <p:nvPr/>
        </p:nvSpPr>
        <p:spPr>
          <a:xfrm>
            <a:off x="10486682" y="4841163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811956"/>
              <a:satOff val="-58544"/>
              <a:lumOff val="-9736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Satan est relâché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20.7-9)</a:t>
            </a:r>
          </a:p>
        </p:txBody>
      </p:sp>
      <p:sp>
        <p:nvSpPr>
          <p:cNvPr id="273" name="Noces de l’agneau…"/>
          <p:cNvSpPr/>
          <p:nvPr/>
        </p:nvSpPr>
        <p:spPr>
          <a:xfrm>
            <a:off x="2841369" y="5590823"/>
            <a:ext cx="2172544" cy="1270360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Noces de l’agneau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21.2)</a:t>
            </a:r>
          </a:p>
        </p:txBody>
      </p:sp>
      <p:sp>
        <p:nvSpPr>
          <p:cNvPr id="274" name="Tribunal du Christ…"/>
          <p:cNvSpPr/>
          <p:nvPr/>
        </p:nvSpPr>
        <p:spPr>
          <a:xfrm>
            <a:off x="7845822" y="17064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Tribunal du Christ 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pc="-24"/>
              <a:t>(2Co 5.10, 2Ti </a:t>
            </a:r>
            <a:r>
              <a:t>4.1)</a:t>
            </a:r>
          </a:p>
        </p:txBody>
      </p:sp>
      <p:sp>
        <p:nvSpPr>
          <p:cNvPr id="275" name="La robe de la mariée…"/>
          <p:cNvSpPr/>
          <p:nvPr/>
        </p:nvSpPr>
        <p:spPr>
          <a:xfrm>
            <a:off x="2850694" y="4241620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La robe de la mariée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19.8)</a:t>
            </a:r>
          </a:p>
        </p:txBody>
      </p:sp>
      <p:sp>
        <p:nvSpPr>
          <p:cNvPr id="276" name="L’arbre de vie…"/>
          <p:cNvSpPr/>
          <p:nvPr/>
        </p:nvSpPr>
        <p:spPr>
          <a:xfrm>
            <a:off x="7845822" y="8466175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L’arbre de vie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22.2)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A retenir"/>
          <p:cNvSpPr txBox="1"/>
          <p:nvPr>
            <p:ph type="title"/>
          </p:nvPr>
        </p:nvSpPr>
        <p:spPr>
          <a:xfrm>
            <a:off x="1579741" y="412750"/>
            <a:ext cx="11099801" cy="21209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 retenir</a:t>
            </a:r>
          </a:p>
        </p:txBody>
      </p:sp>
      <p:sp>
        <p:nvSpPr>
          <p:cNvPr id="279" name="Le plan collectif de Dieu pour les nations : En ta semence seront bénies les nations (Gen 12.3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>
                <a:latin typeface="Gill Sans"/>
                <a:ea typeface="Gill Sans"/>
                <a:cs typeface="Gill Sans"/>
                <a:sym typeface="Gill Sans"/>
              </a:defRPr>
            </a:pPr>
          </a:p>
          <a:p>
            <a:pPr marL="388620" indent="-388620" defTabSz="496570">
              <a:spcBef>
                <a:spcPts val="3500"/>
              </a:spcBef>
              <a:defRPr sz="323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Le plan collectif de Dieu pour les nations</a:t>
            </a:r>
            <a:r>
              <a:t> : </a:t>
            </a:r>
            <a:r>
              <a:rPr i="1"/>
              <a:t>En ta semence seront bénies les nations</a:t>
            </a:r>
            <a:r>
              <a:t> (Gen 12.3)</a:t>
            </a:r>
          </a:p>
          <a:p>
            <a:pPr marL="388620" indent="-388620" defTabSz="496570">
              <a:spcBef>
                <a:spcPts val="3500"/>
              </a:spcBef>
              <a:defRPr sz="323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Les règlements de compte de Dieu</a:t>
            </a:r>
            <a:r>
              <a:t> : </a:t>
            </a:r>
            <a:r>
              <a:rPr i="1"/>
              <a:t>Demeurez en lui, afin qu’au moment où il sera manifesté, nous ayons de l’assurance, et qu’à son avènement, nous n’ayons pas honte devant lui</a:t>
            </a:r>
            <a:r>
              <a:t> (1Jn 2.28)</a:t>
            </a:r>
          </a:p>
          <a:p>
            <a:pPr marL="388620" indent="-388620" defTabSz="496570">
              <a:spcBef>
                <a:spcPts val="3500"/>
              </a:spcBef>
              <a:defRPr sz="3230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L’Eglise, équipe administratrice du Christ</a:t>
            </a:r>
            <a:r>
              <a:t> : </a:t>
            </a:r>
            <a:r>
              <a:rPr i="1"/>
              <a:t> Je donnerai autorité sur les nations. Avec un sceptre de fer il les fera paître, comme on brise les vases d’argile, ainsi que j’en ai reçu moi-même le pouvoir de mon Père</a:t>
            </a:r>
            <a:r>
              <a:t> (Ap 2.27)</a:t>
            </a:r>
          </a:p>
        </p:txBody>
      </p:sp>
      <p:pic>
        <p:nvPicPr>
          <p:cNvPr id="28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976" y="400050"/>
            <a:ext cx="4668515" cy="26143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Un schéma…"/>
          <p:cNvSpPr txBox="1"/>
          <p:nvPr>
            <p:ph type="title"/>
          </p:nvPr>
        </p:nvSpPr>
        <p:spPr>
          <a:xfrm>
            <a:off x="1270000" y="457200"/>
            <a:ext cx="10464800" cy="2641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60000"/>
              </a:lnSpc>
            </a:pPr>
            <a:r>
              <a:t>Un schéma </a:t>
            </a:r>
          </a:p>
          <a:p>
            <a:pPr>
              <a:lnSpc>
                <a:spcPct val="60000"/>
              </a:lnSpc>
            </a:pPr>
            <a:r>
              <a:t>possible...</a:t>
            </a:r>
          </a:p>
        </p:txBody>
      </p:sp>
      <p:grpSp>
        <p:nvGrpSpPr>
          <p:cNvPr id="197" name="Grouper"/>
          <p:cNvGrpSpPr/>
          <p:nvPr/>
        </p:nvGrpSpPr>
        <p:grpSpPr>
          <a:xfrm>
            <a:off x="571499" y="4257677"/>
            <a:ext cx="12742743" cy="5070473"/>
            <a:chOff x="135368" y="247650"/>
            <a:chExt cx="12742741" cy="5070472"/>
          </a:xfrm>
        </p:grpSpPr>
        <p:sp>
          <p:nvSpPr>
            <p:cNvPr id="171" name="Règne de 1000 ans"/>
            <p:cNvSpPr/>
            <p:nvPr/>
          </p:nvSpPr>
          <p:spPr>
            <a:xfrm>
              <a:off x="7887010" y="180657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24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Règne de 1000 ans</a:t>
              </a:r>
            </a:p>
          </p:txBody>
        </p:sp>
        <p:sp>
          <p:nvSpPr>
            <p:cNvPr id="172" name="Ligne"/>
            <p:cNvSpPr/>
            <p:nvPr/>
          </p:nvSpPr>
          <p:spPr>
            <a:xfrm flipH="1">
              <a:off x="135368" y="3716882"/>
              <a:ext cx="5368692" cy="2"/>
            </a:xfrm>
            <a:prstGeom prst="line">
              <a:avLst/>
            </a:prstGeom>
            <a:noFill/>
            <a:ln w="76200" cap="flat">
              <a:solidFill>
                <a:schemeClr val="accent6">
                  <a:hueOff val="7068528"/>
                  <a:satOff val="-63217"/>
                  <a:lumOff val="21330"/>
                </a:schemeClr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gne"/>
            <p:cNvSpPr/>
            <p:nvPr/>
          </p:nvSpPr>
          <p:spPr>
            <a:xfrm flipV="1">
              <a:off x="5456668" y="1253156"/>
              <a:ext cx="1" cy="1315417"/>
            </a:xfrm>
            <a:prstGeom prst="line">
              <a:avLst/>
            </a:prstGeom>
            <a:noFill/>
            <a:ln w="25400" cap="flat">
              <a:solidFill>
                <a:srgbClr val="6E6E6E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gne"/>
            <p:cNvSpPr/>
            <p:nvPr/>
          </p:nvSpPr>
          <p:spPr>
            <a:xfrm flipV="1">
              <a:off x="1106918" y="701676"/>
              <a:ext cx="1" cy="1270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75" name="Ligne"/>
            <p:cNvSpPr/>
            <p:nvPr/>
          </p:nvSpPr>
          <p:spPr>
            <a:xfrm flipV="1">
              <a:off x="979918" y="828676"/>
              <a:ext cx="254001" cy="254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76" name="Ligne"/>
            <p:cNvSpPr/>
            <p:nvPr/>
          </p:nvSpPr>
          <p:spPr>
            <a:xfrm>
              <a:off x="174753" y="1984376"/>
              <a:ext cx="11783031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77" name="Ligne"/>
            <p:cNvSpPr/>
            <p:nvPr/>
          </p:nvSpPr>
          <p:spPr>
            <a:xfrm flipV="1">
              <a:off x="4104118" y="688972"/>
              <a:ext cx="1" cy="131541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78" name="Ligne"/>
            <p:cNvSpPr/>
            <p:nvPr/>
          </p:nvSpPr>
          <p:spPr>
            <a:xfrm>
              <a:off x="5489583" y="670888"/>
              <a:ext cx="1" cy="127000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79" name="Ovale"/>
            <p:cNvSpPr/>
            <p:nvPr/>
          </p:nvSpPr>
          <p:spPr>
            <a:xfrm>
              <a:off x="4104118" y="815972"/>
              <a:ext cx="762944" cy="8001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80" name="Ovale"/>
            <p:cNvSpPr/>
            <p:nvPr/>
          </p:nvSpPr>
          <p:spPr>
            <a:xfrm>
              <a:off x="4415379" y="1146172"/>
              <a:ext cx="762944" cy="8001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81" name="Ovale"/>
            <p:cNvSpPr/>
            <p:nvPr/>
          </p:nvSpPr>
          <p:spPr>
            <a:xfrm>
              <a:off x="4713718" y="815972"/>
              <a:ext cx="762944" cy="8001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82" name="Temps d’Israël"/>
            <p:cNvSpPr/>
            <p:nvPr/>
          </p:nvSpPr>
          <p:spPr>
            <a:xfrm>
              <a:off x="8699810" y="2476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27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Temps d’Israël</a:t>
              </a:r>
            </a:p>
          </p:txBody>
        </p:sp>
        <p:sp>
          <p:nvSpPr>
            <p:cNvPr id="183" name="Temps des nations"/>
            <p:cNvSpPr/>
            <p:nvPr/>
          </p:nvSpPr>
          <p:spPr>
            <a:xfrm>
              <a:off x="1244910" y="25717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27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Temps des nations</a:t>
              </a:r>
            </a:p>
          </p:txBody>
        </p:sp>
        <p:sp>
          <p:nvSpPr>
            <p:cNvPr id="184" name="Ligne"/>
            <p:cNvSpPr/>
            <p:nvPr/>
          </p:nvSpPr>
          <p:spPr>
            <a:xfrm flipV="1">
              <a:off x="10046775" y="1786556"/>
              <a:ext cx="1" cy="395642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</a:defRPr>
              </a:pPr>
            </a:p>
          </p:txBody>
        </p:sp>
        <p:sp>
          <p:nvSpPr>
            <p:cNvPr id="185" name="Mort du Seigneur"/>
            <p:cNvSpPr/>
            <p:nvPr/>
          </p:nvSpPr>
          <p:spPr>
            <a:xfrm>
              <a:off x="1106918" y="230150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pc="-154" sz="2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Mort du Seigneur</a:t>
              </a:r>
            </a:p>
          </p:txBody>
        </p:sp>
        <p:sp>
          <p:nvSpPr>
            <p:cNvPr id="186" name="Enlèvement…"/>
            <p:cNvSpPr/>
            <p:nvPr/>
          </p:nvSpPr>
          <p:spPr>
            <a:xfrm>
              <a:off x="3415496" y="410844"/>
              <a:ext cx="137724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i="1" spc="-154" sz="2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Enlèvement </a:t>
              </a:r>
            </a:p>
            <a:p>
              <a:pPr>
                <a:defRPr i="1" spc="-154" sz="2200">
                  <a:latin typeface="Gill Sans"/>
                  <a:ea typeface="Gill Sans"/>
                  <a:cs typeface="Gill Sans"/>
                  <a:sym typeface="Gill Sans"/>
                </a:defRPr>
              </a:pPr>
              <a:r>
                <a:t>de l’Eglise</a:t>
              </a:r>
            </a:p>
          </p:txBody>
        </p:sp>
        <p:sp>
          <p:nvSpPr>
            <p:cNvPr id="187" name="Avènement du Christ"/>
            <p:cNvSpPr/>
            <p:nvPr/>
          </p:nvSpPr>
          <p:spPr>
            <a:xfrm>
              <a:off x="4800962" y="2384430"/>
              <a:ext cx="13772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 spc="-154" sz="2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Avènement du Christ</a:t>
              </a:r>
            </a:p>
          </p:txBody>
        </p:sp>
        <p:sp>
          <p:nvSpPr>
            <p:cNvPr id="188" name="Jugement dernier"/>
            <p:cNvSpPr/>
            <p:nvPr/>
          </p:nvSpPr>
          <p:spPr>
            <a:xfrm>
              <a:off x="9406368" y="2435226"/>
              <a:ext cx="13772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 spc="-154" sz="2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Jugement dernier</a:t>
              </a:r>
            </a:p>
          </p:txBody>
        </p:sp>
        <p:sp>
          <p:nvSpPr>
            <p:cNvPr id="189" name="Etat éternel"/>
            <p:cNvSpPr/>
            <p:nvPr/>
          </p:nvSpPr>
          <p:spPr>
            <a:xfrm>
              <a:off x="11430310" y="25717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27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Etat éternel</a:t>
              </a:r>
            </a:p>
          </p:txBody>
        </p:sp>
        <p:sp>
          <p:nvSpPr>
            <p:cNvPr id="190" name="Enfer"/>
            <p:cNvSpPr/>
            <p:nvPr/>
          </p:nvSpPr>
          <p:spPr>
            <a:xfrm>
              <a:off x="11608110" y="37052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z="27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Enfer</a:t>
              </a:r>
            </a:p>
          </p:txBody>
        </p:sp>
        <p:sp>
          <p:nvSpPr>
            <p:cNvPr id="191" name="Paradis"/>
            <p:cNvSpPr/>
            <p:nvPr/>
          </p:nvSpPr>
          <p:spPr>
            <a:xfrm>
              <a:off x="2313418" y="348260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pc="0" sz="2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Paradis</a:t>
              </a:r>
            </a:p>
          </p:txBody>
        </p:sp>
        <p:sp>
          <p:nvSpPr>
            <p:cNvPr id="192" name="Ligne"/>
            <p:cNvSpPr/>
            <p:nvPr/>
          </p:nvSpPr>
          <p:spPr>
            <a:xfrm flipH="1">
              <a:off x="135368" y="4224652"/>
              <a:ext cx="9919643" cy="3"/>
            </a:xfrm>
            <a:prstGeom prst="line">
              <a:avLst/>
            </a:prstGeom>
            <a:noFill/>
            <a:ln w="76200" cap="flat">
              <a:solidFill>
                <a:schemeClr val="accent6">
                  <a:hueOff val="7068528"/>
                  <a:satOff val="-63217"/>
                  <a:lumOff val="21330"/>
                </a:schemeClr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Séjour des morts malheureux"/>
            <p:cNvSpPr/>
            <p:nvPr/>
          </p:nvSpPr>
          <p:spPr>
            <a:xfrm>
              <a:off x="5780518" y="4048122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i="1" spc="0" sz="2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Séjour des morts malheureux</a:t>
              </a:r>
            </a:p>
          </p:txBody>
        </p:sp>
        <p:sp>
          <p:nvSpPr>
            <p:cNvPr id="194" name="Grande Tribulation"/>
            <p:cNvSpPr/>
            <p:nvPr/>
          </p:nvSpPr>
          <p:spPr>
            <a:xfrm>
              <a:off x="4108229" y="1346680"/>
              <a:ext cx="1377244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 spc="-154" sz="2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Grande Tribulation</a:t>
              </a:r>
            </a:p>
          </p:txBody>
        </p:sp>
        <p:sp>
          <p:nvSpPr>
            <p:cNvPr id="195" name="Tribunal du Christ"/>
            <p:cNvSpPr/>
            <p:nvPr/>
          </p:nvSpPr>
          <p:spPr>
            <a:xfrm>
              <a:off x="5698535" y="555626"/>
              <a:ext cx="4376950" cy="800101"/>
            </a:xfrm>
            <a:prstGeom prst="ellipse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hueOff val="321133"/>
                    <a:satOff val="-12043"/>
                    <a:lumOff val="-7113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800">
                  <a:effectLst>
                    <a:outerShdw sx="100000" sy="100000" kx="0" ky="0" algn="b" rotWithShape="0" blurRad="25400" dist="23998" dir="2700000">
                      <a:srgbClr val="000000">
                        <a:alpha val="31034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Tribunal du Christ</a:t>
              </a:r>
            </a:p>
          </p:txBody>
        </p:sp>
        <p:sp>
          <p:nvSpPr>
            <p:cNvPr id="196" name="Avènement du faux-roi"/>
            <p:cNvSpPr/>
            <p:nvPr/>
          </p:nvSpPr>
          <p:spPr>
            <a:xfrm>
              <a:off x="3415496" y="2374898"/>
              <a:ext cx="137724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i="1" spc="-154" sz="2200">
                  <a:latin typeface="Gill Sans"/>
                  <a:ea typeface="Gill Sans"/>
                  <a:cs typeface="Gill Sans"/>
                  <a:sym typeface="Gill Sans"/>
                </a:defRPr>
              </a:lvl1pPr>
            </a:lstStyle>
            <a:p>
              <a:pPr/>
              <a:r>
                <a:t>Avènement du faux-roi</a:t>
              </a:r>
            </a:p>
          </p:txBody>
        </p:sp>
      </p:grpSp>
      <p:sp>
        <p:nvSpPr>
          <p:cNvPr id="198" name="1Th 4.15"/>
          <p:cNvSpPr txBox="1"/>
          <p:nvPr/>
        </p:nvSpPr>
        <p:spPr>
          <a:xfrm>
            <a:off x="4038463" y="3778249"/>
            <a:ext cx="102897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1Th 4.15</a:t>
            </a:r>
          </a:p>
        </p:txBody>
      </p:sp>
      <p:sp>
        <p:nvSpPr>
          <p:cNvPr id="199" name="Mt 25.31"/>
          <p:cNvSpPr txBox="1"/>
          <p:nvPr/>
        </p:nvSpPr>
        <p:spPr>
          <a:xfrm>
            <a:off x="5434223" y="6610349"/>
            <a:ext cx="103145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Mt 25.31</a:t>
            </a:r>
          </a:p>
        </p:txBody>
      </p:sp>
      <p:sp>
        <p:nvSpPr>
          <p:cNvPr id="200" name="Ap 20.12"/>
          <p:cNvSpPr txBox="1"/>
          <p:nvPr/>
        </p:nvSpPr>
        <p:spPr>
          <a:xfrm>
            <a:off x="10050264" y="6711949"/>
            <a:ext cx="104497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Ap 20.12</a:t>
            </a:r>
          </a:p>
        </p:txBody>
      </p:sp>
      <p:sp>
        <p:nvSpPr>
          <p:cNvPr id="201" name="2Th 2.8"/>
          <p:cNvSpPr txBox="1"/>
          <p:nvPr/>
        </p:nvSpPr>
        <p:spPr>
          <a:xfrm>
            <a:off x="4101963" y="6610349"/>
            <a:ext cx="90197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2Th 2.8</a:t>
            </a:r>
          </a:p>
        </p:txBody>
      </p:sp>
      <p:sp>
        <p:nvSpPr>
          <p:cNvPr id="202" name="Noces de l’agneau"/>
          <p:cNvSpPr/>
          <p:nvPr/>
        </p:nvSpPr>
        <p:spPr>
          <a:xfrm>
            <a:off x="5867400" y="4241800"/>
            <a:ext cx="1270000" cy="127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18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Noces de l’agneau</a:t>
            </a:r>
          </a:p>
        </p:txBody>
      </p:sp>
      <p:sp>
        <p:nvSpPr>
          <p:cNvPr id="203" name="Ovale"/>
          <p:cNvSpPr/>
          <p:nvPr/>
        </p:nvSpPr>
        <p:spPr>
          <a:xfrm>
            <a:off x="5822397" y="4363813"/>
            <a:ext cx="4745567" cy="1772454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Vue globale"/>
          <p:cNvSpPr txBox="1"/>
          <p:nvPr>
            <p:ph type="title"/>
          </p:nvPr>
        </p:nvSpPr>
        <p:spPr>
          <a:xfrm>
            <a:off x="-1993900" y="9596"/>
            <a:ext cx="11099800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Vue globale</a:t>
            </a:r>
          </a:p>
        </p:txBody>
      </p:sp>
      <p:sp>
        <p:nvSpPr>
          <p:cNvPr id="206" name="L’avènement du Christ…"/>
          <p:cNvSpPr/>
          <p:nvPr/>
        </p:nvSpPr>
        <p:spPr>
          <a:xfrm>
            <a:off x="468791" y="4841163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L’avènement du Christ 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(2Th 1.10)</a:t>
            </a:r>
          </a:p>
        </p:txBody>
      </p:sp>
      <p:sp>
        <p:nvSpPr>
          <p:cNvPr id="207" name="Les 144000…"/>
          <p:cNvSpPr/>
          <p:nvPr/>
        </p:nvSpPr>
        <p:spPr>
          <a:xfrm>
            <a:off x="5204963" y="1735624"/>
            <a:ext cx="2426667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Les 144000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7.4)</a:t>
            </a:r>
          </a:p>
        </p:txBody>
      </p:sp>
      <p:sp>
        <p:nvSpPr>
          <p:cNvPr id="208" name="Retentissement mondial…"/>
          <p:cNvSpPr/>
          <p:nvPr/>
        </p:nvSpPr>
        <p:spPr>
          <a:xfrm>
            <a:off x="1164234" y="6125760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Retentissement mondial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(Za 11.10)</a:t>
            </a:r>
          </a:p>
        </p:txBody>
      </p:sp>
      <p:sp>
        <p:nvSpPr>
          <p:cNvPr id="209" name="Le parcours du Christ…"/>
          <p:cNvSpPr/>
          <p:nvPr/>
        </p:nvSpPr>
        <p:spPr>
          <a:xfrm>
            <a:off x="1164234" y="3562642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 parcours du Christ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10.27)</a:t>
            </a:r>
          </a:p>
        </p:txBody>
      </p:sp>
      <p:sp>
        <p:nvSpPr>
          <p:cNvPr id="210" name="Un tribunal immédiat…"/>
          <p:cNvSpPr/>
          <p:nvPr/>
        </p:nvSpPr>
        <p:spPr>
          <a:xfrm>
            <a:off x="5234253" y="7065657"/>
            <a:ext cx="2426668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Un tribunal immédiat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(Mt 25.31; 2Ti 4.1)</a:t>
            </a:r>
          </a:p>
        </p:txBody>
      </p:sp>
      <p:sp>
        <p:nvSpPr>
          <p:cNvPr id="211" name="Satan lié…"/>
          <p:cNvSpPr/>
          <p:nvPr/>
        </p:nvSpPr>
        <p:spPr>
          <a:xfrm>
            <a:off x="5234253" y="5729707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811956"/>
              <a:satOff val="-58544"/>
              <a:lumOff val="-9736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Satan lié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20.1-3)</a:t>
            </a:r>
          </a:p>
        </p:txBody>
      </p:sp>
      <p:sp>
        <p:nvSpPr>
          <p:cNvPr id="212" name="Résurrection de martyrs de la GT (Ap 20.4-6)"/>
          <p:cNvSpPr/>
          <p:nvPr/>
        </p:nvSpPr>
        <p:spPr>
          <a:xfrm>
            <a:off x="1052724" y="8244993"/>
            <a:ext cx="2153895" cy="1270361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Résurrection de martyrs de la GT (Ap 20.4-6)</a:t>
            </a:r>
          </a:p>
        </p:txBody>
      </p:sp>
      <p:sp>
        <p:nvSpPr>
          <p:cNvPr id="213" name="1000 ans…"/>
          <p:cNvSpPr/>
          <p:nvPr/>
        </p:nvSpPr>
        <p:spPr>
          <a:xfrm>
            <a:off x="5204963" y="4402058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1000 ans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20.1-9)</a:t>
            </a:r>
          </a:p>
        </p:txBody>
      </p:sp>
      <p:sp>
        <p:nvSpPr>
          <p:cNvPr id="214" name="Sceptre de fer, règne de justice…"/>
          <p:cNvSpPr/>
          <p:nvPr/>
        </p:nvSpPr>
        <p:spPr>
          <a:xfrm>
            <a:off x="5216534" y="3074410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Sceptre de fer, règne de justice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(Ps 2)</a:t>
            </a:r>
          </a:p>
        </p:txBody>
      </p:sp>
      <p:sp>
        <p:nvSpPr>
          <p:cNvPr id="215" name="Temple reconstruit…"/>
          <p:cNvSpPr/>
          <p:nvPr/>
        </p:nvSpPr>
        <p:spPr>
          <a:xfrm>
            <a:off x="7845822" y="5870475"/>
            <a:ext cx="2426668" cy="1270360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Temple reconstruit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(Ez 40-48)</a:t>
            </a:r>
          </a:p>
        </p:txBody>
      </p:sp>
      <p:sp>
        <p:nvSpPr>
          <p:cNvPr id="216" name="La mort n’est plus, glorifié ou non…"/>
          <p:cNvSpPr/>
          <p:nvPr/>
        </p:nvSpPr>
        <p:spPr>
          <a:xfrm>
            <a:off x="7845822" y="7168325"/>
            <a:ext cx="2426668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pc="-48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La mort n’est plus, glorifié ou non</a:t>
            </a:r>
          </a:p>
          <a:p>
            <a:pPr>
              <a:defRPr spc="-48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65.18-25)</a:t>
            </a:r>
          </a:p>
        </p:txBody>
      </p:sp>
      <p:sp>
        <p:nvSpPr>
          <p:cNvPr id="217" name="Le pécheur meurt…"/>
          <p:cNvSpPr/>
          <p:nvPr/>
        </p:nvSpPr>
        <p:spPr>
          <a:xfrm>
            <a:off x="7875113" y="4610725"/>
            <a:ext cx="2426667" cy="1270361"/>
          </a:xfrm>
          <a:prstGeom prst="roundRect">
            <a:avLst>
              <a:gd name="adj" fmla="val 1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 pécheur meurt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65.20)</a:t>
            </a:r>
          </a:p>
        </p:txBody>
      </p:sp>
      <p:sp>
        <p:nvSpPr>
          <p:cNvPr id="218" name="Les juifs évangélisent la terre…"/>
          <p:cNvSpPr/>
          <p:nvPr/>
        </p:nvSpPr>
        <p:spPr>
          <a:xfrm>
            <a:off x="7845822" y="2973568"/>
            <a:ext cx="2426668" cy="1571567"/>
          </a:xfrm>
          <a:prstGeom prst="roundRect">
            <a:avLst>
              <a:gd name="adj" fmla="val 12125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Les juifs évangélisent la terre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(Es 66.18-20)</a:t>
            </a:r>
          </a:p>
        </p:txBody>
      </p:sp>
      <p:sp>
        <p:nvSpPr>
          <p:cNvPr id="219" name="L’Eglise administre le monde…"/>
          <p:cNvSpPr/>
          <p:nvPr/>
        </p:nvSpPr>
        <p:spPr>
          <a:xfrm>
            <a:off x="7845822" y="1344713"/>
            <a:ext cx="2426668" cy="1571567"/>
          </a:xfrm>
          <a:prstGeom prst="roundRect">
            <a:avLst>
              <a:gd name="adj" fmla="val 12125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pc="-72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L’Eglise administre le monde</a:t>
            </a:r>
          </a:p>
          <a:p>
            <a:pPr>
              <a:defRPr spc="-48"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2.26-27, 21.17)</a:t>
            </a:r>
          </a:p>
        </p:txBody>
      </p:sp>
      <p:sp>
        <p:nvSpPr>
          <p:cNvPr id="220" name="Satan est relâché…"/>
          <p:cNvSpPr/>
          <p:nvPr/>
        </p:nvSpPr>
        <p:spPr>
          <a:xfrm>
            <a:off x="10486682" y="4841163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811956"/>
              <a:satOff val="-58544"/>
              <a:lumOff val="-9736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Satan est relâché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20.7-9)</a:t>
            </a:r>
          </a:p>
        </p:txBody>
      </p:sp>
      <p:sp>
        <p:nvSpPr>
          <p:cNvPr id="221" name="Noces de l’agneau…"/>
          <p:cNvSpPr/>
          <p:nvPr/>
        </p:nvSpPr>
        <p:spPr>
          <a:xfrm>
            <a:off x="2841369" y="5590823"/>
            <a:ext cx="2172544" cy="1270360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Noces de l’agneau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21.2)</a:t>
            </a:r>
          </a:p>
        </p:txBody>
      </p:sp>
      <p:sp>
        <p:nvSpPr>
          <p:cNvPr id="222" name="Tribunal du Christ…"/>
          <p:cNvSpPr/>
          <p:nvPr/>
        </p:nvSpPr>
        <p:spPr>
          <a:xfrm>
            <a:off x="7845822" y="17064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Tribunal du Christ 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spc="-24"/>
              <a:t>(2Co 5.10, 2Ti </a:t>
            </a:r>
            <a:r>
              <a:t>4.1)</a:t>
            </a:r>
          </a:p>
        </p:txBody>
      </p:sp>
      <p:sp>
        <p:nvSpPr>
          <p:cNvPr id="223" name="La robe de la mariée…"/>
          <p:cNvSpPr/>
          <p:nvPr/>
        </p:nvSpPr>
        <p:spPr>
          <a:xfrm>
            <a:off x="2850694" y="4241620"/>
            <a:ext cx="2153894" cy="1270361"/>
          </a:xfrm>
          <a:prstGeom prst="roundRect">
            <a:avLst>
              <a:gd name="adj" fmla="val 15000"/>
            </a:avLst>
          </a:prstGeom>
          <a:solidFill>
            <a:schemeClr val="accent5">
              <a:hueOff val="100859"/>
              <a:satOff val="-13629"/>
              <a:lumOff val="23879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La robe de la mariée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19.8)</a:t>
            </a:r>
          </a:p>
        </p:txBody>
      </p:sp>
      <p:sp>
        <p:nvSpPr>
          <p:cNvPr id="224" name="L’arbre de vie…"/>
          <p:cNvSpPr/>
          <p:nvPr/>
        </p:nvSpPr>
        <p:spPr>
          <a:xfrm>
            <a:off x="7845822" y="8466175"/>
            <a:ext cx="2426668" cy="1270361"/>
          </a:xfrm>
          <a:prstGeom prst="roundRect">
            <a:avLst>
              <a:gd name="adj" fmla="val 15000"/>
            </a:avLst>
          </a:prstGeom>
          <a:solidFill>
            <a:schemeClr val="accent6">
              <a:hueOff val="105381"/>
              <a:satOff val="14341"/>
              <a:lumOff val="10801"/>
            </a:schemeClr>
          </a:soli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L’arbre de vie</a:t>
            </a:r>
          </a:p>
          <a:p>
            <a:pPr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(Ap 22.2)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flip dir="r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Les noces de l’Agneau"/>
          <p:cNvSpPr txBox="1"/>
          <p:nvPr>
            <p:ph type="title"/>
          </p:nvPr>
        </p:nvSpPr>
        <p:spPr>
          <a:xfrm>
            <a:off x="2050808" y="839469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Les noces de l’Agneau</a:t>
            </a:r>
          </a:p>
        </p:txBody>
      </p:sp>
      <p:sp>
        <p:nvSpPr>
          <p:cNvPr id="227" name="Dieu a jugé la grande prostituée, tombée d’elle-même (Ap 19.2)…"/>
          <p:cNvSpPr txBox="1"/>
          <p:nvPr>
            <p:ph type="body" idx="1"/>
          </p:nvPr>
        </p:nvSpPr>
        <p:spPr>
          <a:xfrm>
            <a:off x="784532" y="3154697"/>
            <a:ext cx="11435736" cy="6286501"/>
          </a:xfrm>
          <a:prstGeom prst="rect">
            <a:avLst/>
          </a:prstGeom>
        </p:spPr>
        <p:txBody>
          <a:bodyPr/>
          <a:lstStyle/>
          <a:p>
            <a:pPr marL="429768" indent="-429768" defTabSz="549148">
              <a:spcBef>
                <a:spcPts val="0"/>
              </a:spcBef>
              <a:buSzPct val="100000"/>
              <a:buAutoNum type="arabicPeriod" startAt="1"/>
              <a:defRPr sz="3384">
                <a:latin typeface="Gill Sans"/>
                <a:ea typeface="Gill Sans"/>
                <a:cs typeface="Gill Sans"/>
                <a:sym typeface="Gill Sans"/>
              </a:defRPr>
            </a:pPr>
            <a:r>
              <a:t>Dieu a jugé la grande prostituée, tombée d’elle-même (Ap 19.2)</a:t>
            </a:r>
          </a:p>
          <a:p>
            <a:pPr marL="429768" indent="-429768" defTabSz="549148">
              <a:spcBef>
                <a:spcPts val="0"/>
              </a:spcBef>
              <a:buSzPct val="100000"/>
              <a:buAutoNum type="arabicPeriod" startAt="1"/>
              <a:defRPr sz="3384">
                <a:latin typeface="Gill Sans"/>
                <a:ea typeface="Gill Sans"/>
                <a:cs typeface="Gill Sans"/>
                <a:sym typeface="Gill Sans"/>
              </a:defRPr>
            </a:pPr>
            <a:r>
              <a:t>Une voix d’une foule nombreuse, les invités au festin (Ap 19.6)</a:t>
            </a:r>
          </a:p>
          <a:p>
            <a:pPr marL="429768" indent="-429768" defTabSz="549148">
              <a:spcBef>
                <a:spcPts val="0"/>
              </a:spcBef>
              <a:buSzPct val="100000"/>
              <a:buAutoNum type="arabicPeriod" startAt="1"/>
              <a:defRPr sz="3384">
                <a:latin typeface="Gill Sans"/>
                <a:ea typeface="Gill Sans"/>
                <a:cs typeface="Gill Sans"/>
                <a:sym typeface="Gill Sans"/>
              </a:defRPr>
            </a:pPr>
            <a:r>
              <a:t>Le Seigneur est entré dans son règne (Ap 19.6)</a:t>
            </a:r>
          </a:p>
          <a:p>
            <a:pPr marL="429768" indent="-429768" defTabSz="549148">
              <a:spcBef>
                <a:spcPts val="0"/>
              </a:spcBef>
              <a:buSzPct val="100000"/>
              <a:buAutoNum type="arabicPeriod" startAt="1"/>
              <a:defRPr sz="3384">
                <a:latin typeface="Gill Sans"/>
                <a:ea typeface="Gill Sans"/>
                <a:cs typeface="Gill Sans"/>
                <a:sym typeface="Gill Sans"/>
              </a:defRPr>
            </a:pPr>
            <a:r>
              <a:t>Les noces de l’Agneau sont venues, sa femme s’est préparée (Ap 19.7)</a:t>
            </a:r>
          </a:p>
          <a:p>
            <a:pPr marL="429768" indent="-429768" defTabSz="549148">
              <a:spcBef>
                <a:spcPts val="0"/>
              </a:spcBef>
              <a:buSzPct val="100000"/>
              <a:buAutoNum type="arabicPeriod" startAt="1"/>
              <a:defRPr sz="3384">
                <a:latin typeface="Gill Sans"/>
                <a:ea typeface="Gill Sans"/>
                <a:cs typeface="Gill Sans"/>
                <a:sym typeface="Gill Sans"/>
              </a:defRPr>
            </a:pPr>
            <a:r>
              <a:t>Le fin lin des actes justes des saints (Ap 19.8)</a:t>
            </a:r>
          </a:p>
          <a:p>
            <a:pPr marL="429768" indent="-429768" defTabSz="549148">
              <a:spcBef>
                <a:spcPts val="0"/>
              </a:spcBef>
              <a:buSzPct val="100000"/>
              <a:buAutoNum type="arabicPeriod" startAt="1"/>
              <a:defRPr sz="3384">
                <a:latin typeface="Gill Sans"/>
                <a:ea typeface="Gill Sans"/>
                <a:cs typeface="Gill Sans"/>
                <a:sym typeface="Gill Sans"/>
              </a:defRPr>
            </a:pPr>
            <a:r>
              <a:t>Un cheval blanc, Celui qui est assis dessus juge et combat, son nom est La Parole de Dieu (Ap 19.13). Les armées le suivent, vêtues de fin lin (Ap 19.14)</a:t>
            </a:r>
          </a:p>
          <a:p>
            <a:pPr marL="429768" indent="-429768" defTabSz="549148">
              <a:spcBef>
                <a:spcPts val="0"/>
              </a:spcBef>
              <a:buSzPct val="100000"/>
              <a:buAutoNum type="arabicPeriod" startAt="1"/>
              <a:defRPr sz="3384">
                <a:latin typeface="Gill Sans"/>
                <a:ea typeface="Gill Sans"/>
                <a:cs typeface="Gill Sans"/>
                <a:sym typeface="Gill Sans"/>
              </a:defRPr>
            </a:pPr>
            <a:r>
              <a:t>La nouvelle Jérusalem, descendant du ciel comme une épouse ornée pour son mari (Ap 21.2, 9-27)</a:t>
            </a:r>
          </a:p>
        </p:txBody>
      </p:sp>
      <p:pic>
        <p:nvPicPr>
          <p:cNvPr id="228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4335" t="2242" r="2280" b="31"/>
          <a:stretch>
            <a:fillRect/>
          </a:stretch>
        </p:blipFill>
        <p:spPr>
          <a:xfrm>
            <a:off x="307648" y="208159"/>
            <a:ext cx="2632883" cy="281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587" fill="norm" stroke="1" extrusionOk="0">
                <a:moveTo>
                  <a:pt x="10342" y="1"/>
                </a:moveTo>
                <a:cubicBezTo>
                  <a:pt x="9753" y="12"/>
                  <a:pt x="9111" y="80"/>
                  <a:pt x="8500" y="205"/>
                </a:cubicBezTo>
                <a:cubicBezTo>
                  <a:pt x="8159" y="275"/>
                  <a:pt x="7752" y="346"/>
                  <a:pt x="7598" y="363"/>
                </a:cubicBezTo>
                <a:cubicBezTo>
                  <a:pt x="7445" y="380"/>
                  <a:pt x="7283" y="429"/>
                  <a:pt x="7237" y="473"/>
                </a:cubicBezTo>
                <a:cubicBezTo>
                  <a:pt x="7191" y="516"/>
                  <a:pt x="7048" y="552"/>
                  <a:pt x="6917" y="552"/>
                </a:cubicBezTo>
                <a:cubicBezTo>
                  <a:pt x="6680" y="552"/>
                  <a:pt x="5550" y="1123"/>
                  <a:pt x="4712" y="1665"/>
                </a:cubicBezTo>
                <a:cubicBezTo>
                  <a:pt x="4175" y="2012"/>
                  <a:pt x="2939" y="3144"/>
                  <a:pt x="2502" y="3690"/>
                </a:cubicBezTo>
                <a:cubicBezTo>
                  <a:pt x="2322" y="3914"/>
                  <a:pt x="2062" y="4212"/>
                  <a:pt x="1923" y="4350"/>
                </a:cubicBezTo>
                <a:cubicBezTo>
                  <a:pt x="1785" y="4488"/>
                  <a:pt x="1534" y="4852"/>
                  <a:pt x="1364" y="5162"/>
                </a:cubicBezTo>
                <a:cubicBezTo>
                  <a:pt x="1194" y="5471"/>
                  <a:pt x="976" y="5816"/>
                  <a:pt x="879" y="5928"/>
                </a:cubicBezTo>
                <a:cubicBezTo>
                  <a:pt x="783" y="6040"/>
                  <a:pt x="743" y="6132"/>
                  <a:pt x="792" y="6132"/>
                </a:cubicBezTo>
                <a:cubicBezTo>
                  <a:pt x="841" y="6132"/>
                  <a:pt x="798" y="6275"/>
                  <a:pt x="698" y="6451"/>
                </a:cubicBezTo>
                <a:cubicBezTo>
                  <a:pt x="285" y="7176"/>
                  <a:pt x="6" y="8448"/>
                  <a:pt x="0" y="9626"/>
                </a:cubicBezTo>
                <a:cubicBezTo>
                  <a:pt x="-8" y="11374"/>
                  <a:pt x="1312" y="13700"/>
                  <a:pt x="2957" y="14835"/>
                </a:cubicBezTo>
                <a:cubicBezTo>
                  <a:pt x="3175" y="14985"/>
                  <a:pt x="3437" y="15257"/>
                  <a:pt x="3539" y="15443"/>
                </a:cubicBezTo>
                <a:cubicBezTo>
                  <a:pt x="3721" y="15773"/>
                  <a:pt x="3717" y="15787"/>
                  <a:pt x="3319" y="16005"/>
                </a:cubicBezTo>
                <a:cubicBezTo>
                  <a:pt x="2659" y="16367"/>
                  <a:pt x="2073" y="16836"/>
                  <a:pt x="1610" y="17380"/>
                </a:cubicBezTo>
                <a:cubicBezTo>
                  <a:pt x="1371" y="17660"/>
                  <a:pt x="1029" y="18030"/>
                  <a:pt x="850" y="18201"/>
                </a:cubicBezTo>
                <a:cubicBezTo>
                  <a:pt x="328" y="18700"/>
                  <a:pt x="242" y="18957"/>
                  <a:pt x="327" y="19715"/>
                </a:cubicBezTo>
                <a:cubicBezTo>
                  <a:pt x="407" y="20440"/>
                  <a:pt x="516" y="20561"/>
                  <a:pt x="1212" y="20704"/>
                </a:cubicBezTo>
                <a:cubicBezTo>
                  <a:pt x="1683" y="20800"/>
                  <a:pt x="2952" y="20393"/>
                  <a:pt x="3610" y="19934"/>
                </a:cubicBezTo>
                <a:cubicBezTo>
                  <a:pt x="4128" y="19574"/>
                  <a:pt x="4329" y="19502"/>
                  <a:pt x="4835" y="19502"/>
                </a:cubicBezTo>
                <a:cubicBezTo>
                  <a:pt x="5169" y="19502"/>
                  <a:pt x="5478" y="19451"/>
                  <a:pt x="5520" y="19387"/>
                </a:cubicBezTo>
                <a:cubicBezTo>
                  <a:pt x="5563" y="19323"/>
                  <a:pt x="5687" y="19268"/>
                  <a:pt x="5798" y="19268"/>
                </a:cubicBezTo>
                <a:cubicBezTo>
                  <a:pt x="5909" y="19268"/>
                  <a:pt x="6229" y="19173"/>
                  <a:pt x="6506" y="19055"/>
                </a:cubicBezTo>
                <a:cubicBezTo>
                  <a:pt x="7345" y="18701"/>
                  <a:pt x="7868" y="18572"/>
                  <a:pt x="8455" y="18572"/>
                </a:cubicBezTo>
                <a:cubicBezTo>
                  <a:pt x="9298" y="18572"/>
                  <a:pt x="11341" y="18887"/>
                  <a:pt x="12563" y="19204"/>
                </a:cubicBezTo>
                <a:cubicBezTo>
                  <a:pt x="13970" y="19570"/>
                  <a:pt x="16422" y="20712"/>
                  <a:pt x="16858" y="21205"/>
                </a:cubicBezTo>
                <a:cubicBezTo>
                  <a:pt x="17141" y="21525"/>
                  <a:pt x="17269" y="21578"/>
                  <a:pt x="17776" y="21585"/>
                </a:cubicBezTo>
                <a:cubicBezTo>
                  <a:pt x="18100" y="21590"/>
                  <a:pt x="18364" y="21572"/>
                  <a:pt x="18364" y="21546"/>
                </a:cubicBezTo>
                <a:cubicBezTo>
                  <a:pt x="18364" y="21387"/>
                  <a:pt x="17635" y="20195"/>
                  <a:pt x="17340" y="19870"/>
                </a:cubicBezTo>
                <a:cubicBezTo>
                  <a:pt x="16892" y="19378"/>
                  <a:pt x="16979" y="19276"/>
                  <a:pt x="18144" y="18925"/>
                </a:cubicBezTo>
                <a:cubicBezTo>
                  <a:pt x="18870" y="18706"/>
                  <a:pt x="19163" y="18541"/>
                  <a:pt x="19634" y="18091"/>
                </a:cubicBezTo>
                <a:cubicBezTo>
                  <a:pt x="20849" y="16931"/>
                  <a:pt x="21592" y="15047"/>
                  <a:pt x="21415" y="13573"/>
                </a:cubicBezTo>
                <a:cubicBezTo>
                  <a:pt x="21291" y="12538"/>
                  <a:pt x="21008" y="11703"/>
                  <a:pt x="20669" y="11371"/>
                </a:cubicBezTo>
                <a:cubicBezTo>
                  <a:pt x="20494" y="11201"/>
                  <a:pt x="20352" y="11001"/>
                  <a:pt x="20352" y="10930"/>
                </a:cubicBezTo>
                <a:cubicBezTo>
                  <a:pt x="20352" y="10859"/>
                  <a:pt x="20185" y="10655"/>
                  <a:pt x="19980" y="10474"/>
                </a:cubicBezTo>
                <a:cubicBezTo>
                  <a:pt x="19775" y="10293"/>
                  <a:pt x="19605" y="10080"/>
                  <a:pt x="19605" y="10000"/>
                </a:cubicBezTo>
                <a:cubicBezTo>
                  <a:pt x="19605" y="9920"/>
                  <a:pt x="19566" y="9851"/>
                  <a:pt x="19515" y="9851"/>
                </a:cubicBezTo>
                <a:cubicBezTo>
                  <a:pt x="19464" y="9850"/>
                  <a:pt x="19154" y="9620"/>
                  <a:pt x="18826" y="9337"/>
                </a:cubicBezTo>
                <a:cubicBezTo>
                  <a:pt x="18499" y="9054"/>
                  <a:pt x="18049" y="8723"/>
                  <a:pt x="17831" y="8604"/>
                </a:cubicBezTo>
                <a:lnTo>
                  <a:pt x="17433" y="8385"/>
                </a:lnTo>
                <a:lnTo>
                  <a:pt x="17433" y="6706"/>
                </a:lnTo>
                <a:cubicBezTo>
                  <a:pt x="17433" y="5124"/>
                  <a:pt x="17415" y="4994"/>
                  <a:pt x="17110" y="4441"/>
                </a:cubicBezTo>
                <a:cubicBezTo>
                  <a:pt x="16666" y="3635"/>
                  <a:pt x="15237" y="1919"/>
                  <a:pt x="14605" y="1437"/>
                </a:cubicBezTo>
                <a:cubicBezTo>
                  <a:pt x="13947" y="933"/>
                  <a:pt x="12806" y="396"/>
                  <a:pt x="11861" y="141"/>
                </a:cubicBezTo>
                <a:cubicBezTo>
                  <a:pt x="11468" y="35"/>
                  <a:pt x="10932" y="-10"/>
                  <a:pt x="10342" y="1"/>
                </a:cubicBezTo>
                <a:close/>
                <a:moveTo>
                  <a:pt x="12379" y="2486"/>
                </a:moveTo>
                <a:cubicBezTo>
                  <a:pt x="12672" y="2490"/>
                  <a:pt x="12972" y="2502"/>
                  <a:pt x="13254" y="2525"/>
                </a:cubicBezTo>
                <a:cubicBezTo>
                  <a:pt x="14699" y="2644"/>
                  <a:pt x="14821" y="2768"/>
                  <a:pt x="14712" y="3982"/>
                </a:cubicBezTo>
                <a:cubicBezTo>
                  <a:pt x="14666" y="4493"/>
                  <a:pt x="14632" y="5077"/>
                  <a:pt x="14638" y="5280"/>
                </a:cubicBezTo>
                <a:cubicBezTo>
                  <a:pt x="14643" y="5483"/>
                  <a:pt x="14591" y="5684"/>
                  <a:pt x="14521" y="5724"/>
                </a:cubicBezTo>
                <a:cubicBezTo>
                  <a:pt x="14451" y="5765"/>
                  <a:pt x="14395" y="5916"/>
                  <a:pt x="14395" y="6062"/>
                </a:cubicBezTo>
                <a:cubicBezTo>
                  <a:pt x="14395" y="6208"/>
                  <a:pt x="14294" y="6414"/>
                  <a:pt x="14172" y="6518"/>
                </a:cubicBezTo>
                <a:cubicBezTo>
                  <a:pt x="13970" y="6689"/>
                  <a:pt x="13880" y="6690"/>
                  <a:pt x="13148" y="6527"/>
                </a:cubicBezTo>
                <a:cubicBezTo>
                  <a:pt x="11862" y="6241"/>
                  <a:pt x="9416" y="6315"/>
                  <a:pt x="8898" y="6655"/>
                </a:cubicBezTo>
                <a:cubicBezTo>
                  <a:pt x="8764" y="6742"/>
                  <a:pt x="8581" y="6786"/>
                  <a:pt x="8487" y="6752"/>
                </a:cubicBezTo>
                <a:cubicBezTo>
                  <a:pt x="8394" y="6718"/>
                  <a:pt x="8142" y="6826"/>
                  <a:pt x="7931" y="6992"/>
                </a:cubicBezTo>
                <a:cubicBezTo>
                  <a:pt x="7720" y="7159"/>
                  <a:pt x="7511" y="7296"/>
                  <a:pt x="7463" y="7296"/>
                </a:cubicBezTo>
                <a:cubicBezTo>
                  <a:pt x="7415" y="7296"/>
                  <a:pt x="7086" y="7552"/>
                  <a:pt x="6736" y="7865"/>
                </a:cubicBezTo>
                <a:cubicBezTo>
                  <a:pt x="6237" y="8311"/>
                  <a:pt x="6051" y="8582"/>
                  <a:pt x="5879" y="9115"/>
                </a:cubicBezTo>
                <a:cubicBezTo>
                  <a:pt x="5758" y="9489"/>
                  <a:pt x="5566" y="9899"/>
                  <a:pt x="5449" y="10027"/>
                </a:cubicBezTo>
                <a:cubicBezTo>
                  <a:pt x="5277" y="10216"/>
                  <a:pt x="5239" y="10476"/>
                  <a:pt x="5255" y="11423"/>
                </a:cubicBezTo>
                <a:cubicBezTo>
                  <a:pt x="5267" y="12096"/>
                  <a:pt x="5351" y="12765"/>
                  <a:pt x="5452" y="13013"/>
                </a:cubicBezTo>
                <a:cubicBezTo>
                  <a:pt x="5596" y="13365"/>
                  <a:pt x="5598" y="13475"/>
                  <a:pt x="5465" y="13624"/>
                </a:cubicBezTo>
                <a:cubicBezTo>
                  <a:pt x="5287" y="13825"/>
                  <a:pt x="4635" y="13845"/>
                  <a:pt x="3730" y="13679"/>
                </a:cubicBezTo>
                <a:cubicBezTo>
                  <a:pt x="2893" y="13525"/>
                  <a:pt x="2918" y="13573"/>
                  <a:pt x="2773" y="11852"/>
                </a:cubicBezTo>
                <a:cubicBezTo>
                  <a:pt x="2718" y="11199"/>
                  <a:pt x="2744" y="10728"/>
                  <a:pt x="2851" y="10398"/>
                </a:cubicBezTo>
                <a:cubicBezTo>
                  <a:pt x="3218" y="9261"/>
                  <a:pt x="3643" y="8308"/>
                  <a:pt x="3921" y="7999"/>
                </a:cubicBezTo>
                <a:cubicBezTo>
                  <a:pt x="4084" y="7817"/>
                  <a:pt x="4218" y="7618"/>
                  <a:pt x="4218" y="7555"/>
                </a:cubicBezTo>
                <a:cubicBezTo>
                  <a:pt x="4218" y="7492"/>
                  <a:pt x="4297" y="7376"/>
                  <a:pt x="4396" y="7299"/>
                </a:cubicBezTo>
                <a:cubicBezTo>
                  <a:pt x="4494" y="7223"/>
                  <a:pt x="4546" y="7092"/>
                  <a:pt x="4512" y="7007"/>
                </a:cubicBezTo>
                <a:cubicBezTo>
                  <a:pt x="4477" y="6923"/>
                  <a:pt x="4662" y="6659"/>
                  <a:pt x="4922" y="6421"/>
                </a:cubicBezTo>
                <a:cubicBezTo>
                  <a:pt x="5183" y="6182"/>
                  <a:pt x="5383" y="5940"/>
                  <a:pt x="5365" y="5882"/>
                </a:cubicBezTo>
                <a:cubicBezTo>
                  <a:pt x="5347" y="5824"/>
                  <a:pt x="5429" y="5744"/>
                  <a:pt x="5549" y="5703"/>
                </a:cubicBezTo>
                <a:cubicBezTo>
                  <a:pt x="5670" y="5662"/>
                  <a:pt x="5969" y="5439"/>
                  <a:pt x="6212" y="5210"/>
                </a:cubicBezTo>
                <a:cubicBezTo>
                  <a:pt x="7065" y="4407"/>
                  <a:pt x="7534" y="4041"/>
                  <a:pt x="7705" y="4040"/>
                </a:cubicBezTo>
                <a:cubicBezTo>
                  <a:pt x="7800" y="4039"/>
                  <a:pt x="8123" y="3855"/>
                  <a:pt x="8423" y="3632"/>
                </a:cubicBezTo>
                <a:cubicBezTo>
                  <a:pt x="8722" y="3409"/>
                  <a:pt x="9002" y="3221"/>
                  <a:pt x="9043" y="3215"/>
                </a:cubicBezTo>
                <a:cubicBezTo>
                  <a:pt x="9085" y="3210"/>
                  <a:pt x="9243" y="3195"/>
                  <a:pt x="9395" y="3179"/>
                </a:cubicBezTo>
                <a:cubicBezTo>
                  <a:pt x="9548" y="3163"/>
                  <a:pt x="9777" y="3061"/>
                  <a:pt x="9903" y="2954"/>
                </a:cubicBezTo>
                <a:cubicBezTo>
                  <a:pt x="10029" y="2847"/>
                  <a:pt x="10223" y="2759"/>
                  <a:pt x="10333" y="2759"/>
                </a:cubicBezTo>
                <a:cubicBezTo>
                  <a:pt x="10443" y="2759"/>
                  <a:pt x="10561" y="2717"/>
                  <a:pt x="10598" y="2662"/>
                </a:cubicBezTo>
                <a:cubicBezTo>
                  <a:pt x="10675" y="2546"/>
                  <a:pt x="11497" y="2474"/>
                  <a:pt x="12379" y="2486"/>
                </a:cubicBezTo>
                <a:close/>
                <a:moveTo>
                  <a:pt x="9783" y="9054"/>
                </a:moveTo>
                <a:cubicBezTo>
                  <a:pt x="10304" y="9048"/>
                  <a:pt x="10871" y="9083"/>
                  <a:pt x="11454" y="9166"/>
                </a:cubicBezTo>
                <a:cubicBezTo>
                  <a:pt x="12579" y="9328"/>
                  <a:pt x="12763" y="9451"/>
                  <a:pt x="12385" y="9781"/>
                </a:cubicBezTo>
                <a:cubicBezTo>
                  <a:pt x="12232" y="9914"/>
                  <a:pt x="12006" y="10010"/>
                  <a:pt x="11884" y="9991"/>
                </a:cubicBezTo>
                <a:cubicBezTo>
                  <a:pt x="11762" y="9971"/>
                  <a:pt x="11655" y="10022"/>
                  <a:pt x="11645" y="10106"/>
                </a:cubicBezTo>
                <a:cubicBezTo>
                  <a:pt x="11634" y="10190"/>
                  <a:pt x="11620" y="10321"/>
                  <a:pt x="11613" y="10398"/>
                </a:cubicBezTo>
                <a:cubicBezTo>
                  <a:pt x="11596" y="10566"/>
                  <a:pt x="10624" y="11365"/>
                  <a:pt x="10436" y="11365"/>
                </a:cubicBezTo>
                <a:cubicBezTo>
                  <a:pt x="10363" y="11365"/>
                  <a:pt x="10215" y="11492"/>
                  <a:pt x="10106" y="11648"/>
                </a:cubicBezTo>
                <a:cubicBezTo>
                  <a:pt x="9998" y="11803"/>
                  <a:pt x="9787" y="12002"/>
                  <a:pt x="9638" y="12092"/>
                </a:cubicBezTo>
                <a:cubicBezTo>
                  <a:pt x="9000" y="12478"/>
                  <a:pt x="8758" y="12442"/>
                  <a:pt x="8177" y="11864"/>
                </a:cubicBezTo>
                <a:cubicBezTo>
                  <a:pt x="7633" y="11322"/>
                  <a:pt x="7074" y="10422"/>
                  <a:pt x="7072" y="10079"/>
                </a:cubicBezTo>
                <a:cubicBezTo>
                  <a:pt x="7068" y="9464"/>
                  <a:pt x="8222" y="9071"/>
                  <a:pt x="9783" y="9054"/>
                </a:cubicBezTo>
                <a:close/>
                <a:moveTo>
                  <a:pt x="16147" y="11009"/>
                </a:moveTo>
                <a:lnTo>
                  <a:pt x="16538" y="11216"/>
                </a:lnTo>
                <a:cubicBezTo>
                  <a:pt x="17516" y="11732"/>
                  <a:pt x="19605" y="14119"/>
                  <a:pt x="19605" y="14719"/>
                </a:cubicBezTo>
                <a:cubicBezTo>
                  <a:pt x="19605" y="14848"/>
                  <a:pt x="19663" y="14987"/>
                  <a:pt x="19731" y="15026"/>
                </a:cubicBezTo>
                <a:cubicBezTo>
                  <a:pt x="19800" y="15066"/>
                  <a:pt x="19854" y="15356"/>
                  <a:pt x="19854" y="15671"/>
                </a:cubicBezTo>
                <a:cubicBezTo>
                  <a:pt x="19854" y="16352"/>
                  <a:pt x="19659" y="16512"/>
                  <a:pt x="18613" y="16693"/>
                </a:cubicBezTo>
                <a:cubicBezTo>
                  <a:pt x="17025" y="16967"/>
                  <a:pt x="16085" y="16904"/>
                  <a:pt x="14580" y="16428"/>
                </a:cubicBezTo>
                <a:cubicBezTo>
                  <a:pt x="13263" y="16012"/>
                  <a:pt x="12874" y="15651"/>
                  <a:pt x="12825" y="14789"/>
                </a:cubicBezTo>
                <a:cubicBezTo>
                  <a:pt x="12790" y="14189"/>
                  <a:pt x="12810" y="14146"/>
                  <a:pt x="13164" y="13974"/>
                </a:cubicBezTo>
                <a:cubicBezTo>
                  <a:pt x="13641" y="13743"/>
                  <a:pt x="15245" y="12239"/>
                  <a:pt x="15756" y="11544"/>
                </a:cubicBezTo>
                <a:lnTo>
                  <a:pt x="16147" y="11009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Le règne de mille ans"/>
          <p:cNvSpPr txBox="1"/>
          <p:nvPr>
            <p:ph type="title"/>
          </p:nvPr>
        </p:nvSpPr>
        <p:spPr>
          <a:xfrm>
            <a:off x="2568968" y="580389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Le règne de mille ans</a:t>
            </a:r>
          </a:p>
        </p:txBody>
      </p:sp>
      <p:sp>
        <p:nvSpPr>
          <p:cNvPr id="231" name="Satan est lié pour mille ans, et sera délié ensuite (Ap 20.2)…"/>
          <p:cNvSpPr txBox="1"/>
          <p:nvPr>
            <p:ph type="body" idx="1"/>
          </p:nvPr>
        </p:nvSpPr>
        <p:spPr>
          <a:xfrm>
            <a:off x="317294" y="3191510"/>
            <a:ext cx="11435735" cy="6286501"/>
          </a:xfrm>
          <a:prstGeom prst="rect">
            <a:avLst/>
          </a:prstGeom>
        </p:spPr>
        <p:txBody>
          <a:bodyPr/>
          <a:lstStyle/>
          <a:p>
            <a:pPr marL="374904" indent="-374904" defTabSz="479044">
              <a:spcBef>
                <a:spcPts val="0"/>
              </a:spcBef>
              <a:buSzPct val="100000"/>
              <a:buAutoNum type="arabicPeriod" startAt="1"/>
              <a:defRPr sz="2952">
                <a:latin typeface="Gill Sans"/>
                <a:ea typeface="Gill Sans"/>
                <a:cs typeface="Gill Sans"/>
                <a:sym typeface="Gill Sans"/>
              </a:defRPr>
            </a:pPr>
            <a:r>
              <a:t>Satan est lié pour mille ans, et </a:t>
            </a:r>
            <a:r>
              <a:rPr u="sng"/>
              <a:t>sera délié ensuite</a:t>
            </a:r>
            <a:r>
              <a:t> (Ap 20.2)</a:t>
            </a:r>
          </a:p>
          <a:p>
            <a:pPr marL="374904" indent="-374904" defTabSz="479044">
              <a:spcBef>
                <a:spcPts val="0"/>
              </a:spcBef>
              <a:buSzPct val="100000"/>
              <a:buAutoNum type="arabicPeriod" startAt="1"/>
              <a:defRPr sz="2952">
                <a:latin typeface="Gill Sans"/>
                <a:ea typeface="Gill Sans"/>
                <a:cs typeface="Gill Sans"/>
                <a:sym typeface="Gill Sans"/>
              </a:defRPr>
            </a:pPr>
            <a:r>
              <a:t>Des personnes sont </a:t>
            </a:r>
            <a:r>
              <a:rPr u="sng"/>
              <a:t>assises sur des trônes</a:t>
            </a:r>
            <a:r>
              <a:t> et règnent avec le Christ. Sur eux, la seconde mort n’a plus de pouvoir. Ils seront sacrificateurs de Dieu et du Christ (Ap 20.4-6)</a:t>
            </a:r>
          </a:p>
          <a:p>
            <a:pPr marL="374904" indent="-374904" defTabSz="479044">
              <a:spcBef>
                <a:spcPts val="0"/>
              </a:spcBef>
              <a:buSzPct val="100000"/>
              <a:buAutoNum type="arabicPeriod" startAt="1"/>
              <a:defRPr sz="2952">
                <a:latin typeface="Gill Sans"/>
                <a:ea typeface="Gill Sans"/>
                <a:cs typeface="Gill Sans"/>
                <a:sym typeface="Gill Sans"/>
              </a:defRPr>
            </a:pPr>
            <a:r>
              <a:t>La nouvelle Jérusalem, épouse </a:t>
            </a:r>
            <a:r>
              <a:rPr u="sng"/>
              <a:t>ornée pour son mari</a:t>
            </a:r>
            <a:r>
              <a:t>. Elle a une grande et haute muraille (Ap 21.2, 12)</a:t>
            </a:r>
          </a:p>
          <a:p>
            <a:pPr marL="374904" indent="-374904" defTabSz="479044">
              <a:spcBef>
                <a:spcPts val="0"/>
              </a:spcBef>
              <a:buSzPct val="100000"/>
              <a:buAutoNum type="arabicPeriod" startAt="1"/>
              <a:defRPr sz="2952">
                <a:latin typeface="Gill Sans"/>
                <a:ea typeface="Gill Sans"/>
                <a:cs typeface="Gill Sans"/>
                <a:sym typeface="Gill Sans"/>
              </a:defRPr>
            </a:pPr>
            <a:r>
              <a:t>Dieu essuiera toute larme de leurs yeux. </a:t>
            </a:r>
            <a:r>
              <a:rPr u="sng"/>
              <a:t>La mort ne sera plus </a:t>
            </a:r>
            <a:r>
              <a:t>(Ap 21.4)</a:t>
            </a:r>
          </a:p>
          <a:p>
            <a:pPr marL="374904" indent="-374904" defTabSz="479044">
              <a:spcBef>
                <a:spcPts val="0"/>
              </a:spcBef>
              <a:buSzPct val="100000"/>
              <a:buAutoNum type="arabicPeriod" startAt="1"/>
              <a:defRPr sz="2952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A celui qui a soif, je donnerai</a:t>
            </a:r>
            <a:r>
              <a:t> gratuitement de la fontaine de l’eau de la vie. Celui qui vaincra héritera de ces choses (Ap 21.7)</a:t>
            </a:r>
          </a:p>
          <a:p>
            <a:pPr marL="374904" indent="-374904" defTabSz="479044">
              <a:spcBef>
                <a:spcPts val="0"/>
              </a:spcBef>
              <a:buSzPct val="100000"/>
              <a:buAutoNum type="arabicPeriod" startAt="1"/>
              <a:defRPr sz="2952">
                <a:latin typeface="Gill Sans"/>
                <a:ea typeface="Gill Sans"/>
                <a:cs typeface="Gill Sans"/>
                <a:sym typeface="Gill Sans"/>
              </a:defRPr>
            </a:pPr>
            <a:r>
              <a:t>L’Agneau est la lampe de la cité. Les nations marcheront par sa lumière. </a:t>
            </a:r>
            <a:r>
              <a:rPr u="sng"/>
              <a:t>Y entreront seuls ceux qui</a:t>
            </a:r>
            <a:r>
              <a:t> sont inscrits dans le livre de vie de l’Agneau (Ap 21.23-27)</a:t>
            </a:r>
          </a:p>
          <a:p>
            <a:pPr marL="374904" indent="-374904" defTabSz="479044">
              <a:spcBef>
                <a:spcPts val="0"/>
              </a:spcBef>
              <a:buSzPct val="100000"/>
              <a:buAutoNum type="arabicPeriod" startAt="1"/>
              <a:defRPr sz="2952">
                <a:latin typeface="Gill Sans"/>
                <a:ea typeface="Gill Sans"/>
                <a:cs typeface="Gill Sans"/>
                <a:sym typeface="Gill Sans"/>
              </a:defRPr>
            </a:pPr>
            <a:r>
              <a:t>Les feuilles de l’arbre sont </a:t>
            </a:r>
            <a:r>
              <a:rPr u="sng"/>
              <a:t>pour la guérison des nations</a:t>
            </a:r>
            <a:r>
              <a:t>. Bienheureux ceux qui lavent leur robe </a:t>
            </a:r>
            <a:r>
              <a:rPr u="sng"/>
              <a:t>pour avoir droit à l’arbre de vie</a:t>
            </a:r>
            <a:r>
              <a:t> (Ap 22.2, 14)</a:t>
            </a:r>
          </a:p>
        </p:txBody>
      </p:sp>
      <p:pic>
        <p:nvPicPr>
          <p:cNvPr id="232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483" y="231139"/>
            <a:ext cx="2882901" cy="281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atan lié pour mille ans"/>
          <p:cNvSpPr txBox="1"/>
          <p:nvPr>
            <p:ph type="title"/>
          </p:nvPr>
        </p:nvSpPr>
        <p:spPr>
          <a:xfrm>
            <a:off x="2361043" y="412750"/>
            <a:ext cx="9664319" cy="21209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Satan lié pour mille ans</a:t>
            </a:r>
          </a:p>
        </p:txBody>
      </p:sp>
      <p:sp>
        <p:nvSpPr>
          <p:cNvPr id="235" name="Pas de spiritisme possible (De 18.15)…"/>
          <p:cNvSpPr txBox="1"/>
          <p:nvPr>
            <p:ph type="body" idx="1"/>
          </p:nvPr>
        </p:nvSpPr>
        <p:spPr>
          <a:xfrm>
            <a:off x="1314905" y="3064715"/>
            <a:ext cx="11099801" cy="62865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spiritisme possible (De 18.15)</a:t>
            </a:r>
          </a:p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faux miracles (2Co 11.3)</a:t>
            </a:r>
          </a:p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d’aveuglement (2Co 4.3)</a:t>
            </a:r>
          </a:p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puissance d’erreur (2Th 2.11)</a:t>
            </a:r>
          </a:p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Pas de doctrine de démons (1Ti 4.2)</a:t>
            </a:r>
          </a:p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Plus de lutte (Eph 6.12)</a:t>
            </a:r>
          </a:p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L’humain livré à lui-même pour se découvrir</a:t>
            </a:r>
          </a:p>
          <a:p>
            <a:pPr>
              <a:spcBef>
                <a:spcPts val="0"/>
              </a:spcBef>
              <a:defRPr>
                <a:latin typeface="Gill Sans"/>
                <a:ea typeface="Gill Sans"/>
                <a:cs typeface="Gill Sans"/>
                <a:sym typeface="Gill Sans"/>
              </a:defRPr>
            </a:pPr>
            <a:r>
              <a:t>Satan relâché, pour accomplir son service…</a:t>
            </a:r>
          </a:p>
        </p:txBody>
      </p:sp>
      <p:pic>
        <p:nvPicPr>
          <p:cNvPr id="23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108" y="-103227"/>
            <a:ext cx="2324101" cy="349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144 000 scellés"/>
          <p:cNvSpPr txBox="1"/>
          <p:nvPr>
            <p:ph type="title"/>
          </p:nvPr>
        </p:nvSpPr>
        <p:spPr>
          <a:xfrm>
            <a:off x="1328844" y="412750"/>
            <a:ext cx="11099801" cy="21209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144 000 scellés</a:t>
            </a:r>
          </a:p>
        </p:txBody>
      </p:sp>
      <p:sp>
        <p:nvSpPr>
          <p:cNvPr id="239" name="Des serviteurs de notre Dieu (Ap 7.3)…"/>
          <p:cNvSpPr txBox="1"/>
          <p:nvPr>
            <p:ph type="body" idx="1"/>
          </p:nvPr>
        </p:nvSpPr>
        <p:spPr>
          <a:xfrm>
            <a:off x="952500" y="2897451"/>
            <a:ext cx="11099800" cy="6286501"/>
          </a:xfrm>
          <a:prstGeom prst="rect">
            <a:avLst/>
          </a:prstGeom>
        </p:spPr>
        <p:txBody>
          <a:bodyPr/>
          <a:lstStyle/>
          <a:p>
            <a:pPr marL="416052" indent="-416052" defTabSz="531622">
              <a:spcBef>
                <a:spcPts val="0"/>
              </a:spcBef>
              <a:defRPr sz="3458">
                <a:latin typeface="Gill Sans"/>
                <a:ea typeface="Gill Sans"/>
                <a:cs typeface="Gill Sans"/>
                <a:sym typeface="Gill Sans"/>
              </a:defRPr>
            </a:pPr>
            <a:r>
              <a:t>Des </a:t>
            </a:r>
            <a:r>
              <a:rPr i="1"/>
              <a:t>serviteurs de notre Dieu</a:t>
            </a:r>
            <a:r>
              <a:t> (Ap 7.3)</a:t>
            </a:r>
          </a:p>
          <a:p>
            <a:pPr marL="416052" indent="-416052" defTabSz="531622">
              <a:spcBef>
                <a:spcPts val="0"/>
              </a:spcBef>
              <a:defRPr sz="3458">
                <a:latin typeface="Gill Sans"/>
                <a:ea typeface="Gill Sans"/>
                <a:cs typeface="Gill Sans"/>
                <a:sym typeface="Gill Sans"/>
              </a:defRPr>
            </a:pPr>
            <a:r>
              <a:t>Un nombre symbolique ?</a:t>
            </a:r>
          </a:p>
          <a:p>
            <a:pPr marL="416052" indent="-416052" defTabSz="531622">
              <a:spcBef>
                <a:spcPts val="0"/>
              </a:spcBef>
              <a:defRPr sz="3458">
                <a:latin typeface="Gill Sans"/>
                <a:ea typeface="Gill Sans"/>
                <a:cs typeface="Gill Sans"/>
                <a:sym typeface="Gill Sans"/>
              </a:defRPr>
            </a:pPr>
            <a:r>
              <a:t>Une répartition choisie de toutes les tribus du peuple d’Israël, sauf Dan (Ap 7.4)</a:t>
            </a:r>
          </a:p>
          <a:p>
            <a:pPr marL="416052" indent="-416052" defTabSz="531622">
              <a:spcBef>
                <a:spcPts val="0"/>
              </a:spcBef>
              <a:defRPr sz="3458">
                <a:latin typeface="Gill Sans"/>
                <a:ea typeface="Gill Sans"/>
                <a:cs typeface="Gill Sans"/>
                <a:sym typeface="Gill Sans"/>
              </a:defRPr>
            </a:pPr>
            <a:r>
              <a:t>Le sceau, marque de l’appartenance ou du choix (Ez 9.6)</a:t>
            </a:r>
          </a:p>
          <a:p>
            <a:pPr marL="416052" indent="-416052" defTabSz="531622">
              <a:spcBef>
                <a:spcPts val="0"/>
              </a:spcBef>
              <a:defRPr sz="3458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Fidèles dans l’épreuve</a:t>
            </a:r>
            <a:r>
              <a:t> : </a:t>
            </a:r>
            <a:r>
              <a:rPr i="1"/>
              <a:t>Dans tout le pays, déclare l'Eternel, les deux tiers seront éliminés et mourront, mais l'autre tiers subsistera</a:t>
            </a:r>
            <a:r>
              <a:t> (Za 13.8)</a:t>
            </a:r>
          </a:p>
          <a:p>
            <a:pPr marL="416052" indent="-416052" defTabSz="531622">
              <a:spcBef>
                <a:spcPts val="0"/>
              </a:spcBef>
              <a:defRPr sz="3458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Une prise de conscience</a:t>
            </a:r>
            <a:r>
              <a:t> : </a:t>
            </a:r>
            <a:r>
              <a:rPr i="1"/>
              <a:t>Ils tourneront les regards vers moi, celui qu'ils ont transpercé</a:t>
            </a:r>
            <a:r>
              <a:t> (Za 12.10)</a:t>
            </a:r>
          </a:p>
          <a:p>
            <a:pPr marL="416052" indent="-416052" defTabSz="531622">
              <a:spcBef>
                <a:spcPts val="0"/>
              </a:spcBef>
              <a:defRPr sz="3458">
                <a:latin typeface="Gill Sans"/>
                <a:ea typeface="Gill Sans"/>
                <a:cs typeface="Gill Sans"/>
                <a:sym typeface="Gill Sans"/>
              </a:defRPr>
            </a:pPr>
            <a:r>
              <a:rPr u="sng"/>
              <a:t>Un peuple que Dieu se réserve</a:t>
            </a:r>
            <a:r>
              <a:t> :</a:t>
            </a:r>
            <a:r>
              <a:rPr i="1"/>
              <a:t> Je me suis réservé sept mille hommes, qui n’ont pas fléchi le genou devant Baal</a:t>
            </a:r>
            <a:r>
              <a:t> (Ro 11.4)</a:t>
            </a:r>
          </a:p>
        </p:txBody>
      </p:sp>
      <p:pic>
        <p:nvPicPr>
          <p:cNvPr id="240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02" y="236739"/>
            <a:ext cx="3556001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Un jugement des morts"/>
          <p:cNvSpPr txBox="1"/>
          <p:nvPr>
            <p:ph type="title"/>
          </p:nvPr>
        </p:nvSpPr>
        <p:spPr>
          <a:xfrm>
            <a:off x="2668652" y="406400"/>
            <a:ext cx="9871503" cy="21209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Un jugement des morts</a:t>
            </a:r>
          </a:p>
        </p:txBody>
      </p:sp>
      <p:sp>
        <p:nvSpPr>
          <p:cNvPr id="243" name="Je t’en supplie, devant Dieu et devant [le Seigneur] Jésus-Christ qui doit juger les vivants et les morts au moment de sa venue et de son règne (2Ti 4.1)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425195" indent="-425195" defTabSz="543305">
              <a:spcBef>
                <a:spcPts val="0"/>
              </a:spcBef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rPr i="1"/>
              <a:t>Je t’en supplie, devant Dieu et devant [le Seigneur] Jésus-Christ qui doit juger les vivants et les morts au moment de sa venue et de son règne</a:t>
            </a:r>
            <a:r>
              <a:t> (2Ti 4.1)</a:t>
            </a:r>
          </a:p>
          <a:p>
            <a:pPr marL="425195" indent="-425195" defTabSz="543305">
              <a:spcBef>
                <a:spcPts val="0"/>
              </a:spcBef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Morts physiques ou spirituels ?</a:t>
            </a:r>
          </a:p>
          <a:p>
            <a:pPr marL="425195" indent="-425195" defTabSz="543305">
              <a:spcBef>
                <a:spcPts val="0"/>
              </a:spcBef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Les morts « physiques » seront jugés au jugement dernier</a:t>
            </a:r>
          </a:p>
          <a:p>
            <a:pPr marL="425195" indent="-425195" defTabSz="543305">
              <a:spcBef>
                <a:spcPts val="0"/>
              </a:spcBef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Les morts spirituels seront jugés à sa venue (Mt 25.31) et pendant son règne.  </a:t>
            </a:r>
            <a:r>
              <a:rPr i="1"/>
              <a:t>Allez-vous en, maudits, dans le feu éternel préparé pour le diable et ses anges</a:t>
            </a:r>
            <a:r>
              <a:t> (Mt 25.41)</a:t>
            </a:r>
          </a:p>
          <a:p>
            <a:pPr marL="425195" indent="-425195" defTabSz="543305">
              <a:spcBef>
                <a:spcPts val="0"/>
              </a:spcBef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rPr i="1"/>
              <a:t>Le méchant sera retranché chaque matin</a:t>
            </a:r>
            <a:r>
              <a:t> (Ps 101.8)</a:t>
            </a:r>
          </a:p>
          <a:p>
            <a:pPr marL="425195" indent="-425195" defTabSz="543305">
              <a:spcBef>
                <a:spcPts val="0"/>
              </a:spcBef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rPr i="1"/>
              <a:t>Le jeune homme mourra âgé de cent ans</a:t>
            </a:r>
            <a:r>
              <a:t> (Es 65.20)</a:t>
            </a:r>
          </a:p>
          <a:p>
            <a:pPr marL="425195" indent="-425195" defTabSz="543305">
              <a:spcBef>
                <a:spcPts val="0"/>
              </a:spcBef>
              <a:defRPr sz="3534">
                <a:latin typeface="Gill Sans"/>
                <a:ea typeface="Gill Sans"/>
                <a:cs typeface="Gill Sans"/>
                <a:sym typeface="Gill Sans"/>
              </a:defRPr>
            </a:pPr>
            <a:r>
              <a:t>L’évangile éternel adressé aux nations (Ap 14.6-7)</a:t>
            </a:r>
          </a:p>
        </p:txBody>
      </p:sp>
      <p:sp>
        <p:nvSpPr>
          <p:cNvPr id="244" name="et des vivants"/>
          <p:cNvSpPr txBox="1"/>
          <p:nvPr/>
        </p:nvSpPr>
        <p:spPr>
          <a:xfrm>
            <a:off x="8149618" y="1906933"/>
            <a:ext cx="4136801" cy="63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i="1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et des vivants</a:t>
            </a:r>
          </a:p>
        </p:txBody>
      </p:sp>
      <p:sp>
        <p:nvSpPr>
          <p:cNvPr id="245" name="On s’occupera des vivants demain !"/>
          <p:cNvSpPr txBox="1"/>
          <p:nvPr/>
        </p:nvSpPr>
        <p:spPr>
          <a:xfrm>
            <a:off x="4434000" y="8940800"/>
            <a:ext cx="4136800" cy="63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432308">
              <a:defRPr i="1" sz="2368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On s’occupera des vivants demain !</a:t>
            </a:r>
          </a:p>
        </p:txBody>
      </p:sp>
      <p:pic>
        <p:nvPicPr>
          <p:cNvPr id="246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1897" t="1732" r="4400" b="1294"/>
          <a:stretch>
            <a:fillRect/>
          </a:stretch>
        </p:blipFill>
        <p:spPr>
          <a:xfrm>
            <a:off x="239434" y="273945"/>
            <a:ext cx="2367925" cy="2396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8" h="21514" fill="norm" stroke="1" extrusionOk="0">
                <a:moveTo>
                  <a:pt x="11126" y="0"/>
                </a:moveTo>
                <a:cubicBezTo>
                  <a:pt x="10351" y="-5"/>
                  <a:pt x="9388" y="97"/>
                  <a:pt x="9121" y="239"/>
                </a:cubicBezTo>
                <a:cubicBezTo>
                  <a:pt x="8872" y="371"/>
                  <a:pt x="8866" y="404"/>
                  <a:pt x="9035" y="652"/>
                </a:cubicBezTo>
                <a:cubicBezTo>
                  <a:pt x="9136" y="801"/>
                  <a:pt x="9301" y="908"/>
                  <a:pt x="9401" y="891"/>
                </a:cubicBezTo>
                <a:cubicBezTo>
                  <a:pt x="9836" y="814"/>
                  <a:pt x="10363" y="1889"/>
                  <a:pt x="10368" y="2857"/>
                </a:cubicBezTo>
                <a:cubicBezTo>
                  <a:pt x="10369" y="3166"/>
                  <a:pt x="10264" y="3656"/>
                  <a:pt x="10130" y="3947"/>
                </a:cubicBezTo>
                <a:lnTo>
                  <a:pt x="9886" y="4475"/>
                </a:lnTo>
                <a:lnTo>
                  <a:pt x="8090" y="4492"/>
                </a:lnTo>
                <a:cubicBezTo>
                  <a:pt x="7101" y="4502"/>
                  <a:pt x="5828" y="4516"/>
                  <a:pt x="5262" y="4524"/>
                </a:cubicBezTo>
                <a:cubicBezTo>
                  <a:pt x="4345" y="4538"/>
                  <a:pt x="4203" y="4507"/>
                  <a:pt x="3968" y="4257"/>
                </a:cubicBezTo>
                <a:cubicBezTo>
                  <a:pt x="3823" y="4103"/>
                  <a:pt x="3596" y="3979"/>
                  <a:pt x="3462" y="3979"/>
                </a:cubicBezTo>
                <a:cubicBezTo>
                  <a:pt x="3175" y="3979"/>
                  <a:pt x="2297" y="4715"/>
                  <a:pt x="2578" y="4720"/>
                </a:cubicBezTo>
                <a:cubicBezTo>
                  <a:pt x="2679" y="4722"/>
                  <a:pt x="2888" y="4571"/>
                  <a:pt x="3041" y="4382"/>
                </a:cubicBezTo>
                <a:cubicBezTo>
                  <a:pt x="3271" y="4099"/>
                  <a:pt x="3360" y="4066"/>
                  <a:pt x="3548" y="4179"/>
                </a:cubicBezTo>
                <a:cubicBezTo>
                  <a:pt x="3673" y="4254"/>
                  <a:pt x="3793" y="4428"/>
                  <a:pt x="3814" y="4567"/>
                </a:cubicBezTo>
                <a:cubicBezTo>
                  <a:pt x="3856" y="4845"/>
                  <a:pt x="4038" y="4866"/>
                  <a:pt x="8205" y="5052"/>
                </a:cubicBezTo>
                <a:cubicBezTo>
                  <a:pt x="9670" y="5117"/>
                  <a:pt x="10023" y="5171"/>
                  <a:pt x="10184" y="5347"/>
                </a:cubicBezTo>
                <a:cubicBezTo>
                  <a:pt x="10445" y="5633"/>
                  <a:pt x="10306" y="5960"/>
                  <a:pt x="9843" y="6153"/>
                </a:cubicBezTo>
                <a:lnTo>
                  <a:pt x="9473" y="6309"/>
                </a:lnTo>
                <a:lnTo>
                  <a:pt x="9926" y="6573"/>
                </a:lnTo>
                <a:lnTo>
                  <a:pt x="10378" y="6837"/>
                </a:lnTo>
                <a:lnTo>
                  <a:pt x="10378" y="12380"/>
                </a:lnTo>
                <a:cubicBezTo>
                  <a:pt x="10378" y="16110"/>
                  <a:pt x="10334" y="17948"/>
                  <a:pt x="10245" y="18002"/>
                </a:cubicBezTo>
                <a:cubicBezTo>
                  <a:pt x="10173" y="18046"/>
                  <a:pt x="10130" y="18177"/>
                  <a:pt x="10148" y="18290"/>
                </a:cubicBezTo>
                <a:cubicBezTo>
                  <a:pt x="10167" y="18404"/>
                  <a:pt x="10126" y="18583"/>
                  <a:pt x="10059" y="18686"/>
                </a:cubicBezTo>
                <a:cubicBezTo>
                  <a:pt x="9991" y="18789"/>
                  <a:pt x="9851" y="19096"/>
                  <a:pt x="9746" y="19370"/>
                </a:cubicBezTo>
                <a:cubicBezTo>
                  <a:pt x="9614" y="19712"/>
                  <a:pt x="9468" y="19881"/>
                  <a:pt x="9279" y="19908"/>
                </a:cubicBezTo>
                <a:cubicBezTo>
                  <a:pt x="9128" y="19929"/>
                  <a:pt x="8826" y="20111"/>
                  <a:pt x="8611" y="20310"/>
                </a:cubicBezTo>
                <a:cubicBezTo>
                  <a:pt x="8071" y="20810"/>
                  <a:pt x="8139" y="21182"/>
                  <a:pt x="8805" y="21390"/>
                </a:cubicBezTo>
                <a:cubicBezTo>
                  <a:pt x="9462" y="21595"/>
                  <a:pt x="12314" y="21531"/>
                  <a:pt x="12797" y="21301"/>
                </a:cubicBezTo>
                <a:cubicBezTo>
                  <a:pt x="13050" y="21180"/>
                  <a:pt x="13141" y="21045"/>
                  <a:pt x="13141" y="20791"/>
                </a:cubicBezTo>
                <a:cubicBezTo>
                  <a:pt x="13141" y="20433"/>
                  <a:pt x="12735" y="20051"/>
                  <a:pt x="12168" y="19876"/>
                </a:cubicBezTo>
                <a:cubicBezTo>
                  <a:pt x="11862" y="19782"/>
                  <a:pt x="11181" y="18533"/>
                  <a:pt x="11316" y="18315"/>
                </a:cubicBezTo>
                <a:cubicBezTo>
                  <a:pt x="11358" y="18248"/>
                  <a:pt x="11314" y="18065"/>
                  <a:pt x="11219" y="17909"/>
                </a:cubicBezTo>
                <a:cubicBezTo>
                  <a:pt x="11080" y="17682"/>
                  <a:pt x="11042" y="16556"/>
                  <a:pt x="11018" y="12262"/>
                </a:cubicBezTo>
                <a:lnTo>
                  <a:pt x="10986" y="6901"/>
                </a:lnTo>
                <a:lnTo>
                  <a:pt x="11298" y="6566"/>
                </a:lnTo>
                <a:cubicBezTo>
                  <a:pt x="11594" y="6249"/>
                  <a:pt x="11598" y="6228"/>
                  <a:pt x="11370" y="6156"/>
                </a:cubicBezTo>
                <a:cubicBezTo>
                  <a:pt x="10946" y="6023"/>
                  <a:pt x="10855" y="5664"/>
                  <a:pt x="11169" y="5376"/>
                </a:cubicBezTo>
                <a:cubicBezTo>
                  <a:pt x="11416" y="5149"/>
                  <a:pt x="11714" y="5107"/>
                  <a:pt x="13835" y="4984"/>
                </a:cubicBezTo>
                <a:cubicBezTo>
                  <a:pt x="17385" y="4778"/>
                  <a:pt x="17649" y="4742"/>
                  <a:pt x="17694" y="4443"/>
                </a:cubicBezTo>
                <a:cubicBezTo>
                  <a:pt x="17715" y="4305"/>
                  <a:pt x="17834" y="4130"/>
                  <a:pt x="17960" y="4054"/>
                </a:cubicBezTo>
                <a:cubicBezTo>
                  <a:pt x="18149" y="3940"/>
                  <a:pt x="18238" y="3979"/>
                  <a:pt x="18492" y="4289"/>
                </a:cubicBezTo>
                <a:cubicBezTo>
                  <a:pt x="18836" y="4712"/>
                  <a:pt x="18904" y="4628"/>
                  <a:pt x="18596" y="4161"/>
                </a:cubicBezTo>
                <a:cubicBezTo>
                  <a:pt x="18318" y="3741"/>
                  <a:pt x="17747" y="3743"/>
                  <a:pt x="17468" y="4165"/>
                </a:cubicBezTo>
                <a:lnTo>
                  <a:pt x="17263" y="4475"/>
                </a:lnTo>
                <a:lnTo>
                  <a:pt x="14388" y="4475"/>
                </a:lnTo>
                <a:lnTo>
                  <a:pt x="11514" y="4475"/>
                </a:lnTo>
                <a:lnTo>
                  <a:pt x="11298" y="4150"/>
                </a:lnTo>
                <a:cubicBezTo>
                  <a:pt x="11149" y="3925"/>
                  <a:pt x="11066" y="3486"/>
                  <a:pt x="11032" y="2747"/>
                </a:cubicBezTo>
                <a:cubicBezTo>
                  <a:pt x="10987" y="1770"/>
                  <a:pt x="11008" y="1633"/>
                  <a:pt x="11284" y="1236"/>
                </a:cubicBezTo>
                <a:cubicBezTo>
                  <a:pt x="11451" y="996"/>
                  <a:pt x="11687" y="806"/>
                  <a:pt x="11805" y="816"/>
                </a:cubicBezTo>
                <a:cubicBezTo>
                  <a:pt x="11925" y="826"/>
                  <a:pt x="12101" y="678"/>
                  <a:pt x="12204" y="481"/>
                </a:cubicBezTo>
                <a:lnTo>
                  <a:pt x="12387" y="128"/>
                </a:lnTo>
                <a:lnTo>
                  <a:pt x="11805" y="43"/>
                </a:lnTo>
                <a:cubicBezTo>
                  <a:pt x="11620" y="15"/>
                  <a:pt x="11384" y="2"/>
                  <a:pt x="11126" y="0"/>
                </a:cubicBezTo>
                <a:close/>
                <a:moveTo>
                  <a:pt x="18319" y="5020"/>
                </a:moveTo>
                <a:cubicBezTo>
                  <a:pt x="18156" y="4979"/>
                  <a:pt x="18156" y="5120"/>
                  <a:pt x="18344" y="5404"/>
                </a:cubicBezTo>
                <a:cubicBezTo>
                  <a:pt x="18476" y="5604"/>
                  <a:pt x="18580" y="6124"/>
                  <a:pt x="18632" y="6840"/>
                </a:cubicBezTo>
                <a:cubicBezTo>
                  <a:pt x="18676" y="7459"/>
                  <a:pt x="18730" y="7966"/>
                  <a:pt x="18754" y="7966"/>
                </a:cubicBezTo>
                <a:cubicBezTo>
                  <a:pt x="18778" y="7966"/>
                  <a:pt x="18801" y="7364"/>
                  <a:pt x="18801" y="6626"/>
                </a:cubicBezTo>
                <a:cubicBezTo>
                  <a:pt x="18801" y="5400"/>
                  <a:pt x="18776" y="5269"/>
                  <a:pt x="18535" y="5119"/>
                </a:cubicBezTo>
                <a:cubicBezTo>
                  <a:pt x="18445" y="5064"/>
                  <a:pt x="18374" y="5033"/>
                  <a:pt x="18319" y="5020"/>
                </a:cubicBezTo>
                <a:close/>
                <a:moveTo>
                  <a:pt x="3120" y="5233"/>
                </a:moveTo>
                <a:cubicBezTo>
                  <a:pt x="3053" y="5226"/>
                  <a:pt x="2930" y="5283"/>
                  <a:pt x="2765" y="5404"/>
                </a:cubicBezTo>
                <a:cubicBezTo>
                  <a:pt x="2569" y="5548"/>
                  <a:pt x="2552" y="5613"/>
                  <a:pt x="2678" y="5739"/>
                </a:cubicBezTo>
                <a:cubicBezTo>
                  <a:pt x="2765" y="5826"/>
                  <a:pt x="2843" y="6207"/>
                  <a:pt x="2854" y="6587"/>
                </a:cubicBezTo>
                <a:lnTo>
                  <a:pt x="2872" y="7282"/>
                </a:lnTo>
                <a:lnTo>
                  <a:pt x="2959" y="6470"/>
                </a:lnTo>
                <a:cubicBezTo>
                  <a:pt x="3004" y="6024"/>
                  <a:pt x="3084" y="5564"/>
                  <a:pt x="3138" y="5444"/>
                </a:cubicBezTo>
                <a:cubicBezTo>
                  <a:pt x="3198" y="5311"/>
                  <a:pt x="3188" y="5241"/>
                  <a:pt x="3120" y="5233"/>
                </a:cubicBezTo>
                <a:close/>
                <a:moveTo>
                  <a:pt x="18865" y="8198"/>
                </a:moveTo>
                <a:cubicBezTo>
                  <a:pt x="18845" y="8186"/>
                  <a:pt x="18829" y="8285"/>
                  <a:pt x="18829" y="8465"/>
                </a:cubicBezTo>
                <a:cubicBezTo>
                  <a:pt x="18829" y="8705"/>
                  <a:pt x="18855" y="8802"/>
                  <a:pt x="18887" y="8682"/>
                </a:cubicBezTo>
                <a:cubicBezTo>
                  <a:pt x="18919" y="8562"/>
                  <a:pt x="18919" y="8367"/>
                  <a:pt x="18887" y="8247"/>
                </a:cubicBezTo>
                <a:cubicBezTo>
                  <a:pt x="18879" y="8217"/>
                  <a:pt x="18872" y="8201"/>
                  <a:pt x="18865" y="8198"/>
                </a:cubicBezTo>
                <a:close/>
                <a:moveTo>
                  <a:pt x="2786" y="8475"/>
                </a:moveTo>
                <a:cubicBezTo>
                  <a:pt x="2760" y="8504"/>
                  <a:pt x="2706" y="8918"/>
                  <a:pt x="2668" y="9398"/>
                </a:cubicBezTo>
                <a:cubicBezTo>
                  <a:pt x="2613" y="10069"/>
                  <a:pt x="2626" y="10155"/>
                  <a:pt x="2711" y="9772"/>
                </a:cubicBezTo>
                <a:cubicBezTo>
                  <a:pt x="2822" y="9268"/>
                  <a:pt x="2874" y="8380"/>
                  <a:pt x="2786" y="8475"/>
                </a:cubicBezTo>
                <a:close/>
                <a:moveTo>
                  <a:pt x="18959" y="9135"/>
                </a:moveTo>
                <a:cubicBezTo>
                  <a:pt x="18946" y="9148"/>
                  <a:pt x="18937" y="9190"/>
                  <a:pt x="18934" y="9263"/>
                </a:cubicBezTo>
                <a:cubicBezTo>
                  <a:pt x="18928" y="9394"/>
                  <a:pt x="18960" y="9468"/>
                  <a:pt x="19002" y="9427"/>
                </a:cubicBezTo>
                <a:cubicBezTo>
                  <a:pt x="19044" y="9385"/>
                  <a:pt x="19045" y="9278"/>
                  <a:pt x="19009" y="9188"/>
                </a:cubicBezTo>
                <a:cubicBezTo>
                  <a:pt x="18989" y="9138"/>
                  <a:pt x="18972" y="9121"/>
                  <a:pt x="18959" y="9135"/>
                </a:cubicBezTo>
                <a:close/>
                <a:moveTo>
                  <a:pt x="19088" y="9662"/>
                </a:moveTo>
                <a:cubicBezTo>
                  <a:pt x="19077" y="9690"/>
                  <a:pt x="19070" y="9751"/>
                  <a:pt x="19070" y="9836"/>
                </a:cubicBezTo>
                <a:cubicBezTo>
                  <a:pt x="19070" y="10008"/>
                  <a:pt x="19100" y="10079"/>
                  <a:pt x="19135" y="9993"/>
                </a:cubicBezTo>
                <a:cubicBezTo>
                  <a:pt x="19170" y="9907"/>
                  <a:pt x="19170" y="9765"/>
                  <a:pt x="19135" y="9680"/>
                </a:cubicBezTo>
                <a:cubicBezTo>
                  <a:pt x="19117" y="9637"/>
                  <a:pt x="19100" y="9634"/>
                  <a:pt x="19088" y="9662"/>
                </a:cubicBezTo>
                <a:close/>
                <a:moveTo>
                  <a:pt x="19217" y="10250"/>
                </a:moveTo>
                <a:cubicBezTo>
                  <a:pt x="19188" y="10279"/>
                  <a:pt x="19204" y="10455"/>
                  <a:pt x="19250" y="10638"/>
                </a:cubicBezTo>
                <a:cubicBezTo>
                  <a:pt x="19296" y="10821"/>
                  <a:pt x="19357" y="10945"/>
                  <a:pt x="19386" y="10916"/>
                </a:cubicBezTo>
                <a:cubicBezTo>
                  <a:pt x="19416" y="10886"/>
                  <a:pt x="19404" y="10714"/>
                  <a:pt x="19358" y="10531"/>
                </a:cubicBezTo>
                <a:cubicBezTo>
                  <a:pt x="19311" y="10348"/>
                  <a:pt x="19247" y="10220"/>
                  <a:pt x="19217" y="10250"/>
                </a:cubicBezTo>
                <a:close/>
                <a:moveTo>
                  <a:pt x="2495" y="10535"/>
                </a:moveTo>
                <a:cubicBezTo>
                  <a:pt x="2484" y="10563"/>
                  <a:pt x="2477" y="10624"/>
                  <a:pt x="2477" y="10709"/>
                </a:cubicBezTo>
                <a:cubicBezTo>
                  <a:pt x="2477" y="10881"/>
                  <a:pt x="2507" y="10948"/>
                  <a:pt x="2542" y="10862"/>
                </a:cubicBezTo>
                <a:cubicBezTo>
                  <a:pt x="2577" y="10777"/>
                  <a:pt x="2577" y="10638"/>
                  <a:pt x="2542" y="10552"/>
                </a:cubicBezTo>
                <a:cubicBezTo>
                  <a:pt x="2524" y="10510"/>
                  <a:pt x="2507" y="10506"/>
                  <a:pt x="2495" y="10535"/>
                </a:cubicBezTo>
                <a:close/>
                <a:moveTo>
                  <a:pt x="2366" y="11130"/>
                </a:moveTo>
                <a:cubicBezTo>
                  <a:pt x="2352" y="11143"/>
                  <a:pt x="2344" y="11185"/>
                  <a:pt x="2341" y="11258"/>
                </a:cubicBezTo>
                <a:cubicBezTo>
                  <a:pt x="2335" y="11389"/>
                  <a:pt x="2367" y="11463"/>
                  <a:pt x="2409" y="11422"/>
                </a:cubicBezTo>
                <a:cubicBezTo>
                  <a:pt x="2451" y="11380"/>
                  <a:pt x="2452" y="11273"/>
                  <a:pt x="2416" y="11183"/>
                </a:cubicBezTo>
                <a:cubicBezTo>
                  <a:pt x="2396" y="11133"/>
                  <a:pt x="2379" y="11116"/>
                  <a:pt x="2366" y="11130"/>
                </a:cubicBezTo>
                <a:close/>
                <a:moveTo>
                  <a:pt x="19455" y="11140"/>
                </a:moveTo>
                <a:cubicBezTo>
                  <a:pt x="19429" y="11165"/>
                  <a:pt x="19649" y="11750"/>
                  <a:pt x="19943" y="12441"/>
                </a:cubicBezTo>
                <a:cubicBezTo>
                  <a:pt x="20238" y="13131"/>
                  <a:pt x="20501" y="13676"/>
                  <a:pt x="20525" y="13652"/>
                </a:cubicBezTo>
                <a:cubicBezTo>
                  <a:pt x="20550" y="13627"/>
                  <a:pt x="20327" y="13043"/>
                  <a:pt x="20033" y="12352"/>
                </a:cubicBezTo>
                <a:cubicBezTo>
                  <a:pt x="19739" y="11661"/>
                  <a:pt x="19480" y="11115"/>
                  <a:pt x="19455" y="11140"/>
                </a:cubicBezTo>
                <a:close/>
                <a:moveTo>
                  <a:pt x="1988" y="12501"/>
                </a:moveTo>
                <a:cubicBezTo>
                  <a:pt x="1975" y="12514"/>
                  <a:pt x="1966" y="12557"/>
                  <a:pt x="1963" y="12629"/>
                </a:cubicBezTo>
                <a:cubicBezTo>
                  <a:pt x="1958" y="12761"/>
                  <a:pt x="1990" y="12835"/>
                  <a:pt x="2032" y="12793"/>
                </a:cubicBezTo>
                <a:cubicBezTo>
                  <a:pt x="2073" y="12752"/>
                  <a:pt x="2075" y="12645"/>
                  <a:pt x="2039" y="12555"/>
                </a:cubicBezTo>
                <a:cubicBezTo>
                  <a:pt x="2019" y="12505"/>
                  <a:pt x="2002" y="12488"/>
                  <a:pt x="1988" y="12501"/>
                </a:cubicBezTo>
                <a:close/>
                <a:moveTo>
                  <a:pt x="1737" y="13499"/>
                </a:moveTo>
                <a:cubicBezTo>
                  <a:pt x="1724" y="13512"/>
                  <a:pt x="1715" y="13554"/>
                  <a:pt x="1712" y="13627"/>
                </a:cubicBezTo>
                <a:cubicBezTo>
                  <a:pt x="1706" y="13758"/>
                  <a:pt x="1738" y="13832"/>
                  <a:pt x="1780" y="13791"/>
                </a:cubicBezTo>
                <a:cubicBezTo>
                  <a:pt x="1822" y="13749"/>
                  <a:pt x="1824" y="13642"/>
                  <a:pt x="1787" y="13552"/>
                </a:cubicBezTo>
                <a:cubicBezTo>
                  <a:pt x="1767" y="13502"/>
                  <a:pt x="1750" y="13486"/>
                  <a:pt x="1737" y="13499"/>
                </a:cubicBezTo>
                <a:close/>
                <a:moveTo>
                  <a:pt x="1600" y="13887"/>
                </a:moveTo>
                <a:lnTo>
                  <a:pt x="1622" y="15569"/>
                </a:lnTo>
                <a:lnTo>
                  <a:pt x="1640" y="17250"/>
                </a:lnTo>
                <a:lnTo>
                  <a:pt x="921" y="17439"/>
                </a:lnTo>
                <a:cubicBezTo>
                  <a:pt x="-17" y="17686"/>
                  <a:pt x="-162" y="17830"/>
                  <a:pt x="145" y="18216"/>
                </a:cubicBezTo>
                <a:cubicBezTo>
                  <a:pt x="570" y="18749"/>
                  <a:pt x="2036" y="20048"/>
                  <a:pt x="2344" y="20164"/>
                </a:cubicBezTo>
                <a:cubicBezTo>
                  <a:pt x="2733" y="20311"/>
                  <a:pt x="4245" y="20249"/>
                  <a:pt x="4971" y="20057"/>
                </a:cubicBezTo>
                <a:cubicBezTo>
                  <a:pt x="5812" y="19835"/>
                  <a:pt x="6891" y="19196"/>
                  <a:pt x="6803" y="18971"/>
                </a:cubicBezTo>
                <a:cubicBezTo>
                  <a:pt x="6760" y="18860"/>
                  <a:pt x="6887" y="18640"/>
                  <a:pt x="7123" y="18422"/>
                </a:cubicBezTo>
                <a:cubicBezTo>
                  <a:pt x="7493" y="18080"/>
                  <a:pt x="7508" y="18040"/>
                  <a:pt x="7313" y="17827"/>
                </a:cubicBezTo>
                <a:cubicBezTo>
                  <a:pt x="6943" y="17422"/>
                  <a:pt x="4179" y="16994"/>
                  <a:pt x="2818" y="17129"/>
                </a:cubicBezTo>
                <a:cubicBezTo>
                  <a:pt x="2197" y="17191"/>
                  <a:pt x="1959" y="17170"/>
                  <a:pt x="1884" y="17051"/>
                </a:cubicBezTo>
                <a:cubicBezTo>
                  <a:pt x="1829" y="16962"/>
                  <a:pt x="1740" y="16213"/>
                  <a:pt x="1690" y="15387"/>
                </a:cubicBezTo>
                <a:lnTo>
                  <a:pt x="1600" y="13887"/>
                </a:lnTo>
                <a:close/>
                <a:moveTo>
                  <a:pt x="20759" y="14671"/>
                </a:moveTo>
                <a:cubicBezTo>
                  <a:pt x="20742" y="14653"/>
                  <a:pt x="20730" y="14921"/>
                  <a:pt x="20730" y="15383"/>
                </a:cubicBezTo>
                <a:cubicBezTo>
                  <a:pt x="20731" y="16000"/>
                  <a:pt x="20751" y="16235"/>
                  <a:pt x="20777" y="15907"/>
                </a:cubicBezTo>
                <a:cubicBezTo>
                  <a:pt x="20803" y="15579"/>
                  <a:pt x="20803" y="15074"/>
                  <a:pt x="20777" y="14785"/>
                </a:cubicBezTo>
                <a:cubicBezTo>
                  <a:pt x="20770" y="14713"/>
                  <a:pt x="20765" y="14677"/>
                  <a:pt x="20759" y="14671"/>
                </a:cubicBezTo>
                <a:close/>
                <a:moveTo>
                  <a:pt x="20608" y="16627"/>
                </a:moveTo>
                <a:lnTo>
                  <a:pt x="20533" y="16912"/>
                </a:lnTo>
                <a:cubicBezTo>
                  <a:pt x="20461" y="17180"/>
                  <a:pt x="20416" y="17188"/>
                  <a:pt x="19720" y="17097"/>
                </a:cubicBezTo>
                <a:cubicBezTo>
                  <a:pt x="18648" y="16957"/>
                  <a:pt x="16336" y="17006"/>
                  <a:pt x="15466" y="17186"/>
                </a:cubicBezTo>
                <a:cubicBezTo>
                  <a:pt x="14311" y="17425"/>
                  <a:pt x="14047" y="17600"/>
                  <a:pt x="14047" y="18116"/>
                </a:cubicBezTo>
                <a:cubicBezTo>
                  <a:pt x="14047" y="18473"/>
                  <a:pt x="14153" y="18648"/>
                  <a:pt x="14643" y="19103"/>
                </a:cubicBezTo>
                <a:cubicBezTo>
                  <a:pt x="15284" y="19697"/>
                  <a:pt x="15800" y="20003"/>
                  <a:pt x="16598" y="20261"/>
                </a:cubicBezTo>
                <a:cubicBezTo>
                  <a:pt x="17205" y="20456"/>
                  <a:pt x="17635" y="20397"/>
                  <a:pt x="18477" y="20004"/>
                </a:cubicBezTo>
                <a:cubicBezTo>
                  <a:pt x="18828" y="19840"/>
                  <a:pt x="19328" y="19619"/>
                  <a:pt x="19588" y="19512"/>
                </a:cubicBezTo>
                <a:cubicBezTo>
                  <a:pt x="20176" y="19271"/>
                  <a:pt x="21438" y="18105"/>
                  <a:pt x="21438" y="17802"/>
                </a:cubicBezTo>
                <a:cubicBezTo>
                  <a:pt x="21438" y="17679"/>
                  <a:pt x="21287" y="17503"/>
                  <a:pt x="21100" y="17414"/>
                </a:cubicBezTo>
                <a:cubicBezTo>
                  <a:pt x="20913" y="17325"/>
                  <a:pt x="20725" y="17112"/>
                  <a:pt x="20683" y="16940"/>
                </a:cubicBezTo>
                <a:lnTo>
                  <a:pt x="20608" y="1662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ssis sur des trônes"/>
          <p:cNvSpPr txBox="1"/>
          <p:nvPr>
            <p:ph type="title"/>
          </p:nvPr>
        </p:nvSpPr>
        <p:spPr>
          <a:xfrm>
            <a:off x="2571420" y="412750"/>
            <a:ext cx="8881517" cy="2120900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Assis sur des trônes</a:t>
            </a:r>
          </a:p>
        </p:txBody>
      </p:sp>
      <p:sp>
        <p:nvSpPr>
          <p:cNvPr id="249" name="Si nous souffrons, nous règnerons avec lui (2Ti 2.11), avec les martyrs (Ap 20.4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003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rPr i="1"/>
              <a:t>Si nous souffrons, nous règnerons avec lui</a:t>
            </a:r>
            <a:r>
              <a:t> (2Ti 2.11), avec les martyrs (Ap 20.4)</a:t>
            </a:r>
          </a:p>
          <a:p>
            <a:pPr marL="32003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Les couronnes (2Ti 4.8), les couronnes jetées (Ap 5.9)</a:t>
            </a:r>
          </a:p>
          <a:p>
            <a:pPr marL="32003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Conduire les nations (Ap 2.26-27)</a:t>
            </a:r>
          </a:p>
          <a:p>
            <a:pPr marL="32003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La nouvelle Jérusalem, l’église (Ap 21.9-27)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Descend d’auprès de Dieu (v10)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Rayonne de la gloire de Dieu (v11)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Est en sécurité : murailles, portes, fondements (v12-15)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Des dimensions géantes (2200 km de côté, muraille de 72m de hauteur, un cube), des matériaux symboliques ? (Jaspe, or, pierres précieuses, v16-21)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Les nations en seront nourries et apporteront leurs offrandes (v24-26)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Seulement des croyants dans la ville (v27)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Le fleuve de vie, l’arbre de vie, plus de nuit (Ap 22.1-4)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Le droit d’entrer dans la ville en lavant sa robe (v14)</a:t>
            </a:r>
          </a:p>
          <a:p>
            <a:pPr lvl="2" marL="96011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Dehors les chiens, les sorciers.. (v15)</a:t>
            </a:r>
          </a:p>
          <a:p>
            <a:pPr marL="320039" indent="-320039" defTabSz="408940">
              <a:spcBef>
                <a:spcPts val="0"/>
              </a:spcBef>
              <a:defRPr sz="2660">
                <a:latin typeface="Gill Sans"/>
                <a:ea typeface="Gill Sans"/>
                <a:cs typeface="Gill Sans"/>
                <a:sym typeface="Gill Sans"/>
              </a:defRPr>
            </a:pPr>
            <a:r>
              <a:t>Nous jugerons les anges… (1Co 6.3)</a:t>
            </a:r>
          </a:p>
        </p:txBody>
      </p:sp>
      <p:sp>
        <p:nvSpPr>
          <p:cNvPr id="250" name="nous, les vivants"/>
          <p:cNvSpPr txBox="1"/>
          <p:nvPr/>
        </p:nvSpPr>
        <p:spPr>
          <a:xfrm>
            <a:off x="8149618" y="1906933"/>
            <a:ext cx="4136801" cy="637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i="1" sz="3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r>
              <a:t>nous, les vivants</a:t>
            </a:r>
          </a:p>
        </p:txBody>
      </p:sp>
      <p:pic>
        <p:nvPicPr>
          <p:cNvPr id="251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rcRect l="14909" t="17186" r="23774" b="23042"/>
          <a:stretch>
            <a:fillRect/>
          </a:stretch>
        </p:blipFill>
        <p:spPr>
          <a:xfrm>
            <a:off x="324253" y="777260"/>
            <a:ext cx="2343947" cy="1267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450" fill="norm" stroke="1" extrusionOk="0">
                <a:moveTo>
                  <a:pt x="12372" y="28"/>
                </a:moveTo>
                <a:cubicBezTo>
                  <a:pt x="11381" y="368"/>
                  <a:pt x="10722" y="2164"/>
                  <a:pt x="10785" y="4346"/>
                </a:cubicBezTo>
                <a:cubicBezTo>
                  <a:pt x="10819" y="5515"/>
                  <a:pt x="10794" y="5670"/>
                  <a:pt x="10595" y="5608"/>
                </a:cubicBezTo>
                <a:cubicBezTo>
                  <a:pt x="10341" y="5530"/>
                  <a:pt x="9447" y="6348"/>
                  <a:pt x="8985" y="7079"/>
                </a:cubicBezTo>
                <a:cubicBezTo>
                  <a:pt x="8820" y="7342"/>
                  <a:pt x="8542" y="8064"/>
                  <a:pt x="8367" y="8691"/>
                </a:cubicBezTo>
                <a:cubicBezTo>
                  <a:pt x="8113" y="9606"/>
                  <a:pt x="7945" y="9907"/>
                  <a:pt x="7515" y="10202"/>
                </a:cubicBezTo>
                <a:cubicBezTo>
                  <a:pt x="6363" y="10992"/>
                  <a:pt x="0" y="17058"/>
                  <a:pt x="0" y="17367"/>
                </a:cubicBezTo>
                <a:cubicBezTo>
                  <a:pt x="0" y="17408"/>
                  <a:pt x="141" y="17960"/>
                  <a:pt x="315" y="18589"/>
                </a:cubicBezTo>
                <a:cubicBezTo>
                  <a:pt x="580" y="19550"/>
                  <a:pt x="606" y="19789"/>
                  <a:pt x="464" y="20093"/>
                </a:cubicBezTo>
                <a:cubicBezTo>
                  <a:pt x="204" y="20653"/>
                  <a:pt x="127" y="21231"/>
                  <a:pt x="296" y="21369"/>
                </a:cubicBezTo>
                <a:cubicBezTo>
                  <a:pt x="364" y="21425"/>
                  <a:pt x="540" y="21449"/>
                  <a:pt x="783" y="21450"/>
                </a:cubicBezTo>
                <a:cubicBezTo>
                  <a:pt x="1512" y="21454"/>
                  <a:pt x="2829" y="21245"/>
                  <a:pt x="3522" y="20966"/>
                </a:cubicBezTo>
                <a:cubicBezTo>
                  <a:pt x="4015" y="20768"/>
                  <a:pt x="5542" y="19898"/>
                  <a:pt x="6916" y="19039"/>
                </a:cubicBezTo>
                <a:cubicBezTo>
                  <a:pt x="11921" y="15910"/>
                  <a:pt x="11195" y="16221"/>
                  <a:pt x="12654" y="16575"/>
                </a:cubicBezTo>
                <a:cubicBezTo>
                  <a:pt x="15792" y="17335"/>
                  <a:pt x="19280" y="16173"/>
                  <a:pt x="20794" y="13855"/>
                </a:cubicBezTo>
                <a:cubicBezTo>
                  <a:pt x="20993" y="13550"/>
                  <a:pt x="21268" y="13298"/>
                  <a:pt x="21409" y="13298"/>
                </a:cubicBezTo>
                <a:cubicBezTo>
                  <a:pt x="21535" y="13298"/>
                  <a:pt x="21600" y="13302"/>
                  <a:pt x="21599" y="13224"/>
                </a:cubicBezTo>
                <a:cubicBezTo>
                  <a:pt x="21598" y="13146"/>
                  <a:pt x="21533" y="12986"/>
                  <a:pt x="21401" y="12680"/>
                </a:cubicBezTo>
                <a:cubicBezTo>
                  <a:pt x="21255" y="12340"/>
                  <a:pt x="21134" y="11929"/>
                  <a:pt x="21134" y="11766"/>
                </a:cubicBezTo>
                <a:cubicBezTo>
                  <a:pt x="21134" y="11604"/>
                  <a:pt x="21042" y="11405"/>
                  <a:pt x="20926" y="11323"/>
                </a:cubicBezTo>
                <a:cubicBezTo>
                  <a:pt x="20810" y="11242"/>
                  <a:pt x="20751" y="11114"/>
                  <a:pt x="20794" y="11034"/>
                </a:cubicBezTo>
                <a:cubicBezTo>
                  <a:pt x="20882" y="10874"/>
                  <a:pt x="20489" y="9758"/>
                  <a:pt x="20012" y="8805"/>
                </a:cubicBezTo>
                <a:cubicBezTo>
                  <a:pt x="19840" y="8462"/>
                  <a:pt x="19699" y="8095"/>
                  <a:pt x="19697" y="7986"/>
                </a:cubicBezTo>
                <a:cubicBezTo>
                  <a:pt x="19693" y="7791"/>
                  <a:pt x="19225" y="7224"/>
                  <a:pt x="18285" y="6273"/>
                </a:cubicBezTo>
                <a:cubicBezTo>
                  <a:pt x="17978" y="5962"/>
                  <a:pt x="17736" y="5472"/>
                  <a:pt x="17609" y="4917"/>
                </a:cubicBezTo>
                <a:cubicBezTo>
                  <a:pt x="17312" y="3615"/>
                  <a:pt x="17057" y="3218"/>
                  <a:pt x="16534" y="3218"/>
                </a:cubicBezTo>
                <a:cubicBezTo>
                  <a:pt x="15953" y="3218"/>
                  <a:pt x="15160" y="4167"/>
                  <a:pt x="14903" y="5172"/>
                </a:cubicBezTo>
                <a:cubicBezTo>
                  <a:pt x="14421" y="7053"/>
                  <a:pt x="14346" y="7216"/>
                  <a:pt x="14083" y="6958"/>
                </a:cubicBezTo>
                <a:cubicBezTo>
                  <a:pt x="13947" y="6824"/>
                  <a:pt x="13835" y="6622"/>
                  <a:pt x="13835" y="6508"/>
                </a:cubicBezTo>
                <a:cubicBezTo>
                  <a:pt x="13835" y="5821"/>
                  <a:pt x="14399" y="4105"/>
                  <a:pt x="14866" y="3372"/>
                </a:cubicBezTo>
                <a:lnTo>
                  <a:pt x="15411" y="2519"/>
                </a:lnTo>
                <a:lnTo>
                  <a:pt x="14819" y="2036"/>
                </a:lnTo>
                <a:cubicBezTo>
                  <a:pt x="14491" y="1771"/>
                  <a:pt x="14168" y="1370"/>
                  <a:pt x="14102" y="1149"/>
                </a:cubicBezTo>
                <a:cubicBezTo>
                  <a:pt x="13915" y="526"/>
                  <a:pt x="12879" y="-146"/>
                  <a:pt x="12372" y="2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