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re 1"/>
          <p:cNvSpPr txBox="1"/>
          <p:nvPr>
            <p:ph type="ctrTitle"/>
          </p:nvPr>
        </p:nvSpPr>
        <p:spPr>
          <a:xfrm>
            <a:off x="3317440" y="4324914"/>
            <a:ext cx="10464801" cy="3302001"/>
          </a:xfrm>
          <a:prstGeom prst="rect">
            <a:avLst/>
          </a:prstGeom>
          <a:ln w="38100">
            <a:solidFill>
              <a:schemeClr val="accent5">
                <a:hueOff val="100859"/>
                <a:satOff val="-13629"/>
                <a:lumOff val="23879"/>
              </a:schemeClr>
            </a:solidFill>
          </a:ln>
        </p:spPr>
        <p:txBody>
          <a:bodyPr/>
          <a:lstStyle>
            <a:lvl1pPr>
              <a:lnSpc>
                <a:spcPts val="7800"/>
              </a:lnSpc>
              <a:defRPr spc="-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Le St Esprit dans l’église</a:t>
            </a:r>
          </a:p>
        </p:txBody>
      </p:sp>
      <p:sp>
        <p:nvSpPr>
          <p:cNvPr id="120" name="IEB Cursus 2024-25"/>
          <p:cNvSpPr txBox="1"/>
          <p:nvPr/>
        </p:nvSpPr>
        <p:spPr>
          <a:xfrm>
            <a:off x="9171506" y="8752075"/>
            <a:ext cx="3359373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r">
              <a:defRPr sz="27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IEB Cursus 2024-25</a:t>
            </a:r>
          </a:p>
        </p:txBody>
      </p:sp>
      <p:pic>
        <p:nvPicPr>
          <p:cNvPr id="121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143309"/>
            <a:ext cx="4184957" cy="9466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re 1"/>
          <p:cNvSpPr txBox="1"/>
          <p:nvPr>
            <p:ph type="title"/>
          </p:nvPr>
        </p:nvSpPr>
        <p:spPr>
          <a:xfrm>
            <a:off x="3079388" y="1247934"/>
            <a:ext cx="4389815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Exemples</a:t>
            </a:r>
          </a:p>
        </p:txBody>
      </p:sp>
      <p:sp>
        <p:nvSpPr>
          <p:cNvPr id="168" name="Espace réservé du contenu 2"/>
          <p:cNvSpPr txBox="1"/>
          <p:nvPr>
            <p:ph type="body" sz="half" idx="1"/>
          </p:nvPr>
        </p:nvSpPr>
        <p:spPr>
          <a:xfrm>
            <a:off x="4464487" y="3235801"/>
            <a:ext cx="6083656" cy="628650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Sagesse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Connaissance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Foi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Guérison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Miracles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Prophéties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Discernement d’esprit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Langues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Interprétation des langues</a:t>
            </a:r>
          </a:p>
        </p:txBody>
      </p:sp>
      <p:sp>
        <p:nvSpPr>
          <p:cNvPr id="169" name="Rectangle"/>
          <p:cNvSpPr/>
          <p:nvPr/>
        </p:nvSpPr>
        <p:spPr>
          <a:xfrm>
            <a:off x="237382" y="0"/>
            <a:ext cx="2691824" cy="97536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defRPr sz="28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  <p:sp>
        <p:nvSpPr>
          <p:cNvPr id="171" name="Une époque où le NT n’est pas encore écrit…"/>
          <p:cNvSpPr/>
          <p:nvPr/>
        </p:nvSpPr>
        <p:spPr>
          <a:xfrm>
            <a:off x="237382" y="-1"/>
            <a:ext cx="2691824" cy="9753601"/>
          </a:xfrm>
          <a:prstGeom prst="rect">
            <a:avLst/>
          </a:prstGeom>
          <a:gradFill>
            <a:gsLst>
              <a:gs pos="0">
                <a:schemeClr val="accent1">
                  <a:alpha val="66987"/>
                </a:schemeClr>
              </a:gs>
              <a:gs pos="100000">
                <a:schemeClr val="accent1">
                  <a:hueOff val="321133"/>
                  <a:satOff val="-12043"/>
                  <a:lumOff val="-7113"/>
                  <a:alpha val="66987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288757" indent="-288757" algn="l">
              <a:buSzPct val="75000"/>
              <a:buChar char="•"/>
              <a:defRPr sz="28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Une époque où le NT n’est pas encore écrit</a:t>
            </a:r>
          </a:p>
          <a:p>
            <a:pPr marL="288757" indent="-288757" algn="l">
              <a:buSzPct val="75000"/>
              <a:buChar char="•"/>
              <a:defRPr sz="28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Des signes qui confirment l’enseignement des apôtres</a:t>
            </a:r>
          </a:p>
          <a:p>
            <a:pPr marL="288757" indent="-288757" algn="l">
              <a:buSzPct val="75000"/>
              <a:buChar char="•"/>
              <a:defRPr sz="28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Des manifestations de l’Esprit particulières pour les circonstances que vivent les Corinthiens.</a:t>
            </a:r>
          </a:p>
        </p:txBody>
      </p:sp>
      <p:sp>
        <p:nvSpPr>
          <p:cNvPr id="172" name="de manifestations"/>
          <p:cNvSpPr txBox="1"/>
          <p:nvPr/>
        </p:nvSpPr>
        <p:spPr>
          <a:xfrm>
            <a:off x="5859035" y="2651255"/>
            <a:ext cx="329456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de manifestations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re 1"/>
          <p:cNvSpPr txBox="1"/>
          <p:nvPr>
            <p:ph type="title"/>
          </p:nvPr>
        </p:nvSpPr>
        <p:spPr>
          <a:xfrm>
            <a:off x="1859352" y="822699"/>
            <a:ext cx="7412689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Définitions</a:t>
            </a:r>
          </a:p>
        </p:txBody>
      </p:sp>
      <p:sp>
        <p:nvSpPr>
          <p:cNvPr id="175" name="Espace réservé du contenu 2"/>
          <p:cNvSpPr txBox="1"/>
          <p:nvPr>
            <p:ph type="body" sz="half" idx="1"/>
          </p:nvPr>
        </p:nvSpPr>
        <p:spPr>
          <a:xfrm>
            <a:off x="3449206" y="2588472"/>
            <a:ext cx="8937256" cy="37711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Prophétie, un message de Dieu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révélation (1Co 14.29, Je 14.14)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fondement (1Co 12.28)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en accord avec la foi (Ro 12.6)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exhorte, édifie, console (1Co 14.3)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l’exemple d’Agabus (Ac 21.9)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cessera (1Co 13.8)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≠ de l’enseignement</a:t>
            </a:r>
          </a:p>
        </p:txBody>
      </p:sp>
      <p:sp>
        <p:nvSpPr>
          <p:cNvPr id="176" name="Rectangle"/>
          <p:cNvSpPr/>
          <p:nvPr/>
        </p:nvSpPr>
        <p:spPr>
          <a:xfrm>
            <a:off x="237382" y="0"/>
            <a:ext cx="2691824" cy="97536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defRPr sz="28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7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  <p:sp>
        <p:nvSpPr>
          <p:cNvPr id="178" name="Une époque où le NT n’est pas encore écrit…"/>
          <p:cNvSpPr/>
          <p:nvPr/>
        </p:nvSpPr>
        <p:spPr>
          <a:xfrm>
            <a:off x="237382" y="-1"/>
            <a:ext cx="2691824" cy="9753601"/>
          </a:xfrm>
          <a:prstGeom prst="rect">
            <a:avLst/>
          </a:prstGeom>
          <a:gradFill>
            <a:gsLst>
              <a:gs pos="0">
                <a:schemeClr val="accent1">
                  <a:alpha val="66987"/>
                </a:schemeClr>
              </a:gs>
              <a:gs pos="100000">
                <a:schemeClr val="accent1">
                  <a:hueOff val="321133"/>
                  <a:satOff val="-12043"/>
                  <a:lumOff val="-7113"/>
                  <a:alpha val="66987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288757" indent="-288757" algn="l">
              <a:buSzPct val="75000"/>
              <a:buChar char="•"/>
              <a:defRPr sz="28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Une époque où le NT n’est pas encore écrit</a:t>
            </a:r>
          </a:p>
          <a:p>
            <a:pPr marL="288757" indent="-288757" algn="l">
              <a:buSzPct val="75000"/>
              <a:buChar char="•"/>
              <a:defRPr sz="28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Des signes qui confirment l’enseignement des apôtres</a:t>
            </a:r>
          </a:p>
          <a:p>
            <a:pPr marL="288757" indent="-288757" algn="l">
              <a:buSzPct val="75000"/>
              <a:buChar char="•"/>
              <a:defRPr sz="28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Des manifestations de l’Esprit particulières pour les circonstances que vivent les Corinthiens.</a:t>
            </a:r>
          </a:p>
        </p:txBody>
      </p:sp>
      <p:sp>
        <p:nvSpPr>
          <p:cNvPr id="179" name="Espace réservé du contenu 2"/>
          <p:cNvSpPr txBox="1"/>
          <p:nvPr/>
        </p:nvSpPr>
        <p:spPr>
          <a:xfrm>
            <a:off x="3449206" y="5735056"/>
            <a:ext cx="9382489" cy="3771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57200" indent="-457200" algn="l">
              <a:lnSpc>
                <a:spcPct val="90000"/>
              </a:lnSpc>
              <a:buSzPct val="75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Langues, pour les incrédules d’Israël</a:t>
            </a:r>
          </a:p>
          <a:p>
            <a:pPr lvl="2" marL="1371600" indent="-457200" algn="l">
              <a:lnSpc>
                <a:spcPct val="90000"/>
              </a:lnSpc>
              <a:buSzPct val="75000"/>
              <a:buChar char="•"/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pour CE peuple, Israël (1Co 14.21)</a:t>
            </a:r>
          </a:p>
          <a:p>
            <a:pPr lvl="2" marL="1371600" indent="-457200" algn="l">
              <a:lnSpc>
                <a:spcPct val="90000"/>
              </a:lnSpc>
              <a:buSzPct val="75000"/>
              <a:buChar char="•"/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pour les incrédules de ce peuple (1Co 14.22)</a:t>
            </a:r>
          </a:p>
          <a:p>
            <a:pPr lvl="2" marL="1371600" indent="-457200" algn="l">
              <a:lnSpc>
                <a:spcPct val="90000"/>
              </a:lnSpc>
              <a:buSzPct val="75000"/>
              <a:buChar char="•"/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des langues de feu (Ac 2.3)</a:t>
            </a:r>
          </a:p>
          <a:p>
            <a:pPr lvl="2" marL="1371600" indent="-457200" algn="l">
              <a:lnSpc>
                <a:spcPct val="90000"/>
              </a:lnSpc>
              <a:buSzPct val="75000"/>
              <a:buChar char="•"/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3 exemples historiques (Ac 2, 10, 19)</a:t>
            </a:r>
          </a:p>
          <a:p>
            <a:pPr lvl="2" marL="1371600" indent="-457200" algn="l">
              <a:lnSpc>
                <a:spcPct val="90000"/>
              </a:lnSpc>
              <a:buSzPct val="75000"/>
              <a:buChar char="•"/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cessera (1Co 13.8)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re 1"/>
          <p:cNvSpPr txBox="1"/>
          <p:nvPr>
            <p:ph type="title"/>
          </p:nvPr>
        </p:nvSpPr>
        <p:spPr>
          <a:xfrm>
            <a:off x="263104" y="161182"/>
            <a:ext cx="7993013" cy="2120901"/>
          </a:xfrm>
          <a:prstGeom prst="rect">
            <a:avLst/>
          </a:prstGeom>
        </p:spPr>
        <p:txBody>
          <a:bodyPr/>
          <a:lstStyle/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</a:t>
            </a:r>
          </a:p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du Messie</a:t>
            </a:r>
          </a:p>
        </p:txBody>
      </p:sp>
      <p:sp>
        <p:nvSpPr>
          <p:cNvPr id="182" name="Espace réservé du contenu 2"/>
          <p:cNvSpPr txBox="1"/>
          <p:nvPr>
            <p:ph type="body" idx="1"/>
          </p:nvPr>
        </p:nvSpPr>
        <p:spPr>
          <a:xfrm>
            <a:off x="1071187" y="2920920"/>
            <a:ext cx="10862426" cy="653970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forme un tout mais a pourtant plusieurs organes, et tous les organes du corps, malgré leur grand nombre, ne forment qu'un seul corps. Il en va de même pour le Messie.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En effet, que nous soyons juifs ou grecs, esclaves ou libres, nous </a:t>
            </a:r>
            <a:r>
              <a:rPr u="sng"/>
              <a:t>avons tous été immergés</a:t>
            </a:r>
            <a:r>
              <a:t> dans un seul Esprit pour former un seul corps et nous </a:t>
            </a:r>
            <a:r>
              <a:rPr u="sng"/>
              <a:t>avons tous été abreuvés</a:t>
            </a:r>
            <a:r>
              <a:t> par un seul Esprit.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(1Co 12.12-13)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Le Christ, le Messie (v12)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Les croyants unis en un seul corps et abreuvés par l’Esprit (v13)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Différence entre baptême et plénitude de l’esprit</a:t>
            </a:r>
          </a:p>
        </p:txBody>
      </p:sp>
      <p:sp>
        <p:nvSpPr>
          <p:cNvPr id="183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  <p:pic>
        <p:nvPicPr>
          <p:cNvPr id="184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143309"/>
            <a:ext cx="2156924" cy="264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a formation"/>
          <p:cNvSpPr txBox="1"/>
          <p:nvPr/>
        </p:nvSpPr>
        <p:spPr>
          <a:xfrm>
            <a:off x="5074439" y="2136553"/>
            <a:ext cx="238921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sa formation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space réservé du contenu 2"/>
          <p:cNvSpPr txBox="1"/>
          <p:nvPr>
            <p:ph type="body" idx="1"/>
          </p:nvPr>
        </p:nvSpPr>
        <p:spPr>
          <a:xfrm>
            <a:off x="2342005" y="2773868"/>
            <a:ext cx="9979776" cy="6286501"/>
          </a:xfrm>
          <a:prstGeom prst="rect">
            <a:avLst/>
          </a:prstGeom>
        </p:spPr>
        <p:txBody>
          <a:bodyPr/>
          <a:lstStyle/>
          <a:p>
            <a:pPr marL="370331" indent="-370331" defTabSz="473201">
              <a:lnSpc>
                <a:spcPct val="90000"/>
              </a:lnSpc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marL="0" indent="0" defTabSz="473201">
              <a:lnSpc>
                <a:spcPct val="90000"/>
              </a:lnSpc>
              <a:spcBef>
                <a:spcPts val="0"/>
              </a:spcBef>
              <a:buSzTx/>
              <a:buNone/>
              <a:defRPr i="1"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Ainsi, le corps n'est </a:t>
            </a:r>
            <a:r>
              <a:rPr u="sng"/>
              <a:t>pas formé d'un seul organe, mais de plusieurs</a:t>
            </a:r>
            <a:r>
              <a:t>.</a:t>
            </a:r>
          </a:p>
          <a:p>
            <a:pPr marL="0" indent="0" defTabSz="473201">
              <a:lnSpc>
                <a:spcPct val="90000"/>
              </a:lnSpc>
              <a:spcBef>
                <a:spcPts val="0"/>
              </a:spcBef>
              <a:buSzTx/>
              <a:buNone/>
              <a:defRPr i="1"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Si le pied disait : « Puisque je ne suis pas une main, je n’appartiens pas au corps », ne ferait-il pas partie du corps pour autant ?</a:t>
            </a:r>
          </a:p>
          <a:p>
            <a:pPr marL="0" indent="0" defTabSz="473201">
              <a:lnSpc>
                <a:spcPct val="90000"/>
              </a:lnSpc>
              <a:spcBef>
                <a:spcPts val="0"/>
              </a:spcBef>
              <a:buSzTx/>
              <a:buNone/>
              <a:defRPr i="1"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Et si l'oreille disait : « Puisque je ne suis pas un œil, je n’appartiens pas au corps », ne ferait-elle pas partie du corps pour autant ?</a:t>
            </a:r>
          </a:p>
          <a:p>
            <a:pPr marL="0" indent="0" defTabSz="473201">
              <a:lnSpc>
                <a:spcPct val="90000"/>
              </a:lnSpc>
              <a:spcBef>
                <a:spcPts val="0"/>
              </a:spcBef>
              <a:buSzTx/>
              <a:buNone/>
              <a:defRPr i="1"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Si tout le corps était un œil, où serait l'ouïe ? S'il était tout entier l'ouïe, où serait l'odorat ?</a:t>
            </a:r>
          </a:p>
          <a:p>
            <a:pPr marL="0" indent="0" defTabSz="473201">
              <a:lnSpc>
                <a:spcPct val="90000"/>
              </a:lnSpc>
              <a:spcBef>
                <a:spcPts val="0"/>
              </a:spcBef>
              <a:buSzTx/>
              <a:buNone/>
              <a:defRPr i="1" sz="3078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Dieu a placé chacun des organes dans le corps comme il l’a voulu</a:t>
            </a:r>
            <a:r>
              <a:t>.</a:t>
            </a:r>
          </a:p>
          <a:p>
            <a:pPr marL="0" indent="0" algn="r" defTabSz="473201">
              <a:lnSpc>
                <a:spcPct val="90000"/>
              </a:lnSpc>
              <a:spcBef>
                <a:spcPts val="800"/>
              </a:spcBef>
              <a:buSzTx/>
              <a:buNone/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(1Co 12.14-18)</a:t>
            </a:r>
          </a:p>
          <a:p>
            <a:pPr marL="370331" indent="-370331" defTabSz="473201">
              <a:lnSpc>
                <a:spcPct val="90000"/>
              </a:lnSpc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Unité mais pas uniformité</a:t>
            </a:r>
          </a:p>
          <a:p>
            <a:pPr marL="370331" indent="-370331" defTabSz="473201">
              <a:lnSpc>
                <a:spcPct val="90000"/>
              </a:lnSpc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Les besoins des membres : vieillards, veuves, jeunes, réflexion, terrain, organisation, logistique, finances, communication… richesse de l’Esprit (v19-21)</a:t>
            </a:r>
          </a:p>
          <a:p>
            <a:pPr marL="370331" indent="-370331" defTabSz="473201">
              <a:lnSpc>
                <a:spcPct val="90000"/>
              </a:lnSpc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Comme l’a voulu Dieu</a:t>
            </a:r>
          </a:p>
        </p:txBody>
      </p:sp>
      <p:pic>
        <p:nvPicPr>
          <p:cNvPr id="188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-6127"/>
            <a:ext cx="1691096" cy="990297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  <p:sp>
        <p:nvSpPr>
          <p:cNvPr id="190" name="Titre 1"/>
          <p:cNvSpPr txBox="1"/>
          <p:nvPr>
            <p:ph type="title"/>
          </p:nvPr>
        </p:nvSpPr>
        <p:spPr>
          <a:xfrm>
            <a:off x="3334192" y="412750"/>
            <a:ext cx="4686731" cy="2120900"/>
          </a:xfrm>
          <a:prstGeom prst="rect">
            <a:avLst/>
          </a:prstGeom>
        </p:spPr>
        <p:txBody>
          <a:bodyPr/>
          <a:lstStyle/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</a:t>
            </a:r>
          </a:p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du Christ</a:t>
            </a:r>
          </a:p>
        </p:txBody>
      </p:sp>
      <p:sp>
        <p:nvSpPr>
          <p:cNvPr id="191" name="sa composition"/>
          <p:cNvSpPr txBox="1"/>
          <p:nvPr/>
        </p:nvSpPr>
        <p:spPr>
          <a:xfrm>
            <a:off x="6256518" y="2249967"/>
            <a:ext cx="278839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sa composition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re 1"/>
          <p:cNvSpPr txBox="1"/>
          <p:nvPr>
            <p:ph type="title"/>
          </p:nvPr>
        </p:nvSpPr>
        <p:spPr>
          <a:xfrm>
            <a:off x="7715221" y="1682307"/>
            <a:ext cx="4150249" cy="1367627"/>
          </a:xfrm>
          <a:prstGeom prst="rect">
            <a:avLst/>
          </a:prstGeom>
        </p:spPr>
        <p:txBody>
          <a:bodyPr/>
          <a:lstStyle/>
          <a:p>
            <a:pPr defTabSz="414781">
              <a:lnSpc>
                <a:spcPts val="4800"/>
              </a:lnSpc>
              <a:defRPr sz="5680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</a:t>
            </a:r>
          </a:p>
          <a:p>
            <a:pPr defTabSz="414781">
              <a:lnSpc>
                <a:spcPts val="4800"/>
              </a:lnSpc>
              <a:defRPr sz="5680">
                <a:latin typeface="Gill Sans"/>
                <a:ea typeface="Gill Sans"/>
                <a:cs typeface="Gill Sans"/>
                <a:sym typeface="Gill Sans"/>
              </a:defRPr>
            </a:pPr>
            <a:r>
              <a:t>du Christ</a:t>
            </a:r>
          </a:p>
        </p:txBody>
      </p:sp>
      <p:sp>
        <p:nvSpPr>
          <p:cNvPr id="194" name="Espace réservé du contenu 2"/>
          <p:cNvSpPr txBox="1"/>
          <p:nvPr>
            <p:ph type="body" idx="1"/>
          </p:nvPr>
        </p:nvSpPr>
        <p:spPr>
          <a:xfrm>
            <a:off x="305643" y="35958"/>
            <a:ext cx="6663859" cy="9681684"/>
          </a:xfrm>
          <a:prstGeom prst="rect">
            <a:avLst/>
          </a:prstGeom>
        </p:spPr>
        <p:txBody>
          <a:bodyPr/>
          <a:lstStyle/>
          <a:p>
            <a:pPr marL="0" indent="0" defTabSz="461518">
              <a:lnSpc>
                <a:spcPct val="90000"/>
              </a:lnSpc>
              <a:spcBef>
                <a:spcPts val="0"/>
              </a:spcBef>
              <a:buSzTx/>
              <a:buNone/>
              <a:defRPr i="1" sz="3002">
                <a:latin typeface="Gill Sans"/>
                <a:ea typeface="Gill Sans"/>
                <a:cs typeface="Gill Sans"/>
                <a:sym typeface="Gill Sans"/>
              </a:defRPr>
            </a:pPr>
            <a:r>
              <a:t>S'ils étaient tous un seul organe, où serait le corps ? Il y a donc plusieurs organes, mais un seul corps.</a:t>
            </a:r>
          </a:p>
          <a:p>
            <a:pPr marL="0" indent="0" defTabSz="461518">
              <a:lnSpc>
                <a:spcPct val="90000"/>
              </a:lnSpc>
              <a:spcBef>
                <a:spcPts val="0"/>
              </a:spcBef>
              <a:buSzTx/>
              <a:buNone/>
              <a:defRPr i="1" sz="3002">
                <a:latin typeface="Gill Sans"/>
                <a:ea typeface="Gill Sans"/>
                <a:cs typeface="Gill Sans"/>
                <a:sym typeface="Gill Sans"/>
              </a:defRPr>
            </a:pPr>
            <a:r>
              <a:t>L'œil ne peut pas dire à la main : « </a:t>
            </a:r>
            <a:r>
              <a:rPr u="sng"/>
              <a:t>Je n'ai pas besoin de toi</a:t>
            </a:r>
            <a:r>
              <a:t> », ni la tête dire aux pieds : « Je n'ai pas besoin de vous. »</a:t>
            </a:r>
          </a:p>
          <a:p>
            <a:pPr marL="0" indent="0" defTabSz="461518">
              <a:lnSpc>
                <a:spcPct val="90000"/>
              </a:lnSpc>
              <a:spcBef>
                <a:spcPts val="0"/>
              </a:spcBef>
              <a:buSzTx/>
              <a:buNone/>
              <a:defRPr i="1" sz="3002">
                <a:latin typeface="Gill Sans"/>
                <a:ea typeface="Gill Sans"/>
                <a:cs typeface="Gill Sans"/>
                <a:sym typeface="Gill Sans"/>
              </a:defRPr>
            </a:pPr>
            <a:r>
              <a:t>Bien plus, les parties du corps qui paraissent être </a:t>
            </a:r>
            <a:r>
              <a:rPr u="sng"/>
              <a:t>les plus faibles sont nécessaires</a:t>
            </a:r>
            <a:r>
              <a:t>, et celles que nous estimons être les moins honorables du corps, </a:t>
            </a:r>
            <a:r>
              <a:rPr u="sng"/>
              <a:t>nous les entourons d'un plus grand honneur</a:t>
            </a:r>
            <a:r>
              <a:t>. Ainsi nos organes les moins décents sont traités avec plus d’égards, tandis que ceux qui sont décents n'en ont pas besoin. </a:t>
            </a:r>
          </a:p>
          <a:p>
            <a:pPr marL="0" indent="0" defTabSz="461518">
              <a:lnSpc>
                <a:spcPct val="90000"/>
              </a:lnSpc>
              <a:spcBef>
                <a:spcPts val="0"/>
              </a:spcBef>
              <a:buSzTx/>
              <a:buNone/>
              <a:defRPr i="1" sz="3002">
                <a:latin typeface="Gill Sans"/>
                <a:ea typeface="Gill Sans"/>
                <a:cs typeface="Gill Sans"/>
                <a:sym typeface="Gill Sans"/>
              </a:defRPr>
            </a:pPr>
            <a:r>
              <a:t>Dieu a disposé le corps de manière à donner plus d'honneur à ce qui en manquait, afin </a:t>
            </a:r>
            <a:r>
              <a:rPr u="sng"/>
              <a:t>qu'il n'y ait pas de division</a:t>
            </a:r>
            <a:r>
              <a:t> dans le corps mais que tous les membres prennent également soin les uns des autres. </a:t>
            </a:r>
          </a:p>
          <a:p>
            <a:pPr marL="0" indent="0" defTabSz="461518">
              <a:lnSpc>
                <a:spcPct val="90000"/>
              </a:lnSpc>
              <a:spcBef>
                <a:spcPts val="0"/>
              </a:spcBef>
              <a:buSzTx/>
              <a:buNone/>
              <a:defRPr i="1" sz="3002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Si un membre souffre, tous les membres souffrent avec lui</a:t>
            </a:r>
            <a:r>
              <a:t> ; si un membre est honoré, tous les membres </a:t>
            </a:r>
            <a:r>
              <a:rPr u="sng"/>
              <a:t>se réjouissent avec lui</a:t>
            </a:r>
            <a:r>
              <a:t>. </a:t>
            </a:r>
          </a:p>
          <a:p>
            <a:pPr marL="0" indent="0" defTabSz="461518">
              <a:lnSpc>
                <a:spcPct val="90000"/>
              </a:lnSpc>
              <a:spcBef>
                <a:spcPts val="0"/>
              </a:spcBef>
              <a:buSzTx/>
              <a:buNone/>
              <a:defRPr i="1" sz="3002">
                <a:latin typeface="Gill Sans"/>
                <a:ea typeface="Gill Sans"/>
                <a:cs typeface="Gill Sans"/>
                <a:sym typeface="Gill Sans"/>
              </a:defRPr>
            </a:pPr>
            <a:r>
              <a:t>Vous êtes le corps de Christ et vous êtes ses membres, </a:t>
            </a:r>
            <a:r>
              <a:rPr u="sng"/>
              <a:t>chacun pour sa part</a:t>
            </a:r>
            <a:r>
              <a:t> </a:t>
            </a:r>
          </a:p>
          <a:p>
            <a:pPr marL="0" indent="0" algn="r" defTabSz="461518">
              <a:lnSpc>
                <a:spcPct val="90000"/>
              </a:lnSpc>
              <a:spcBef>
                <a:spcPts val="0"/>
              </a:spcBef>
              <a:buSzTx/>
              <a:buNone/>
              <a:defRPr i="1" sz="3002">
                <a:latin typeface="Gill Sans"/>
                <a:ea typeface="Gill Sans"/>
                <a:cs typeface="Gill Sans"/>
                <a:sym typeface="Gill Sans"/>
              </a:defRPr>
            </a:pPr>
            <a:r>
              <a:t>(1Co 12.19-27)</a:t>
            </a:r>
          </a:p>
        </p:txBody>
      </p:sp>
      <p:sp>
        <p:nvSpPr>
          <p:cNvPr id="195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  <p:sp>
        <p:nvSpPr>
          <p:cNvPr id="196" name="Espace réservé du contenu 2"/>
          <p:cNvSpPr txBox="1"/>
          <p:nvPr/>
        </p:nvSpPr>
        <p:spPr>
          <a:xfrm>
            <a:off x="8381310" y="3913816"/>
            <a:ext cx="3458556" cy="564274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531622">
              <a:defRPr sz="3185">
                <a:effectLst>
                  <a:outerShdw sx="100000" sy="100000" kx="0" ky="0" algn="b" rotWithShape="0" blurRad="23114" dist="2183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Besoin de tous.</a:t>
            </a:r>
          </a:p>
          <a:p>
            <a:pPr defTabSz="531622">
              <a:defRPr sz="3185">
                <a:effectLst>
                  <a:outerShdw sx="100000" sy="100000" kx="0" ky="0" algn="b" rotWithShape="0" blurRad="23114" dist="2183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 plus faibles sont nécessaires.</a:t>
            </a:r>
          </a:p>
          <a:p>
            <a:pPr defTabSz="531622">
              <a:defRPr sz="3185">
                <a:effectLst>
                  <a:outerShdw sx="100000" sy="100000" kx="0" ky="0" algn="b" rotWithShape="0" blurRad="23114" dist="2183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Pas de jalousie, de mépris ou d’infériorité.</a:t>
            </a:r>
          </a:p>
          <a:p>
            <a:pPr defTabSz="531622">
              <a:defRPr sz="3185">
                <a:effectLst>
                  <a:outerShdw sx="100000" sy="100000" kx="0" ky="0" algn="b" rotWithShape="0" blurRad="23114" dist="2183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Les membres ont une égale valeur.</a:t>
            </a:r>
          </a:p>
          <a:p>
            <a:pPr defTabSz="531622">
              <a:defRPr sz="3185">
                <a:effectLst>
                  <a:outerShdw sx="100000" sy="100000" kx="0" ky="0" algn="b" rotWithShape="0" blurRad="23114" dist="2183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Travailler à l’unité.</a:t>
            </a:r>
          </a:p>
          <a:p>
            <a:pPr defTabSz="531622">
              <a:defRPr sz="3185">
                <a:effectLst>
                  <a:outerShdw sx="100000" sy="100000" kx="0" ky="0" algn="b" rotWithShape="0" blurRad="23114" dist="2183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Souffrances et joies partagées.</a:t>
            </a:r>
          </a:p>
          <a:p>
            <a:pPr defTabSz="531622">
              <a:defRPr sz="3185">
                <a:effectLst>
                  <a:outerShdw sx="100000" sy="100000" kx="0" ky="0" algn="b" rotWithShape="0" blurRad="23114" dist="2183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Chacun fait sa part.</a:t>
            </a:r>
          </a:p>
        </p:txBody>
      </p:sp>
      <p:sp>
        <p:nvSpPr>
          <p:cNvPr id="197" name="sa solidarité"/>
          <p:cNvSpPr txBox="1"/>
          <p:nvPr/>
        </p:nvSpPr>
        <p:spPr>
          <a:xfrm>
            <a:off x="10331510" y="2845390"/>
            <a:ext cx="22655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sa solidarité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re 1"/>
          <p:cNvSpPr txBox="1"/>
          <p:nvPr>
            <p:ph type="title"/>
          </p:nvPr>
        </p:nvSpPr>
        <p:spPr>
          <a:xfrm>
            <a:off x="158602" y="477283"/>
            <a:ext cx="11099801" cy="2120901"/>
          </a:xfrm>
          <a:prstGeom prst="rect">
            <a:avLst/>
          </a:prstGeom>
        </p:spPr>
        <p:txBody>
          <a:bodyPr/>
          <a:lstStyle/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La vie du </a:t>
            </a:r>
          </a:p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corps du Christ</a:t>
            </a:r>
          </a:p>
        </p:txBody>
      </p:sp>
      <p:sp>
        <p:nvSpPr>
          <p:cNvPr id="200" name="Espace réservé du contenu 2"/>
          <p:cNvSpPr txBox="1"/>
          <p:nvPr>
            <p:ph type="body" sz="half" idx="1"/>
          </p:nvPr>
        </p:nvSpPr>
        <p:spPr>
          <a:xfrm>
            <a:off x="518294" y="3343929"/>
            <a:ext cx="8011801" cy="6286501"/>
          </a:xfrm>
          <a:prstGeom prst="rect">
            <a:avLst/>
          </a:prstGeom>
        </p:spPr>
        <p:txBody>
          <a:bodyPr/>
          <a:lstStyle/>
          <a:p>
            <a:pPr marL="0" indent="0" defTabSz="514095">
              <a:lnSpc>
                <a:spcPct val="90000"/>
              </a:lnSpc>
              <a:spcBef>
                <a:spcPts val="0"/>
              </a:spcBef>
              <a:buSzTx/>
              <a:buNone/>
              <a:defRPr i="1" sz="3343">
                <a:latin typeface="Gill Sans"/>
                <a:ea typeface="Gill Sans"/>
                <a:cs typeface="Gill Sans"/>
                <a:sym typeface="Gill Sans"/>
              </a:defRPr>
            </a:pPr>
            <a:r>
              <a:t>Dieu a établi dans l'Eglise </a:t>
            </a:r>
            <a:r>
              <a:rPr u="sng"/>
              <a:t>premièrement</a:t>
            </a:r>
            <a:r>
              <a:t> des apôtres, </a:t>
            </a:r>
            <a:r>
              <a:rPr u="sng"/>
              <a:t>deuxièmement</a:t>
            </a:r>
            <a:r>
              <a:t> des prophètes, </a:t>
            </a:r>
            <a:r>
              <a:rPr u="sng"/>
              <a:t>troisièmement</a:t>
            </a:r>
            <a:r>
              <a:t> des enseignants, </a:t>
            </a:r>
            <a:r>
              <a:rPr u="sng"/>
              <a:t>ensuite</a:t>
            </a:r>
            <a:r>
              <a:t> viennent les miracles, puis les dons de guérisons, les aptitudes à secourir, à diriger, à parler diverses langues. </a:t>
            </a:r>
          </a:p>
          <a:p>
            <a:pPr marL="0" indent="0" defTabSz="514095">
              <a:lnSpc>
                <a:spcPct val="90000"/>
              </a:lnSpc>
              <a:spcBef>
                <a:spcPts val="0"/>
              </a:spcBef>
              <a:buSzTx/>
              <a:buNone/>
              <a:defRPr i="1" sz="3343">
                <a:latin typeface="Gill Sans"/>
                <a:ea typeface="Gill Sans"/>
                <a:cs typeface="Gill Sans"/>
                <a:sym typeface="Gill Sans"/>
              </a:defRPr>
            </a:pPr>
            <a:r>
              <a:t>Tous sont-ils apôtres ? Tous sont-ils prophètes ? Tous sont-ils enseignants ? Tous font-ils des miracles ? Tous ont-ils des dons de guérisons ? Tous parlent-ils en langues ? Tous interprètent-ils ?</a:t>
            </a:r>
          </a:p>
          <a:p>
            <a:pPr marL="0" indent="0" defTabSz="514095">
              <a:lnSpc>
                <a:spcPct val="90000"/>
              </a:lnSpc>
              <a:spcBef>
                <a:spcPts val="0"/>
              </a:spcBef>
              <a:buSzTx/>
              <a:buNone/>
              <a:defRPr i="1" sz="3343">
                <a:latin typeface="Gill Sans"/>
                <a:ea typeface="Gill Sans"/>
                <a:cs typeface="Gill Sans"/>
                <a:sym typeface="Gill Sans"/>
              </a:defRPr>
            </a:pPr>
            <a:r>
              <a:t>Aspirez aux dons les meilleurs. Je vais encore vous montrer la voie par excellence.</a:t>
            </a:r>
          </a:p>
          <a:p>
            <a:pPr marL="0" indent="0" algn="r" defTabSz="514095">
              <a:lnSpc>
                <a:spcPct val="90000"/>
              </a:lnSpc>
              <a:spcBef>
                <a:spcPts val="0"/>
              </a:spcBef>
              <a:buSzTx/>
              <a:buNone/>
              <a:defRPr sz="3343">
                <a:latin typeface="Gill Sans"/>
                <a:ea typeface="Gill Sans"/>
                <a:cs typeface="Gill Sans"/>
                <a:sym typeface="Gill Sans"/>
              </a:defRPr>
            </a:pPr>
            <a:r>
              <a:t>(1Co 12.28-31)</a:t>
            </a:r>
          </a:p>
        </p:txBody>
      </p:sp>
      <p:sp>
        <p:nvSpPr>
          <p:cNvPr id="201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  <p:pic>
        <p:nvPicPr>
          <p:cNvPr id="202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143309"/>
            <a:ext cx="2226654" cy="2903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on organisation"/>
          <p:cNvSpPr txBox="1"/>
          <p:nvPr/>
        </p:nvSpPr>
        <p:spPr>
          <a:xfrm>
            <a:off x="6312390" y="2278321"/>
            <a:ext cx="304524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son organisation</a:t>
            </a:r>
          </a:p>
        </p:txBody>
      </p:sp>
      <p:sp>
        <p:nvSpPr>
          <p:cNvPr id="204" name="L’enseignement en priorité :  la marque de la présence de Dieu, une présence qui fait du bien."/>
          <p:cNvSpPr/>
          <p:nvPr/>
        </p:nvSpPr>
        <p:spPr>
          <a:xfrm>
            <a:off x="8888228" y="5398410"/>
            <a:ext cx="3672682" cy="177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67" y="0"/>
                </a:moveTo>
                <a:cubicBezTo>
                  <a:pt x="1661" y="0"/>
                  <a:pt x="1494" y="345"/>
                  <a:pt x="1494" y="771"/>
                </a:cubicBezTo>
                <a:lnTo>
                  <a:pt x="1494" y="6171"/>
                </a:lnTo>
                <a:lnTo>
                  <a:pt x="0" y="7714"/>
                </a:lnTo>
                <a:lnTo>
                  <a:pt x="1494" y="9257"/>
                </a:lnTo>
                <a:lnTo>
                  <a:pt x="1494" y="20829"/>
                </a:lnTo>
                <a:cubicBezTo>
                  <a:pt x="1494" y="21255"/>
                  <a:pt x="1661" y="21600"/>
                  <a:pt x="1867" y="21600"/>
                </a:cubicBezTo>
                <a:lnTo>
                  <a:pt x="21227" y="21600"/>
                </a:lnTo>
                <a:cubicBezTo>
                  <a:pt x="21433" y="21600"/>
                  <a:pt x="21600" y="21255"/>
                  <a:pt x="21600" y="20829"/>
                </a:cubicBezTo>
                <a:lnTo>
                  <a:pt x="21600" y="771"/>
                </a:lnTo>
                <a:cubicBezTo>
                  <a:pt x="21600" y="345"/>
                  <a:pt x="21433" y="0"/>
                  <a:pt x="21227" y="0"/>
                </a:cubicBezTo>
                <a:lnTo>
                  <a:pt x="1867" y="0"/>
                </a:lnTo>
                <a:close/>
              </a:path>
            </a:pathLst>
          </a:custGeom>
          <a:ln w="38100">
            <a:solidFill>
              <a:schemeClr val="accent5">
                <a:hueOff val="100859"/>
                <a:satOff val="-13629"/>
                <a:lumOff val="23879"/>
              </a:schemeClr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L’enseignement en priorité :  la marque de la présence de Dieu, une présence qui fait du bien.</a:t>
            </a:r>
          </a:p>
        </p:txBody>
      </p:sp>
      <p:sp>
        <p:nvSpPr>
          <p:cNvPr id="205" name="Un fondement, apôtres et prophètes."/>
          <p:cNvSpPr/>
          <p:nvPr/>
        </p:nvSpPr>
        <p:spPr>
          <a:xfrm>
            <a:off x="8888228" y="3778404"/>
            <a:ext cx="3672682" cy="1244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67" y="0"/>
                </a:moveTo>
                <a:cubicBezTo>
                  <a:pt x="1661" y="0"/>
                  <a:pt x="1494" y="493"/>
                  <a:pt x="1494" y="1102"/>
                </a:cubicBezTo>
                <a:lnTo>
                  <a:pt x="1494" y="8814"/>
                </a:lnTo>
                <a:lnTo>
                  <a:pt x="0" y="11017"/>
                </a:lnTo>
                <a:lnTo>
                  <a:pt x="1494" y="13220"/>
                </a:lnTo>
                <a:lnTo>
                  <a:pt x="1494" y="20498"/>
                </a:lnTo>
                <a:cubicBezTo>
                  <a:pt x="1494" y="21107"/>
                  <a:pt x="1661" y="21600"/>
                  <a:pt x="1867" y="21600"/>
                </a:cubicBezTo>
                <a:lnTo>
                  <a:pt x="21227" y="21600"/>
                </a:lnTo>
                <a:cubicBezTo>
                  <a:pt x="21433" y="21600"/>
                  <a:pt x="21600" y="21107"/>
                  <a:pt x="21600" y="20498"/>
                </a:cubicBezTo>
                <a:lnTo>
                  <a:pt x="21600" y="1102"/>
                </a:lnTo>
                <a:cubicBezTo>
                  <a:pt x="21600" y="493"/>
                  <a:pt x="21433" y="0"/>
                  <a:pt x="21227" y="0"/>
                </a:cubicBezTo>
                <a:lnTo>
                  <a:pt x="1867" y="0"/>
                </a:lnTo>
                <a:close/>
              </a:path>
            </a:pathLst>
          </a:custGeom>
          <a:ln w="38100">
            <a:solidFill>
              <a:schemeClr val="accent5">
                <a:hueOff val="100859"/>
                <a:satOff val="-13629"/>
                <a:lumOff val="23879"/>
              </a:schemeClr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Un fondement, apôtres et prophètes.</a:t>
            </a:r>
          </a:p>
        </p:txBody>
      </p:sp>
      <p:sp>
        <p:nvSpPr>
          <p:cNvPr id="206" name="Les dons les meilleurs :…"/>
          <p:cNvSpPr/>
          <p:nvPr/>
        </p:nvSpPr>
        <p:spPr>
          <a:xfrm>
            <a:off x="8886640" y="7517931"/>
            <a:ext cx="3675857" cy="1523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68" y="0"/>
                </a:moveTo>
                <a:cubicBezTo>
                  <a:pt x="1662" y="0"/>
                  <a:pt x="1495" y="403"/>
                  <a:pt x="1495" y="900"/>
                </a:cubicBezTo>
                <a:lnTo>
                  <a:pt x="1495" y="11140"/>
                </a:lnTo>
                <a:lnTo>
                  <a:pt x="0" y="12941"/>
                </a:lnTo>
                <a:lnTo>
                  <a:pt x="1495" y="14747"/>
                </a:lnTo>
                <a:lnTo>
                  <a:pt x="1495" y="20694"/>
                </a:lnTo>
                <a:cubicBezTo>
                  <a:pt x="1495" y="21192"/>
                  <a:pt x="1662" y="21600"/>
                  <a:pt x="1868" y="21600"/>
                </a:cubicBezTo>
                <a:lnTo>
                  <a:pt x="21227" y="21600"/>
                </a:lnTo>
                <a:cubicBezTo>
                  <a:pt x="21433" y="21600"/>
                  <a:pt x="21600" y="21192"/>
                  <a:pt x="21600" y="20694"/>
                </a:cubicBezTo>
                <a:lnTo>
                  <a:pt x="21600" y="900"/>
                </a:lnTo>
                <a:cubicBezTo>
                  <a:pt x="21600" y="403"/>
                  <a:pt x="21433" y="0"/>
                  <a:pt x="21227" y="0"/>
                </a:cubicBezTo>
                <a:lnTo>
                  <a:pt x="1868" y="0"/>
                </a:lnTo>
                <a:close/>
              </a:path>
            </a:pathLst>
          </a:custGeom>
          <a:ln w="38100">
            <a:solidFill>
              <a:schemeClr val="accent5">
                <a:hueOff val="100859"/>
                <a:satOff val="-13629"/>
                <a:lumOff val="23879"/>
              </a:schemeClr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Les dons les meilleurs : </a:t>
            </a:r>
          </a:p>
          <a:p>
            <a:pPr marL="288757" indent="-288757" algn="l">
              <a:buSzPct val="75000"/>
              <a:buChar char="•"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collaborer avec Dieu</a:t>
            </a:r>
          </a:p>
          <a:p>
            <a:pPr marL="288757" indent="-288757" algn="l">
              <a:buSzPct val="75000"/>
              <a:buChar char="•"/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sagesse, discernement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re 1"/>
          <p:cNvSpPr txBox="1"/>
          <p:nvPr>
            <p:ph type="title"/>
          </p:nvPr>
        </p:nvSpPr>
        <p:spPr>
          <a:xfrm>
            <a:off x="564003" y="1323751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209" name="Espace réservé du contenu 2"/>
          <p:cNvSpPr txBox="1"/>
          <p:nvPr>
            <p:ph type="body" sz="half" idx="1"/>
          </p:nvPr>
        </p:nvSpPr>
        <p:spPr>
          <a:xfrm>
            <a:off x="3169359" y="3949061"/>
            <a:ext cx="9145511" cy="3582677"/>
          </a:xfrm>
          <a:prstGeom prst="rect">
            <a:avLst/>
          </a:prstGeom>
          <a:ln w="38100">
            <a:solidFill>
              <a:schemeClr val="accent5">
                <a:hueOff val="100859"/>
                <a:satOff val="-13629"/>
                <a:lumOff val="23879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r>
              <a:t>La manifestation de l’esprit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r>
              <a:t>L’unité de l’esprit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r>
              <a:t>La variété du corps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r>
              <a:t>L’organisation du corps</a:t>
            </a:r>
          </a:p>
        </p:txBody>
      </p:sp>
      <p:sp>
        <p:nvSpPr>
          <p:cNvPr id="210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  <p:pic>
        <p:nvPicPr>
          <p:cNvPr id="211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-44148"/>
            <a:ext cx="2322244" cy="994100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Avons-nous répondu à nos attentes ?"/>
          <p:cNvSpPr txBox="1"/>
          <p:nvPr/>
        </p:nvSpPr>
        <p:spPr>
          <a:xfrm>
            <a:off x="5793923" y="2726069"/>
            <a:ext cx="56983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Avons-nous répondu à nos attentes ?</a:t>
            </a:r>
          </a:p>
        </p:txBody>
      </p:sp>
      <p:sp>
        <p:nvSpPr>
          <p:cNvPr id="213" name="L’harmonie dans l'église"/>
          <p:cNvSpPr txBox="1"/>
          <p:nvPr/>
        </p:nvSpPr>
        <p:spPr>
          <a:xfrm>
            <a:off x="6110415" y="9003308"/>
            <a:ext cx="39610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L’harmonie dans l'église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re 1"/>
          <p:cNvSpPr txBox="1"/>
          <p:nvPr>
            <p:ph type="title"/>
          </p:nvPr>
        </p:nvSpPr>
        <p:spPr>
          <a:xfrm>
            <a:off x="952500" y="1251801"/>
            <a:ext cx="11099800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Plan</a:t>
            </a:r>
          </a:p>
        </p:txBody>
      </p:sp>
      <p:sp>
        <p:nvSpPr>
          <p:cNvPr id="124" name="Espace réservé du contenu 2"/>
          <p:cNvSpPr txBox="1"/>
          <p:nvPr>
            <p:ph type="body" idx="1"/>
          </p:nvPr>
        </p:nvSpPr>
        <p:spPr>
          <a:xfrm>
            <a:off x="3055874" y="2590800"/>
            <a:ext cx="8996426" cy="62865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 sz="5000">
                <a:latin typeface="Gill Sans"/>
                <a:ea typeface="Gill Sans"/>
                <a:cs typeface="Gill Sans"/>
                <a:sym typeface="Gill Sans"/>
              </a:defRPr>
            </a:pPr>
            <a:r>
              <a:t>Attentes de l’église locale</a:t>
            </a:r>
          </a:p>
          <a:p>
            <a:pPr>
              <a:lnSpc>
                <a:spcPct val="90000"/>
              </a:lnSpc>
              <a:spcBef>
                <a:spcPts val="0"/>
              </a:spcBef>
              <a:defRPr sz="5000">
                <a:latin typeface="Gill Sans"/>
                <a:ea typeface="Gill Sans"/>
                <a:cs typeface="Gill Sans"/>
                <a:sym typeface="Gill Sans"/>
              </a:defRPr>
            </a:pPr>
            <a:r>
              <a:t>Les manifestations spirituelles</a:t>
            </a:r>
          </a:p>
          <a:p>
            <a:pPr>
              <a:lnSpc>
                <a:spcPct val="90000"/>
              </a:lnSpc>
              <a:spcBef>
                <a:spcPts val="0"/>
              </a:spcBef>
              <a:defRPr sz="5000">
                <a:latin typeface="Gill Sans"/>
                <a:ea typeface="Gill Sans"/>
                <a:cs typeface="Gill Sans"/>
                <a:sym typeface="Gill Sans"/>
              </a:defRPr>
            </a:pPr>
            <a:r>
              <a:t>La vie du corps du Christ</a:t>
            </a:r>
          </a:p>
        </p:txBody>
      </p:sp>
      <p:pic>
        <p:nvPicPr>
          <p:cNvPr id="125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143309"/>
            <a:ext cx="2916569" cy="394515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Ovale"/>
          <p:cNvSpPr/>
          <p:nvPr/>
        </p:nvSpPr>
        <p:spPr>
          <a:xfrm>
            <a:off x="2110562" y="4014971"/>
            <a:ext cx="9714143" cy="3945336"/>
          </a:xfrm>
          <a:prstGeom prst="ellipse">
            <a:avLst/>
          </a:prstGeom>
          <a:ln w="38100">
            <a:solidFill>
              <a:schemeClr val="accent5">
                <a:hueOff val="100859"/>
                <a:satOff val="-13629"/>
                <a:lumOff val="23879"/>
              </a:schemeClr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ttentes locales"/>
          <p:cNvSpPr txBox="1"/>
          <p:nvPr>
            <p:ph type="title"/>
          </p:nvPr>
        </p:nvSpPr>
        <p:spPr>
          <a:xfrm>
            <a:off x="1119300" y="1055526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Attentes locales</a:t>
            </a:r>
          </a:p>
        </p:txBody>
      </p:sp>
      <p:sp>
        <p:nvSpPr>
          <p:cNvPr id="129" name="Savoir comment l’Esprit se manifeste, comment on est conduit par lui, pour vivre la présence de Dieu…"/>
          <p:cNvSpPr txBox="1"/>
          <p:nvPr>
            <p:ph type="body" idx="1"/>
          </p:nvPr>
        </p:nvSpPr>
        <p:spPr>
          <a:xfrm>
            <a:off x="952500" y="4328876"/>
            <a:ext cx="11099800" cy="5472125"/>
          </a:xfrm>
          <a:prstGeom prst="rect">
            <a:avLst/>
          </a:prstGeom>
        </p:spPr>
        <p:txBody>
          <a:bodyPr/>
          <a:lstStyle/>
          <a:p>
            <a:pPr marL="685799" indent="-685799">
              <a:spcBef>
                <a:spcPts val="0"/>
              </a:spcBef>
              <a:buSzPct val="100000"/>
              <a:buAutoNum type="arabicPeriod" startAt="1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Savoir comment l’Esprit se manifeste, comment on est conduit par lui, pour vivre la présence de Dieu</a:t>
            </a:r>
          </a:p>
          <a:p>
            <a:pPr marL="685799" indent="-685799">
              <a:spcBef>
                <a:spcPts val="0"/>
              </a:spcBef>
              <a:buSzPct val="100000"/>
              <a:buAutoNum type="arabicPeriod" startAt="1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Vivre l’unité de l’Esprit (accueil, prière, enseignement, relations, jeunes…), une rencontre d’enfants de Dieu mais aussi un acte communautaire</a:t>
            </a:r>
          </a:p>
          <a:p>
            <a:pPr marL="685799" indent="-685799">
              <a:spcBef>
                <a:spcPts val="0"/>
              </a:spcBef>
              <a:buSzPct val="100000"/>
              <a:buAutoNum type="arabicPeriod" startAt="1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Vivre la variété du corps : une place pour chacun et chacun à sa place, pour porter du fruit</a:t>
            </a:r>
          </a:p>
          <a:p>
            <a:pPr marL="685799" indent="-685799">
              <a:spcBef>
                <a:spcPts val="0"/>
              </a:spcBef>
              <a:buSzPct val="100000"/>
              <a:buAutoNum type="arabicPeriod" startAt="1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Organiser l’église locale et l’église</a:t>
            </a:r>
          </a:p>
        </p:txBody>
      </p:sp>
      <p:pic>
        <p:nvPicPr>
          <p:cNvPr id="130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143309"/>
            <a:ext cx="2916569" cy="394515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  <p:sp>
        <p:nvSpPr>
          <p:cNvPr id="132" name="Imaginons que nous constituons ici une église locale et que nous sommes en  train de parler de ce que nous vivons en commun…"/>
          <p:cNvSpPr/>
          <p:nvPr/>
        </p:nvSpPr>
        <p:spPr>
          <a:xfrm>
            <a:off x="4752189" y="2838792"/>
            <a:ext cx="6229829" cy="1270001"/>
          </a:xfrm>
          <a:prstGeom prst="roundRect">
            <a:avLst>
              <a:gd name="adj" fmla="val 15000"/>
            </a:avLst>
          </a:prstGeom>
          <a:ln w="38100">
            <a:solidFill>
              <a:schemeClr val="accent5">
                <a:hueOff val="100859"/>
                <a:satOff val="-13629"/>
                <a:lumOff val="23879"/>
              </a:schemeClr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1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Imaginons que nous constituons ici une église locale et que nous sommes en  train de parler de ce que nous vivons en commun…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re 1"/>
          <p:cNvSpPr txBox="1"/>
          <p:nvPr>
            <p:ph type="title"/>
          </p:nvPr>
        </p:nvSpPr>
        <p:spPr>
          <a:xfrm>
            <a:off x="1899023" y="1055526"/>
            <a:ext cx="9602474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Attentes de Paul</a:t>
            </a:r>
          </a:p>
        </p:txBody>
      </p:sp>
      <p:sp>
        <p:nvSpPr>
          <p:cNvPr id="135" name="Espace réservé du contenu 2"/>
          <p:cNvSpPr txBox="1"/>
          <p:nvPr>
            <p:ph type="body" idx="1"/>
          </p:nvPr>
        </p:nvSpPr>
        <p:spPr>
          <a:xfrm>
            <a:off x="3288515" y="3388590"/>
            <a:ext cx="9017267" cy="62865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de clan (ch 1-4)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d’immoralité (ch5-6)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de divorce (ch7)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de mauvais usage de la liberté (ch8-10)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Respect de la hiérarchie (ch11)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de désordre à la Cène (ch11)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De l’harmonie dans l’église (ch12)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De l’amour (ch13)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De l’ordre (ch14)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Le message essentiel (ch15)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Prendre soin de tous (ch16)</a:t>
            </a:r>
          </a:p>
        </p:txBody>
      </p:sp>
      <p:pic>
        <p:nvPicPr>
          <p:cNvPr id="136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143309"/>
            <a:ext cx="2916569" cy="394515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Ovale"/>
          <p:cNvSpPr/>
          <p:nvPr/>
        </p:nvSpPr>
        <p:spPr>
          <a:xfrm>
            <a:off x="3187577" y="6558615"/>
            <a:ext cx="7793223" cy="1075684"/>
          </a:xfrm>
          <a:prstGeom prst="ellipse">
            <a:avLst/>
          </a:prstGeom>
          <a:ln w="63500">
            <a:solidFill>
              <a:schemeClr val="accent5">
                <a:hueOff val="100859"/>
                <a:satOff val="-13629"/>
                <a:lumOff val="23879"/>
              </a:schemeClr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8" name="un projet d’église ?"/>
          <p:cNvSpPr txBox="1"/>
          <p:nvPr/>
        </p:nvSpPr>
        <p:spPr>
          <a:xfrm>
            <a:off x="7230394" y="2467765"/>
            <a:ext cx="347529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un projet d’église ?</a:t>
            </a:r>
          </a:p>
        </p:txBody>
      </p:sp>
      <p:sp>
        <p:nvSpPr>
          <p:cNvPr id="139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re 1"/>
          <p:cNvSpPr txBox="1"/>
          <p:nvPr>
            <p:ph type="title"/>
          </p:nvPr>
        </p:nvSpPr>
        <p:spPr>
          <a:xfrm>
            <a:off x="1701163" y="1890902"/>
            <a:ext cx="9602474" cy="2120901"/>
          </a:xfrm>
          <a:prstGeom prst="rect">
            <a:avLst/>
          </a:prstGeom>
        </p:spPr>
        <p:txBody>
          <a:bodyPr/>
          <a:lstStyle/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Les manifestations </a:t>
            </a:r>
          </a:p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spirituelles</a:t>
            </a:r>
          </a:p>
        </p:txBody>
      </p:sp>
      <p:sp>
        <p:nvSpPr>
          <p:cNvPr id="142" name="Espace réservé du contenu 2"/>
          <p:cNvSpPr txBox="1"/>
          <p:nvPr>
            <p:ph type="body" idx="1"/>
          </p:nvPr>
        </p:nvSpPr>
        <p:spPr>
          <a:xfrm>
            <a:off x="2191292" y="3427309"/>
            <a:ext cx="8622216" cy="62865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En ce qui concerne les [manifestations] spirituelles, je ne veux pas, frères, que vous soyez ignorants.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(1Co 12.1)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On peut savoir pour soi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On peut savoir pour l‘église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On est responsables de savoir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Quels critères pour discerner ?</a:t>
            </a:r>
          </a:p>
        </p:txBody>
      </p:sp>
      <p:pic>
        <p:nvPicPr>
          <p:cNvPr id="143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143309"/>
            <a:ext cx="2916569" cy="3945151"/>
          </a:xfrm>
          <a:prstGeom prst="rect">
            <a:avLst/>
          </a:prstGeom>
          <a:ln w="38100">
            <a:solidFill>
              <a:schemeClr val="accent5">
                <a:hueOff val="100859"/>
                <a:satOff val="-13629"/>
                <a:lumOff val="23879"/>
              </a:schemeClr>
            </a:solidFill>
            <a:miter lim="400000"/>
          </a:ln>
        </p:spPr>
      </p:pic>
      <p:sp>
        <p:nvSpPr>
          <p:cNvPr id="144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re 1"/>
          <p:cNvSpPr txBox="1"/>
          <p:nvPr>
            <p:ph type="title"/>
          </p:nvPr>
        </p:nvSpPr>
        <p:spPr>
          <a:xfrm>
            <a:off x="3364268" y="933844"/>
            <a:ext cx="7580175" cy="19888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ts val="6400"/>
              </a:lnSpc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Méfiez-vous </a:t>
            </a:r>
          </a:p>
          <a:p>
            <a:pPr algn="l">
              <a:lnSpc>
                <a:spcPts val="6400"/>
              </a:lnSpc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des imitations…</a:t>
            </a:r>
          </a:p>
        </p:txBody>
      </p:sp>
      <p:sp>
        <p:nvSpPr>
          <p:cNvPr id="147" name="Espace réservé du contenu 2"/>
          <p:cNvSpPr txBox="1"/>
          <p:nvPr>
            <p:ph type="body" sz="half" idx="1"/>
          </p:nvPr>
        </p:nvSpPr>
        <p:spPr>
          <a:xfrm>
            <a:off x="3541544" y="3382240"/>
            <a:ext cx="8309797" cy="5748252"/>
          </a:xfrm>
          <a:prstGeom prst="rect">
            <a:avLst/>
          </a:prstGeom>
        </p:spPr>
        <p:txBody>
          <a:bodyPr/>
          <a:lstStyle/>
          <a:p>
            <a:pPr marL="0" indent="0" defTabSz="525779">
              <a:lnSpc>
                <a:spcPct val="90000"/>
              </a:lnSpc>
              <a:spcBef>
                <a:spcPts val="900"/>
              </a:spcBef>
              <a:buSzTx/>
              <a:buNone/>
              <a:defRPr i="1" sz="3420">
                <a:latin typeface="Gill Sans"/>
                <a:ea typeface="Gill Sans"/>
                <a:cs typeface="Gill Sans"/>
                <a:sym typeface="Gill Sans"/>
              </a:defRPr>
            </a:pPr>
            <a:r>
              <a:t>Vous savez que, lorsque vous faisiez partie des païens, vous étiez entraînés comme au hasard vers les idoles muettes </a:t>
            </a:r>
            <a:r>
              <a:rPr i="0"/>
              <a:t>(1Co 12.2)</a:t>
            </a:r>
          </a:p>
          <a:p>
            <a:pPr marL="411479" indent="-411479" defTabSz="525779">
              <a:lnSpc>
                <a:spcPct val="90000"/>
              </a:lnSpc>
              <a:spcBef>
                <a:spcPts val="0"/>
              </a:spcBef>
              <a:defRPr sz="3420">
                <a:latin typeface="Gill Sans"/>
                <a:ea typeface="Gill Sans"/>
                <a:cs typeface="Gill Sans"/>
                <a:sym typeface="Gill Sans"/>
              </a:defRPr>
            </a:pPr>
            <a:r>
              <a:t>On est naturellement poussé vers le monde spirituel ou vers les idoles</a:t>
            </a:r>
          </a:p>
          <a:p>
            <a:pPr marL="411479" indent="-411479" defTabSz="525779">
              <a:lnSpc>
                <a:spcPct val="90000"/>
              </a:lnSpc>
              <a:spcBef>
                <a:spcPts val="0"/>
              </a:spcBef>
              <a:defRPr sz="3420">
                <a:latin typeface="Gill Sans"/>
                <a:ea typeface="Gill Sans"/>
                <a:cs typeface="Gill Sans"/>
                <a:sym typeface="Gill Sans"/>
              </a:defRPr>
            </a:pPr>
            <a:r>
              <a:t>La société se tourne au hasard vers ce qui lui parle</a:t>
            </a:r>
          </a:p>
          <a:p>
            <a:pPr marL="411479" indent="-411479" defTabSz="525779">
              <a:lnSpc>
                <a:spcPct val="90000"/>
              </a:lnSpc>
              <a:spcBef>
                <a:spcPts val="0"/>
              </a:spcBef>
              <a:defRPr sz="3420">
                <a:latin typeface="Gill Sans"/>
                <a:ea typeface="Gill Sans"/>
                <a:cs typeface="Gill Sans"/>
                <a:sym typeface="Gill Sans"/>
              </a:defRPr>
            </a:pPr>
            <a:r>
              <a:t>Les esprits entraînent ceux qui leur ouvrent la porte</a:t>
            </a:r>
          </a:p>
          <a:p>
            <a:pPr marL="411479" indent="-411479" defTabSz="525779">
              <a:lnSpc>
                <a:spcPct val="90000"/>
              </a:lnSpc>
              <a:spcBef>
                <a:spcPts val="0"/>
              </a:spcBef>
              <a:defRPr sz="3420">
                <a:latin typeface="Gill Sans"/>
                <a:ea typeface="Gill Sans"/>
                <a:cs typeface="Gill Sans"/>
                <a:sym typeface="Gill Sans"/>
              </a:defRPr>
            </a:pPr>
            <a:r>
              <a:t>Les idoles sont muettes, (mais pas les esprits) :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eidon</a:t>
            </a:r>
            <a:r>
              <a:t>, le visible qui compense l’absence de l’invisible (le veau d’or)</a:t>
            </a:r>
          </a:p>
        </p:txBody>
      </p:sp>
      <p:pic>
        <p:nvPicPr>
          <p:cNvPr id="148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46" y="183826"/>
            <a:ext cx="2916570" cy="915513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re 1"/>
          <p:cNvSpPr txBox="1"/>
          <p:nvPr>
            <p:ph type="title"/>
          </p:nvPr>
        </p:nvSpPr>
        <p:spPr>
          <a:xfrm>
            <a:off x="214760" y="1442038"/>
            <a:ext cx="800476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Critères</a:t>
            </a:r>
          </a:p>
        </p:txBody>
      </p:sp>
      <p:sp>
        <p:nvSpPr>
          <p:cNvPr id="152" name="Espace réservé du contenu 2"/>
          <p:cNvSpPr txBox="1"/>
          <p:nvPr>
            <p:ph type="body" idx="1"/>
          </p:nvPr>
        </p:nvSpPr>
        <p:spPr>
          <a:xfrm>
            <a:off x="1061973" y="3115665"/>
            <a:ext cx="10880854" cy="619333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2000"/>
              </a:spcBef>
              <a:buSzTx/>
              <a:buNone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C'est pourquoi, je vous le déclare, personne, s'il parle par l'Esprit de Dieu, ne dit : « Maudit soit Jésus ! » Et personne ne peut dire : « Jésus est le Seigneur ! » si ce n'est par le Saint-Esprit. </a:t>
            </a:r>
            <a:r>
              <a:rPr i="0"/>
              <a:t>(1Co 12.3)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Parler par l’Esprit est possible et nécessaire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Parler par l’Esprit se reconnaît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La manière de qualifier Jésus est un critère absolu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Elle se discerne dans le fond et dans la forme…</a:t>
            </a:r>
          </a:p>
        </p:txBody>
      </p:sp>
      <p:pic>
        <p:nvPicPr>
          <p:cNvPr id="153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143309"/>
            <a:ext cx="2040307" cy="286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re 1"/>
          <p:cNvSpPr txBox="1"/>
          <p:nvPr>
            <p:ph type="title"/>
          </p:nvPr>
        </p:nvSpPr>
        <p:spPr>
          <a:xfrm>
            <a:off x="678934" y="1055526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L’œuvre de Dieu</a:t>
            </a:r>
          </a:p>
        </p:txBody>
      </p:sp>
      <p:sp>
        <p:nvSpPr>
          <p:cNvPr id="157" name="Espace réservé du contenu 2"/>
          <p:cNvSpPr txBox="1"/>
          <p:nvPr>
            <p:ph type="body" sz="half" idx="1"/>
          </p:nvPr>
        </p:nvSpPr>
        <p:spPr>
          <a:xfrm>
            <a:off x="1004911" y="4012582"/>
            <a:ext cx="11099801" cy="4297341"/>
          </a:xfrm>
          <a:prstGeom prst="rect">
            <a:avLst/>
          </a:prstGeom>
        </p:spPr>
        <p:txBody>
          <a:bodyPr/>
          <a:lstStyle/>
          <a:p>
            <a:pPr marL="0" indent="0" defTabSz="525779">
              <a:lnSpc>
                <a:spcPct val="90000"/>
              </a:lnSpc>
              <a:spcBef>
                <a:spcPts val="900"/>
              </a:spcBef>
              <a:buSzTx/>
              <a:buNone/>
              <a:defRPr i="1" sz="3420">
                <a:latin typeface="Gill Sans"/>
                <a:ea typeface="Gill Sans"/>
                <a:cs typeface="Gill Sans"/>
                <a:sym typeface="Gill Sans"/>
              </a:defRPr>
            </a:pPr>
            <a:r>
              <a:t>Il y a diversité de dons, mais le même Esprit, diversité de services, mais le même Seigneur, diversité de mises en œuvre, mais le même Dieu qui accomplit tout en tous. </a:t>
            </a:r>
            <a:r>
              <a:rPr i="0"/>
              <a:t>(1Co 12.4)</a:t>
            </a:r>
          </a:p>
          <a:p>
            <a:pPr marL="411479" indent="-411479" defTabSz="525779">
              <a:lnSpc>
                <a:spcPct val="90000"/>
              </a:lnSpc>
              <a:spcBef>
                <a:spcPts val="0"/>
              </a:spcBef>
              <a:defRPr sz="3420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Des gratuités</a:t>
            </a:r>
            <a:r>
              <a:t>, que le St Esprit distribue, pas des capacités naturelles, innées ou acquises. Diversité et complémentarité.</a:t>
            </a:r>
          </a:p>
          <a:p>
            <a:pPr marL="411479" indent="-411479" defTabSz="525779">
              <a:lnSpc>
                <a:spcPct val="90000"/>
              </a:lnSpc>
              <a:spcBef>
                <a:spcPts val="0"/>
              </a:spcBef>
              <a:defRPr sz="3420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Des services</a:t>
            </a:r>
            <a:r>
              <a:t>, fonctions, métiers, que le Seigneur organise.</a:t>
            </a:r>
          </a:p>
          <a:p>
            <a:pPr marL="411479" indent="-411479" defTabSz="525779">
              <a:lnSpc>
                <a:spcPct val="90000"/>
              </a:lnSpc>
              <a:spcBef>
                <a:spcPts val="0"/>
              </a:spcBef>
              <a:defRPr sz="3420">
                <a:latin typeface="Gill Sans"/>
                <a:ea typeface="Gill Sans"/>
                <a:cs typeface="Gill Sans"/>
                <a:sym typeface="Gill Sans"/>
              </a:defRPr>
            </a:pPr>
            <a:r>
              <a:t>Diversité de </a:t>
            </a:r>
            <a:r>
              <a:rPr u="sng"/>
              <a:t>mises en œuvre</a:t>
            </a:r>
            <a:r>
              <a:t>, Dieu donne la puissance, la persévérance, la sagesse, la compréhension…</a:t>
            </a:r>
          </a:p>
        </p:txBody>
      </p:sp>
      <p:sp>
        <p:nvSpPr>
          <p:cNvPr id="158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  <p:pic>
        <p:nvPicPr>
          <p:cNvPr id="159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9" y="143309"/>
            <a:ext cx="2387155" cy="320516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Insistance sur la gratuité"/>
          <p:cNvSpPr/>
          <p:nvPr/>
        </p:nvSpPr>
        <p:spPr>
          <a:xfrm>
            <a:off x="8045011" y="8253818"/>
            <a:ext cx="4394491" cy="127000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Insistance sur la gratuité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p" bldLvl="5" animBg="1" rev="0" advAuto="0" spid="15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re 1"/>
          <p:cNvSpPr txBox="1"/>
          <p:nvPr>
            <p:ph type="title"/>
          </p:nvPr>
        </p:nvSpPr>
        <p:spPr>
          <a:xfrm>
            <a:off x="538792" y="928030"/>
            <a:ext cx="11099801" cy="2120901"/>
          </a:xfrm>
          <a:prstGeom prst="rect">
            <a:avLst/>
          </a:prstGeom>
        </p:spPr>
        <p:txBody>
          <a:bodyPr/>
          <a:lstStyle/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Les manifestations </a:t>
            </a:r>
          </a:p>
          <a:p>
            <a:pPr defTabSz="502412">
              <a:defRPr sz="6880">
                <a:latin typeface="Gill Sans"/>
                <a:ea typeface="Gill Sans"/>
                <a:cs typeface="Gill Sans"/>
                <a:sym typeface="Gill Sans"/>
              </a:defRPr>
            </a:pPr>
            <a:r>
              <a:t>du St Esprit</a:t>
            </a:r>
          </a:p>
        </p:txBody>
      </p:sp>
      <p:sp>
        <p:nvSpPr>
          <p:cNvPr id="163" name="Espace réservé du contenu 2"/>
          <p:cNvSpPr txBox="1"/>
          <p:nvPr>
            <p:ph type="body" idx="1"/>
          </p:nvPr>
        </p:nvSpPr>
        <p:spPr>
          <a:xfrm>
            <a:off x="1074673" y="3112430"/>
            <a:ext cx="10880854" cy="6286501"/>
          </a:xfrm>
          <a:prstGeom prst="rect">
            <a:avLst/>
          </a:prstGeom>
        </p:spPr>
        <p:txBody>
          <a:bodyPr/>
          <a:lstStyle/>
          <a:p>
            <a:pPr marL="0" indent="0" defTabSz="473201">
              <a:lnSpc>
                <a:spcPct val="90000"/>
              </a:lnSpc>
              <a:spcBef>
                <a:spcPts val="0"/>
              </a:spcBef>
              <a:buSzTx/>
              <a:buNone/>
              <a:defRPr i="1"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Or, à chacun </a:t>
            </a:r>
            <a:r>
              <a:rPr u="sng"/>
              <a:t>la manifestation de l'Esprit</a:t>
            </a:r>
            <a:r>
              <a:t> est donnée </a:t>
            </a:r>
            <a:r>
              <a:rPr u="sng"/>
              <a:t>pour le bien de tous</a:t>
            </a:r>
            <a:r>
              <a:t>. En effet, à l'un est donnée par l'Esprit la parole de sagesse, à un autre, la parole de connaissance, selon le même Esprit, à un autre, la foi, par le même Esprit, à un autre, des charismes de guérisons, par le même Esprit, à un autre, la possibilité de faire des miracles, à un autre, la prophétie, à un autre, le discernement des esprits, à un autre diverses langues et à un autre l'interprétation des langues.</a:t>
            </a:r>
          </a:p>
          <a:p>
            <a:pPr marL="0" indent="0" defTabSz="473201">
              <a:lnSpc>
                <a:spcPct val="90000"/>
              </a:lnSpc>
              <a:spcBef>
                <a:spcPts val="800"/>
              </a:spcBef>
              <a:buSzTx/>
              <a:buNone/>
              <a:defRPr i="1"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Mais toutes ces choses, </a:t>
            </a:r>
            <a:r>
              <a:rPr u="sng"/>
              <a:t>c’est un seul et même Esprit qui les accomplit</a:t>
            </a:r>
            <a:r>
              <a:t>, en les distribuant </a:t>
            </a:r>
            <a:r>
              <a:rPr u="sng"/>
              <a:t>à chacun en particulier comme il le veut</a:t>
            </a:r>
            <a:r>
              <a:t>. (</a:t>
            </a:r>
            <a:r>
              <a:rPr i="0"/>
              <a:t>1Co 11.7-11)</a:t>
            </a:r>
          </a:p>
          <a:p>
            <a:pPr marL="370331" indent="-370331" defTabSz="473201">
              <a:lnSpc>
                <a:spcPct val="90000"/>
              </a:lnSpc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La manifestation ou le ministère, ponctuelle ou pérenne ? (v7)</a:t>
            </a:r>
          </a:p>
          <a:p>
            <a:pPr marL="370331" indent="-370331" defTabSz="473201">
              <a:lnSpc>
                <a:spcPct val="90000"/>
              </a:lnSpc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Chacun(e) a la manifestation de l’Esprit, pas de jalousie !</a:t>
            </a:r>
          </a:p>
          <a:p>
            <a:pPr marL="370331" indent="-370331" defTabSz="473201">
              <a:lnSpc>
                <a:spcPct val="90000"/>
              </a:lnSpc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Pour le bien de tous, une responsabilité de solidarité (v7)</a:t>
            </a:r>
          </a:p>
          <a:p>
            <a:pPr marL="370331" indent="-370331" defTabSz="473201">
              <a:lnSpc>
                <a:spcPct val="90000"/>
              </a:lnSpc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Implicite : malléabilité, écoute de l’Esprit</a:t>
            </a:r>
          </a:p>
          <a:p>
            <a:pPr marL="370331" indent="-370331" defTabSz="473201">
              <a:lnSpc>
                <a:spcPct val="90000"/>
              </a:lnSpc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Explicite : le choix de l’Esprit (v11)</a:t>
            </a:r>
          </a:p>
        </p:txBody>
      </p:sp>
      <p:pic>
        <p:nvPicPr>
          <p:cNvPr id="164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 rot="2759524">
            <a:off x="353723" y="-1261862"/>
            <a:ext cx="1566608" cy="479348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Espace réservé du contenu 2"/>
          <p:cNvSpPr txBox="1"/>
          <p:nvPr/>
        </p:nvSpPr>
        <p:spPr>
          <a:xfrm>
            <a:off x="9153340" y="270441"/>
            <a:ext cx="3672413" cy="118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Attentes</a:t>
            </a:r>
          </a:p>
          <a:p>
            <a:pPr algn="r" defTabSz="309625">
              <a:lnSpc>
                <a:spcPct val="90000"/>
              </a:lnSpc>
              <a:defRPr sz="2649" u="sng">
                <a:latin typeface="Gill Sans"/>
                <a:ea typeface="Gill Sans"/>
                <a:cs typeface="Gill Sans"/>
                <a:sym typeface="Gill Sans"/>
              </a:defRPr>
            </a:pPr>
            <a:r>
              <a:t>Manifestations spirituelles</a:t>
            </a:r>
          </a:p>
          <a:p>
            <a:pPr algn="r" defTabSz="309625">
              <a:lnSpc>
                <a:spcPct val="90000"/>
              </a:lnSpc>
              <a:defRPr sz="2649">
                <a:latin typeface="Gill Sans"/>
                <a:ea typeface="Gill Sans"/>
                <a:cs typeface="Gill Sans"/>
                <a:sym typeface="Gill Sans"/>
              </a:defRPr>
            </a:pPr>
            <a:r>
              <a:t>Le corps du Christ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