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b="def" i="def"/>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000000"/>
        </a:fontRef>
        <a:srgbClr val="000000"/>
      </a:tcTxStyle>
      <a:tcStyle>
        <a:tcBdr>
          <a:left>
            <a:ln w="254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3" name="Shape 143"/>
          <p:cNvSpPr/>
          <p:nvPr>
            <p:ph type="sldImg"/>
          </p:nvPr>
        </p:nvSpPr>
        <p:spPr>
          <a:xfrm>
            <a:off x="1143000" y="685800"/>
            <a:ext cx="4572000" cy="3429000"/>
          </a:xfrm>
          <a:prstGeom prst="rect">
            <a:avLst/>
          </a:prstGeom>
        </p:spPr>
        <p:txBody>
          <a:bodyPr/>
          <a:lstStyle/>
          <a:p>
            <a:pPr/>
          </a:p>
        </p:txBody>
      </p:sp>
      <p:sp>
        <p:nvSpPr>
          <p:cNvPr id="144" name="Shape 14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re et sous-titre">
    <p:spTree>
      <p:nvGrpSpPr>
        <p:cNvPr id="1" name=""/>
        <p:cNvGrpSpPr/>
        <p:nvPr/>
      </p:nvGrpSpPr>
      <p:grpSpPr>
        <a:xfrm>
          <a:off x="0" y="0"/>
          <a:ext cx="0" cy="0"/>
          <a:chOff x="0" y="0"/>
          <a:chExt cx="0" cy="0"/>
        </a:xfrm>
      </p:grpSpPr>
      <p:sp>
        <p:nvSpPr>
          <p:cNvPr id="11" name="Texte du titre"/>
          <p:cNvSpPr txBox="1"/>
          <p:nvPr>
            <p:ph type="title"/>
          </p:nvPr>
        </p:nvSpPr>
        <p:spPr>
          <a:xfrm>
            <a:off x="1270000" y="1638300"/>
            <a:ext cx="10464800" cy="3302000"/>
          </a:xfrm>
          <a:prstGeom prst="rect">
            <a:avLst/>
          </a:prstGeom>
        </p:spPr>
        <p:txBody>
          <a:bodyPr anchor="b"/>
          <a:lstStyle/>
          <a:p>
            <a:pPr/>
            <a:r>
              <a:t>Texte du titre</a:t>
            </a:r>
          </a:p>
        </p:txBody>
      </p:sp>
      <p:sp>
        <p:nvSpPr>
          <p:cNvPr id="12" name="Texte niveau 1…"/>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Texte niveau 1</a:t>
            </a:r>
          </a:p>
          <a:p>
            <a:pPr lvl="1"/>
            <a:r>
              <a:t>Texte niveau 2</a:t>
            </a:r>
          </a:p>
          <a:p>
            <a:pPr lvl="2"/>
            <a:r>
              <a:t>Texte niveau 3</a:t>
            </a:r>
          </a:p>
          <a:p>
            <a:pPr lvl="3"/>
            <a:r>
              <a:t>Texte niveau 4</a:t>
            </a:r>
          </a:p>
          <a:p>
            <a:pPr lvl="4"/>
            <a:r>
              <a:t>Texte niveau 5</a:t>
            </a:r>
          </a:p>
        </p:txBody>
      </p:sp>
      <p:sp>
        <p:nvSpPr>
          <p:cNvPr id="13" name="Numéro de diapositive"/>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tion">
    <p:spTree>
      <p:nvGrpSpPr>
        <p:cNvPr id="1" name=""/>
        <p:cNvGrpSpPr/>
        <p:nvPr/>
      </p:nvGrpSpPr>
      <p:grpSpPr>
        <a:xfrm>
          <a:off x="0" y="0"/>
          <a:ext cx="0" cy="0"/>
          <a:chOff x="0" y="0"/>
          <a:chExt cx="0" cy="0"/>
        </a:xfrm>
      </p:grpSpPr>
      <p:sp>
        <p:nvSpPr>
          <p:cNvPr id="93" name="-Gilles Allain"/>
          <p:cNvSpPr txBox="1"/>
          <p:nvPr>
            <p:ph type="body" sz="quarter" idx="21"/>
          </p:nvPr>
        </p:nvSpPr>
        <p:spPr>
          <a:xfrm>
            <a:off x="1270000" y="6362700"/>
            <a:ext cx="10464800" cy="533400"/>
          </a:xfrm>
          <a:prstGeom prst="rect">
            <a:avLst/>
          </a:prstGeom>
        </p:spPr>
        <p:txBody>
          <a:bodyPr anchor="t">
            <a:spAutoFit/>
          </a:bodyPr>
          <a:lstStyle>
            <a:lvl1pPr marL="0" indent="0" algn="ctr">
              <a:spcBef>
                <a:spcPts val="0"/>
              </a:spcBef>
              <a:buSzTx/>
              <a:buNone/>
              <a:defRPr b="1" sz="2800">
                <a:latin typeface="Helvetica"/>
                <a:ea typeface="Helvetica"/>
                <a:cs typeface="Helvetica"/>
                <a:sym typeface="Helvetica"/>
              </a:defRPr>
            </a:lvl1pPr>
          </a:lstStyle>
          <a:p>
            <a:pPr/>
            <a:r>
              <a:t>-Gilles Allain</a:t>
            </a:r>
          </a:p>
        </p:txBody>
      </p:sp>
      <p:sp>
        <p:nvSpPr>
          <p:cNvPr id="94" name="« Saisissez une citation ici. »"/>
          <p:cNvSpPr txBox="1"/>
          <p:nvPr>
            <p:ph type="body" sz="quarter" idx="22"/>
          </p:nvPr>
        </p:nvSpPr>
        <p:spPr>
          <a:xfrm>
            <a:off x="1270000" y="4254500"/>
            <a:ext cx="10464800" cy="711200"/>
          </a:xfrm>
          <a:prstGeom prst="rect">
            <a:avLst/>
          </a:prstGeom>
        </p:spPr>
        <p:txBody>
          <a:bodyPr>
            <a:spAutoFit/>
          </a:bodyPr>
          <a:lstStyle>
            <a:lvl1pPr marL="0" indent="0" algn="ctr">
              <a:spcBef>
                <a:spcPts val="2400"/>
              </a:spcBef>
              <a:buSzTx/>
              <a:buNone/>
              <a:defRPr sz="4000"/>
            </a:lvl1pPr>
          </a:lstStyle>
          <a:p>
            <a:pPr/>
            <a:r>
              <a:t>« Saisissez une citation ici. »</a:t>
            </a:r>
          </a:p>
        </p:txBody>
      </p:sp>
      <p:sp>
        <p:nvSpPr>
          <p:cNvPr id="95" name="Numéro de diapositive"/>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21"/>
          </p:nvPr>
        </p:nvSpPr>
        <p:spPr>
          <a:xfrm>
            <a:off x="-812800" y="0"/>
            <a:ext cx="14630400" cy="9753600"/>
          </a:xfrm>
          <a:prstGeom prst="rect">
            <a:avLst/>
          </a:prstGeom>
        </p:spPr>
        <p:txBody>
          <a:bodyPr lIns="91439" tIns="45719" rIns="91439" bIns="45719" anchor="t">
            <a:noAutofit/>
          </a:bodyPr>
          <a:lstStyle/>
          <a:p>
            <a:pPr/>
          </a:p>
        </p:txBody>
      </p:sp>
      <p:sp>
        <p:nvSpPr>
          <p:cNvPr id="103" name="Numéro de diapositive"/>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erge">
    <p:spTree>
      <p:nvGrpSpPr>
        <p:cNvPr id="1" name=""/>
        <p:cNvGrpSpPr/>
        <p:nvPr/>
      </p:nvGrpSpPr>
      <p:grpSpPr>
        <a:xfrm>
          <a:off x="0" y="0"/>
          <a:ext cx="0" cy="0"/>
          <a:chOff x="0" y="0"/>
          <a:chExt cx="0" cy="0"/>
        </a:xfrm>
      </p:grpSpPr>
      <p:sp>
        <p:nvSpPr>
          <p:cNvPr id="110" name="Numéro de diapositive"/>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117" name="Texte du titre"/>
          <p:cNvSpPr txBox="1"/>
          <p:nvPr>
            <p:ph type="title"/>
          </p:nvPr>
        </p:nvSpPr>
        <p:spPr>
          <a:prstGeom prst="rect">
            <a:avLst/>
          </a:prstGeom>
        </p:spPr>
        <p:txBody>
          <a:bodyPr/>
          <a:lstStyle/>
          <a:p>
            <a:pPr/>
            <a:r>
              <a:t>Texte du titre</a:t>
            </a:r>
          </a:p>
        </p:txBody>
      </p:sp>
      <p:sp>
        <p:nvSpPr>
          <p:cNvPr id="118"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119" name="Numéro de diapositive"/>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126" name="Texte du titre"/>
          <p:cNvSpPr txBox="1"/>
          <p:nvPr>
            <p:ph type="title"/>
          </p:nvPr>
        </p:nvSpPr>
        <p:spPr>
          <a:xfrm>
            <a:off x="1270000" y="254000"/>
            <a:ext cx="10464800" cy="2438400"/>
          </a:xfrm>
          <a:prstGeom prst="rect">
            <a:avLst/>
          </a:prstGeom>
        </p:spPr>
        <p:txBody>
          <a:bodyPr>
            <a:noAutofit/>
          </a:bodyPr>
          <a:lstStyle>
            <a:lvl1pPr>
              <a:defRPr sz="8400">
                <a:latin typeface="Gill Sans"/>
                <a:ea typeface="Gill Sans"/>
                <a:cs typeface="Gill Sans"/>
                <a:sym typeface="Gill Sans"/>
              </a:defRPr>
            </a:lvl1pPr>
          </a:lstStyle>
          <a:p>
            <a:pPr/>
            <a:r>
              <a:t>Texte du titre</a:t>
            </a:r>
          </a:p>
        </p:txBody>
      </p:sp>
      <p:sp>
        <p:nvSpPr>
          <p:cNvPr id="127" name="Texte niveau 1…"/>
          <p:cNvSpPr txBox="1"/>
          <p:nvPr>
            <p:ph type="body" idx="1"/>
          </p:nvPr>
        </p:nvSpPr>
        <p:spPr>
          <a:xfrm>
            <a:off x="1270000" y="2768600"/>
            <a:ext cx="10464800" cy="5715000"/>
          </a:xfrm>
          <a:prstGeom prst="rect">
            <a:avLst/>
          </a:prstGeom>
        </p:spPr>
        <p:txBody>
          <a:bodyPr>
            <a:noAutofit/>
          </a:bodyPr>
          <a:lstStyle>
            <a:lvl1pPr marL="889000" indent="-571500">
              <a:spcBef>
                <a:spcPts val="2400"/>
              </a:spcBef>
              <a:buSzPct val="171000"/>
              <a:defRPr sz="4200">
                <a:latin typeface="Gill Sans"/>
                <a:ea typeface="Gill Sans"/>
                <a:cs typeface="Gill Sans"/>
                <a:sym typeface="Gill Sans"/>
              </a:defRPr>
            </a:lvl1pPr>
            <a:lvl2pPr marL="1333500" indent="-571500">
              <a:spcBef>
                <a:spcPts val="2400"/>
              </a:spcBef>
              <a:buSzPct val="171000"/>
              <a:defRPr sz="4200">
                <a:latin typeface="Gill Sans"/>
                <a:ea typeface="Gill Sans"/>
                <a:cs typeface="Gill Sans"/>
                <a:sym typeface="Gill Sans"/>
              </a:defRPr>
            </a:lvl2pPr>
            <a:lvl3pPr marL="1778000" indent="-571500">
              <a:spcBef>
                <a:spcPts val="2400"/>
              </a:spcBef>
              <a:buSzPct val="171000"/>
              <a:defRPr sz="4200">
                <a:latin typeface="Gill Sans"/>
                <a:ea typeface="Gill Sans"/>
                <a:cs typeface="Gill Sans"/>
                <a:sym typeface="Gill Sans"/>
              </a:defRPr>
            </a:lvl3pPr>
            <a:lvl4pPr marL="2222500" indent="-571500">
              <a:spcBef>
                <a:spcPts val="2400"/>
              </a:spcBef>
              <a:buSzPct val="171000"/>
              <a:defRPr sz="4200">
                <a:latin typeface="Gill Sans"/>
                <a:ea typeface="Gill Sans"/>
                <a:cs typeface="Gill Sans"/>
                <a:sym typeface="Gill Sans"/>
              </a:defRPr>
            </a:lvl4pPr>
            <a:lvl5pPr marL="2667000" indent="-571500">
              <a:spcBef>
                <a:spcPts val="2400"/>
              </a:spcBef>
              <a:buSzPct val="171000"/>
              <a:defRPr sz="4200">
                <a:latin typeface="Gill Sans"/>
                <a:ea typeface="Gill Sans"/>
                <a:cs typeface="Gill Sans"/>
                <a:sym typeface="Gill Sans"/>
              </a:defRPr>
            </a:lvl5pPr>
          </a:lstStyle>
          <a:p>
            <a:pPr/>
            <a:r>
              <a:t>Texte niveau 1</a:t>
            </a:r>
          </a:p>
          <a:p>
            <a:pPr lvl="1"/>
            <a:r>
              <a:t>Texte niveau 2</a:t>
            </a:r>
          </a:p>
          <a:p>
            <a:pPr lvl="2"/>
            <a:r>
              <a:t>Texte niveau 3</a:t>
            </a:r>
          </a:p>
          <a:p>
            <a:pPr lvl="3"/>
            <a:r>
              <a:t>Texte niveau 4</a:t>
            </a:r>
          </a:p>
          <a:p>
            <a:pPr lvl="4"/>
            <a:r>
              <a:t>Texte niveau 5</a:t>
            </a:r>
          </a:p>
        </p:txBody>
      </p:sp>
      <p:sp>
        <p:nvSpPr>
          <p:cNvPr id="128" name="Numéro de diapositive"/>
          <p:cNvSpPr txBox="1"/>
          <p:nvPr>
            <p:ph type="sldNum" sz="quarter" idx="2"/>
          </p:nvPr>
        </p:nvSpPr>
        <p:spPr>
          <a:xfrm>
            <a:off x="6324600" y="9258300"/>
            <a:ext cx="342900" cy="368300"/>
          </a:xfrm>
          <a:prstGeom prst="rect">
            <a:avLst/>
          </a:prstGeom>
        </p:spPr>
        <p:txBody>
          <a:bodyPr anchor="t"/>
          <a:lstStyle>
            <a:lvl1pPr>
              <a:defRPr>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135" name="Texte du titre"/>
          <p:cNvSpPr txBox="1"/>
          <p:nvPr>
            <p:ph type="title"/>
          </p:nvPr>
        </p:nvSpPr>
        <p:spPr>
          <a:xfrm>
            <a:off x="1270000" y="254000"/>
            <a:ext cx="10464800" cy="2438400"/>
          </a:xfrm>
          <a:prstGeom prst="rect">
            <a:avLst/>
          </a:prstGeom>
        </p:spPr>
        <p:txBody>
          <a:bodyPr>
            <a:noAutofit/>
          </a:bodyPr>
          <a:lstStyle>
            <a:lvl1pPr>
              <a:defRPr sz="8400">
                <a:latin typeface="Gill Sans"/>
                <a:ea typeface="Gill Sans"/>
                <a:cs typeface="Gill Sans"/>
                <a:sym typeface="Gill Sans"/>
              </a:defRPr>
            </a:lvl1pPr>
          </a:lstStyle>
          <a:p>
            <a:pPr/>
            <a:r>
              <a:t>Texte du titre</a:t>
            </a:r>
          </a:p>
        </p:txBody>
      </p:sp>
      <p:sp>
        <p:nvSpPr>
          <p:cNvPr id="136" name="Texte niveau 1…"/>
          <p:cNvSpPr txBox="1"/>
          <p:nvPr>
            <p:ph type="body" idx="1"/>
          </p:nvPr>
        </p:nvSpPr>
        <p:spPr>
          <a:xfrm>
            <a:off x="1270000" y="2768600"/>
            <a:ext cx="10464800" cy="5715000"/>
          </a:xfrm>
          <a:prstGeom prst="rect">
            <a:avLst/>
          </a:prstGeom>
        </p:spPr>
        <p:txBody>
          <a:bodyPr>
            <a:noAutofit/>
          </a:bodyPr>
          <a:lstStyle>
            <a:lvl1pPr marL="889000" indent="-571500">
              <a:spcBef>
                <a:spcPts val="2400"/>
              </a:spcBef>
              <a:buSzPct val="171000"/>
              <a:defRPr sz="4200">
                <a:latin typeface="Gill Sans"/>
                <a:ea typeface="Gill Sans"/>
                <a:cs typeface="Gill Sans"/>
                <a:sym typeface="Gill Sans"/>
              </a:defRPr>
            </a:lvl1pPr>
            <a:lvl2pPr marL="1333500" indent="-571500">
              <a:spcBef>
                <a:spcPts val="2400"/>
              </a:spcBef>
              <a:buSzPct val="171000"/>
              <a:defRPr sz="4200">
                <a:latin typeface="Gill Sans"/>
                <a:ea typeface="Gill Sans"/>
                <a:cs typeface="Gill Sans"/>
                <a:sym typeface="Gill Sans"/>
              </a:defRPr>
            </a:lvl2pPr>
            <a:lvl3pPr marL="1778000" indent="-571500">
              <a:spcBef>
                <a:spcPts val="2400"/>
              </a:spcBef>
              <a:buSzPct val="171000"/>
              <a:defRPr sz="4200">
                <a:latin typeface="Gill Sans"/>
                <a:ea typeface="Gill Sans"/>
                <a:cs typeface="Gill Sans"/>
                <a:sym typeface="Gill Sans"/>
              </a:defRPr>
            </a:lvl3pPr>
            <a:lvl4pPr marL="2222500" indent="-571500">
              <a:spcBef>
                <a:spcPts val="2400"/>
              </a:spcBef>
              <a:buSzPct val="171000"/>
              <a:defRPr sz="4200">
                <a:latin typeface="Gill Sans"/>
                <a:ea typeface="Gill Sans"/>
                <a:cs typeface="Gill Sans"/>
                <a:sym typeface="Gill Sans"/>
              </a:defRPr>
            </a:lvl4pPr>
            <a:lvl5pPr marL="2667000" indent="-571500">
              <a:spcBef>
                <a:spcPts val="2400"/>
              </a:spcBef>
              <a:buSzPct val="171000"/>
              <a:defRPr sz="4200">
                <a:latin typeface="Gill Sans"/>
                <a:ea typeface="Gill Sans"/>
                <a:cs typeface="Gill Sans"/>
                <a:sym typeface="Gill Sans"/>
              </a:defRPr>
            </a:lvl5pPr>
          </a:lstStyle>
          <a:p>
            <a:pPr/>
            <a:r>
              <a:t>Texte niveau 1</a:t>
            </a:r>
          </a:p>
          <a:p>
            <a:pPr lvl="1"/>
            <a:r>
              <a:t>Texte niveau 2</a:t>
            </a:r>
          </a:p>
          <a:p>
            <a:pPr lvl="2"/>
            <a:r>
              <a:t>Texte niveau 3</a:t>
            </a:r>
          </a:p>
          <a:p>
            <a:pPr lvl="3"/>
            <a:r>
              <a:t>Texte niveau 4</a:t>
            </a:r>
          </a:p>
          <a:p>
            <a:pPr lvl="4"/>
            <a:r>
              <a:t>Texte niveau 5</a:t>
            </a:r>
          </a:p>
        </p:txBody>
      </p:sp>
      <p:sp>
        <p:nvSpPr>
          <p:cNvPr id="137" name="Numéro de diapositive"/>
          <p:cNvSpPr txBox="1"/>
          <p:nvPr>
            <p:ph type="sldNum" sz="quarter" idx="2"/>
          </p:nvPr>
        </p:nvSpPr>
        <p:spPr>
          <a:xfrm>
            <a:off x="6324600" y="9258300"/>
            <a:ext cx="342900" cy="368300"/>
          </a:xfrm>
          <a:prstGeom prst="rect">
            <a:avLst/>
          </a:prstGeom>
        </p:spPr>
        <p:txBody>
          <a:bodyPr/>
          <a:lstStyle>
            <a:lvl1pPr>
              <a:defRPr>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e">
    <p:spTree>
      <p:nvGrpSpPr>
        <p:cNvPr id="1" name=""/>
        <p:cNvGrpSpPr/>
        <p:nvPr/>
      </p:nvGrpSpPr>
      <p:grpSpPr>
        <a:xfrm>
          <a:off x="0" y="0"/>
          <a:ext cx="0" cy="0"/>
          <a:chOff x="0" y="0"/>
          <a:chExt cx="0" cy="0"/>
        </a:xfrm>
      </p:grpSpPr>
      <p:sp>
        <p:nvSpPr>
          <p:cNvPr id="20" name="Image"/>
          <p:cNvSpPr/>
          <p:nvPr>
            <p:ph type="pic" idx="21"/>
          </p:nvPr>
        </p:nvSpPr>
        <p:spPr>
          <a:xfrm>
            <a:off x="1600200" y="330200"/>
            <a:ext cx="9779001" cy="6519334"/>
          </a:xfrm>
          <a:prstGeom prst="rect">
            <a:avLst/>
          </a:prstGeom>
        </p:spPr>
        <p:txBody>
          <a:bodyPr lIns="91439" tIns="45719" rIns="91439" bIns="45719" anchor="t">
            <a:noAutofit/>
          </a:bodyPr>
          <a:lstStyle/>
          <a:p>
            <a:pPr/>
          </a:p>
        </p:txBody>
      </p:sp>
      <p:sp>
        <p:nvSpPr>
          <p:cNvPr id="21" name="Texte du titre"/>
          <p:cNvSpPr txBox="1"/>
          <p:nvPr>
            <p:ph type="title"/>
          </p:nvPr>
        </p:nvSpPr>
        <p:spPr>
          <a:xfrm>
            <a:off x="1270000" y="6718300"/>
            <a:ext cx="10464800" cy="1422400"/>
          </a:xfrm>
          <a:prstGeom prst="rect">
            <a:avLst/>
          </a:prstGeom>
        </p:spPr>
        <p:txBody>
          <a:bodyPr anchor="b"/>
          <a:lstStyle/>
          <a:p>
            <a:pPr/>
            <a:r>
              <a:t>Texte du titre</a:t>
            </a:r>
          </a:p>
        </p:txBody>
      </p:sp>
      <p:sp>
        <p:nvSpPr>
          <p:cNvPr id="22" name="Texte niveau 1…"/>
          <p:cNvSpPr txBox="1"/>
          <p:nvPr>
            <p:ph type="body" sz="quarter"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Texte niveau 1</a:t>
            </a:r>
          </a:p>
          <a:p>
            <a:pPr lvl="1"/>
            <a:r>
              <a:t>Texte niveau 2</a:t>
            </a:r>
          </a:p>
          <a:p>
            <a:pPr lvl="2"/>
            <a:r>
              <a:t>Texte niveau 3</a:t>
            </a:r>
          </a:p>
          <a:p>
            <a:pPr lvl="3"/>
            <a:r>
              <a:t>Texte niveau 4</a:t>
            </a:r>
          </a:p>
          <a:p>
            <a:pPr lvl="4"/>
            <a:r>
              <a:t>Texte niveau 5</a:t>
            </a:r>
          </a:p>
        </p:txBody>
      </p:sp>
      <p:sp>
        <p:nvSpPr>
          <p:cNvPr id="23" name="Numéro de diapositive"/>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Centré">
    <p:spTree>
      <p:nvGrpSpPr>
        <p:cNvPr id="1" name=""/>
        <p:cNvGrpSpPr/>
        <p:nvPr/>
      </p:nvGrpSpPr>
      <p:grpSpPr>
        <a:xfrm>
          <a:off x="0" y="0"/>
          <a:ext cx="0" cy="0"/>
          <a:chOff x="0" y="0"/>
          <a:chExt cx="0" cy="0"/>
        </a:xfrm>
      </p:grpSpPr>
      <p:sp>
        <p:nvSpPr>
          <p:cNvPr id="30" name="Texte du titre"/>
          <p:cNvSpPr txBox="1"/>
          <p:nvPr>
            <p:ph type="title"/>
          </p:nvPr>
        </p:nvSpPr>
        <p:spPr>
          <a:xfrm>
            <a:off x="1270000" y="3225800"/>
            <a:ext cx="10464800" cy="3302000"/>
          </a:xfrm>
          <a:prstGeom prst="rect">
            <a:avLst/>
          </a:prstGeom>
        </p:spPr>
        <p:txBody>
          <a:bodyPr/>
          <a:lstStyle/>
          <a:p>
            <a:pPr/>
            <a:r>
              <a:t>Texte du titre</a:t>
            </a:r>
          </a:p>
        </p:txBody>
      </p:sp>
      <p:sp>
        <p:nvSpPr>
          <p:cNvPr id="31" name="Numéro de diapositive"/>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e">
    <p:spTree>
      <p:nvGrpSpPr>
        <p:cNvPr id="1" name=""/>
        <p:cNvGrpSpPr/>
        <p:nvPr/>
      </p:nvGrpSpPr>
      <p:grpSpPr>
        <a:xfrm>
          <a:off x="0" y="0"/>
          <a:ext cx="0" cy="0"/>
          <a:chOff x="0" y="0"/>
          <a:chExt cx="0" cy="0"/>
        </a:xfrm>
      </p:grpSpPr>
      <p:sp>
        <p:nvSpPr>
          <p:cNvPr id="38" name="Image"/>
          <p:cNvSpPr/>
          <p:nvPr>
            <p:ph type="pic" sz="half" idx="21"/>
          </p:nvPr>
        </p:nvSpPr>
        <p:spPr>
          <a:xfrm>
            <a:off x="6642100" y="762000"/>
            <a:ext cx="5494867" cy="8242300"/>
          </a:xfrm>
          <a:prstGeom prst="rect">
            <a:avLst/>
          </a:prstGeom>
        </p:spPr>
        <p:txBody>
          <a:bodyPr lIns="91439" tIns="45719" rIns="91439" bIns="45719" anchor="t">
            <a:noAutofit/>
          </a:bodyPr>
          <a:lstStyle/>
          <a:p>
            <a:pPr/>
          </a:p>
        </p:txBody>
      </p:sp>
      <p:sp>
        <p:nvSpPr>
          <p:cNvPr id="39" name="Texte du titre"/>
          <p:cNvSpPr txBox="1"/>
          <p:nvPr>
            <p:ph type="title"/>
          </p:nvPr>
        </p:nvSpPr>
        <p:spPr>
          <a:xfrm>
            <a:off x="952500" y="762000"/>
            <a:ext cx="5334000" cy="4000500"/>
          </a:xfrm>
          <a:prstGeom prst="rect">
            <a:avLst/>
          </a:prstGeom>
        </p:spPr>
        <p:txBody>
          <a:bodyPr anchor="b"/>
          <a:lstStyle>
            <a:lvl1pPr>
              <a:defRPr sz="6000"/>
            </a:lvl1pPr>
          </a:lstStyle>
          <a:p>
            <a:pPr/>
            <a:r>
              <a:t>Texte du titre</a:t>
            </a:r>
          </a:p>
        </p:txBody>
      </p:sp>
      <p:sp>
        <p:nvSpPr>
          <p:cNvPr id="40" name="Texte niveau 1…"/>
          <p:cNvSpPr txBox="1"/>
          <p:nvPr>
            <p:ph type="body" sz="quarter"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Texte niveau 1</a:t>
            </a:r>
          </a:p>
          <a:p>
            <a:pPr lvl="1"/>
            <a:r>
              <a:t>Texte niveau 2</a:t>
            </a:r>
          </a:p>
          <a:p>
            <a:pPr lvl="2"/>
            <a:r>
              <a:t>Texte niveau 3</a:t>
            </a:r>
          </a:p>
          <a:p>
            <a:pPr lvl="3"/>
            <a:r>
              <a:t>Texte niveau 4</a:t>
            </a:r>
          </a:p>
          <a:p>
            <a:pPr lvl="4"/>
            <a:r>
              <a:t>Texte niveau 5</a:t>
            </a:r>
          </a:p>
        </p:txBody>
      </p:sp>
      <p:sp>
        <p:nvSpPr>
          <p:cNvPr id="41" name="Numéro de diapositive"/>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Haut">
    <p:spTree>
      <p:nvGrpSpPr>
        <p:cNvPr id="1" name=""/>
        <p:cNvGrpSpPr/>
        <p:nvPr/>
      </p:nvGrpSpPr>
      <p:grpSpPr>
        <a:xfrm>
          <a:off x="0" y="0"/>
          <a:ext cx="0" cy="0"/>
          <a:chOff x="0" y="0"/>
          <a:chExt cx="0" cy="0"/>
        </a:xfrm>
      </p:grpSpPr>
      <p:sp>
        <p:nvSpPr>
          <p:cNvPr id="48" name="Texte du titre"/>
          <p:cNvSpPr txBox="1"/>
          <p:nvPr>
            <p:ph type="title"/>
          </p:nvPr>
        </p:nvSpPr>
        <p:spPr>
          <a:prstGeom prst="rect">
            <a:avLst/>
          </a:prstGeom>
        </p:spPr>
        <p:txBody>
          <a:bodyPr/>
          <a:lstStyle/>
          <a:p>
            <a:pPr/>
            <a:r>
              <a:t>Texte du titre</a:t>
            </a:r>
          </a:p>
        </p:txBody>
      </p:sp>
      <p:sp>
        <p:nvSpPr>
          <p:cNvPr id="4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56" name="Texte du titre"/>
          <p:cNvSpPr txBox="1"/>
          <p:nvPr>
            <p:ph type="title"/>
          </p:nvPr>
        </p:nvSpPr>
        <p:spPr>
          <a:prstGeom prst="rect">
            <a:avLst/>
          </a:prstGeom>
        </p:spPr>
        <p:txBody>
          <a:bodyPr/>
          <a:lstStyle/>
          <a:p>
            <a:pPr/>
            <a:r>
              <a:t>Texte du titre</a:t>
            </a:r>
          </a:p>
        </p:txBody>
      </p:sp>
      <p:sp>
        <p:nvSpPr>
          <p:cNvPr id="57"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58" name="Numéro de diapositive"/>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puces et photo">
    <p:spTree>
      <p:nvGrpSpPr>
        <p:cNvPr id="1" name=""/>
        <p:cNvGrpSpPr/>
        <p:nvPr/>
      </p:nvGrpSpPr>
      <p:grpSpPr>
        <a:xfrm>
          <a:off x="0" y="0"/>
          <a:ext cx="0" cy="0"/>
          <a:chOff x="0" y="0"/>
          <a:chExt cx="0" cy="0"/>
        </a:xfrm>
      </p:grpSpPr>
      <p:sp>
        <p:nvSpPr>
          <p:cNvPr id="65" name="Image"/>
          <p:cNvSpPr/>
          <p:nvPr>
            <p:ph type="pic" sz="half" idx="21"/>
          </p:nvPr>
        </p:nvSpPr>
        <p:spPr>
          <a:xfrm>
            <a:off x="6718300" y="1054100"/>
            <a:ext cx="5334000" cy="8001000"/>
          </a:xfrm>
          <a:prstGeom prst="rect">
            <a:avLst/>
          </a:prstGeom>
        </p:spPr>
        <p:txBody>
          <a:bodyPr lIns="91439" tIns="45719" rIns="91439" bIns="45719" anchor="t">
            <a:noAutofit/>
          </a:bodyPr>
          <a:lstStyle/>
          <a:p>
            <a:pPr/>
          </a:p>
        </p:txBody>
      </p:sp>
      <p:sp>
        <p:nvSpPr>
          <p:cNvPr id="66" name="Texte du titre"/>
          <p:cNvSpPr txBox="1"/>
          <p:nvPr>
            <p:ph type="title"/>
          </p:nvPr>
        </p:nvSpPr>
        <p:spPr>
          <a:prstGeom prst="rect">
            <a:avLst/>
          </a:prstGeom>
        </p:spPr>
        <p:txBody>
          <a:bodyPr/>
          <a:lstStyle/>
          <a:p>
            <a:pPr/>
            <a:r>
              <a:t>Texte du titre</a:t>
            </a:r>
          </a:p>
        </p:txBody>
      </p:sp>
      <p:sp>
        <p:nvSpPr>
          <p:cNvPr id="67" name="Texte niveau 1…"/>
          <p:cNvSpPr txBox="1"/>
          <p:nvPr>
            <p:ph type="body" sz="half"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pPr/>
            <a:r>
              <a:t>Texte niveau 1</a:t>
            </a:r>
          </a:p>
          <a:p>
            <a:pPr lvl="1"/>
            <a:r>
              <a:t>Texte niveau 2</a:t>
            </a:r>
          </a:p>
          <a:p>
            <a:pPr lvl="2"/>
            <a:r>
              <a:t>Texte niveau 3</a:t>
            </a:r>
          </a:p>
          <a:p>
            <a:pPr lvl="3"/>
            <a:r>
              <a:t>Texte niveau 4</a:t>
            </a:r>
          </a:p>
          <a:p>
            <a:pPr lvl="4"/>
            <a:r>
              <a:t>Texte niveau 5</a:t>
            </a:r>
          </a:p>
        </p:txBody>
      </p:sp>
      <p:sp>
        <p:nvSpPr>
          <p:cNvPr id="68" name="Numéro de diapositive"/>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ces">
    <p:spTree>
      <p:nvGrpSpPr>
        <p:cNvPr id="1" name=""/>
        <p:cNvGrpSpPr/>
        <p:nvPr/>
      </p:nvGrpSpPr>
      <p:grpSpPr>
        <a:xfrm>
          <a:off x="0" y="0"/>
          <a:ext cx="0" cy="0"/>
          <a:chOff x="0" y="0"/>
          <a:chExt cx="0" cy="0"/>
        </a:xfrm>
      </p:grpSpPr>
      <p:sp>
        <p:nvSpPr>
          <p:cNvPr id="75" name="Texte niveau 1…"/>
          <p:cNvSpPr txBox="1"/>
          <p:nvPr>
            <p:ph type="body" idx="1"/>
          </p:nvPr>
        </p:nvSpPr>
        <p:spPr>
          <a:xfrm>
            <a:off x="952500" y="1270000"/>
            <a:ext cx="11099800" cy="7213600"/>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76" name="Numéro de diapositive"/>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photos">
    <p:spTree>
      <p:nvGrpSpPr>
        <p:cNvPr id="1" name=""/>
        <p:cNvGrpSpPr/>
        <p:nvPr/>
      </p:nvGrpSpPr>
      <p:grpSpPr>
        <a:xfrm>
          <a:off x="0" y="0"/>
          <a:ext cx="0" cy="0"/>
          <a:chOff x="0" y="0"/>
          <a:chExt cx="0" cy="0"/>
        </a:xfrm>
      </p:grpSpPr>
      <p:sp>
        <p:nvSpPr>
          <p:cNvPr id="83" name="Image"/>
          <p:cNvSpPr/>
          <p:nvPr>
            <p:ph type="pic" sz="quarter" idx="21"/>
          </p:nvPr>
        </p:nvSpPr>
        <p:spPr>
          <a:xfrm>
            <a:off x="6464300" y="5067300"/>
            <a:ext cx="5943600" cy="3962400"/>
          </a:xfrm>
          <a:prstGeom prst="rect">
            <a:avLst/>
          </a:prstGeom>
        </p:spPr>
        <p:txBody>
          <a:bodyPr lIns="91439" tIns="45719" rIns="91439" bIns="45719" anchor="t">
            <a:noAutofit/>
          </a:bodyPr>
          <a:lstStyle/>
          <a:p>
            <a:pPr/>
          </a:p>
        </p:txBody>
      </p:sp>
      <p:sp>
        <p:nvSpPr>
          <p:cNvPr id="84" name="Image"/>
          <p:cNvSpPr/>
          <p:nvPr>
            <p:ph type="pic" sz="quarter" idx="22"/>
          </p:nvPr>
        </p:nvSpPr>
        <p:spPr>
          <a:xfrm>
            <a:off x="6464300" y="762000"/>
            <a:ext cx="5848350" cy="3898900"/>
          </a:xfrm>
          <a:prstGeom prst="rect">
            <a:avLst/>
          </a:prstGeom>
        </p:spPr>
        <p:txBody>
          <a:bodyPr lIns="91439" tIns="45719" rIns="91439" bIns="45719" anchor="t">
            <a:noAutofit/>
          </a:bodyPr>
          <a:lstStyle/>
          <a:p>
            <a:pPr/>
          </a:p>
        </p:txBody>
      </p:sp>
      <p:sp>
        <p:nvSpPr>
          <p:cNvPr id="85" name="Image"/>
          <p:cNvSpPr/>
          <p:nvPr>
            <p:ph type="pic" sz="half" idx="23"/>
          </p:nvPr>
        </p:nvSpPr>
        <p:spPr>
          <a:xfrm>
            <a:off x="723900" y="723900"/>
            <a:ext cx="5638801" cy="8458200"/>
          </a:xfrm>
          <a:prstGeom prst="rect">
            <a:avLst/>
          </a:prstGeom>
        </p:spPr>
        <p:txBody>
          <a:bodyPr lIns="91439" tIns="45719" rIns="91439" bIns="45719" anchor="t">
            <a:noAutofit/>
          </a:bodyPr>
          <a:lstStyle/>
          <a:p>
            <a:pPr/>
          </a:p>
        </p:txBody>
      </p:sp>
      <p:sp>
        <p:nvSpPr>
          <p:cNvPr id="86" name="Numéro de diapositive"/>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exte du titre"/>
          <p:cNvSpPr txBox="1"/>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du titre</a:t>
            </a:r>
          </a:p>
        </p:txBody>
      </p:sp>
      <p:sp>
        <p:nvSpPr>
          <p:cNvPr id="3" name="Texte niveau 1…"/>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4" name="Numéro de diapositive"/>
          <p:cNvSpPr txBox="1"/>
          <p:nvPr>
            <p:ph type="sldNum" sz="quarter" idx="2"/>
          </p:nvPr>
        </p:nvSpPr>
        <p:spPr>
          <a:xfrm>
            <a:off x="6311798" y="9245600"/>
            <a:ext cx="368504" cy="381000"/>
          </a:xfrm>
          <a:prstGeom prst="rect">
            <a:avLst/>
          </a:prstGeom>
          <a:ln w="12700">
            <a:miter lim="400000"/>
          </a:ln>
        </p:spPr>
        <p:txBody>
          <a:bodyPr wrap="none" lIns="50800" tIns="50800" rIns="50800" bIns="50800" anchor="b">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Light"/>
        </a:defRPr>
      </a:lvl9pPr>
    </p:titleStyle>
    <p:bodyStyle>
      <a:lvl1pPr marL="4572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1pPr>
      <a:lvl2pPr marL="9144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2pPr>
      <a:lvl3pPr marL="13716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3pPr>
      <a:lvl4pPr marL="18288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4pPr>
      <a:lvl5pPr marL="22860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5pPr>
      <a:lvl6pPr marL="27432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6pPr>
      <a:lvl7pPr marL="32004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7pPr>
      <a:lvl8pPr marL="36576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8pPr>
      <a:lvl9pPr marL="4114800" marR="0" indent="-457200" algn="l" defTabSz="584200" rtl="0" latinLnBrk="0">
        <a:lnSpc>
          <a:spcPct val="100000"/>
        </a:lnSpc>
        <a:spcBef>
          <a:spcPts val="4200"/>
        </a:spcBef>
        <a:spcAft>
          <a:spcPts val="0"/>
        </a:spcAft>
        <a:buClrTx/>
        <a:buSzPct val="75000"/>
        <a:buFontTx/>
        <a:buChar char="•"/>
        <a:tabLst/>
        <a:defRPr b="0" baseline="0" cap="none" i="0" spc="0" strike="noStrike" sz="3800" u="none">
          <a:solidFill>
            <a:srgbClr val="FFFFFF"/>
          </a:solidFill>
          <a:uFillTx/>
          <a:latin typeface="+mn-lt"/>
          <a:ea typeface="+mn-ea"/>
          <a:cs typeface="+mn-cs"/>
          <a:sym typeface="Helvetica Light"/>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tif"/></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tif"/></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tif"/></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tif"/></Relationships>

</file>

<file path=ppt/slides/_rels/slide1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2.tif"/></Relationships>

</file>

<file path=ppt/slides/_rels/slide1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tif"/></Relationships>

</file>

<file path=ppt/slides/_rels/slide1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tif"/></Relationships>

</file>

<file path=ppt/slides/_rels/slide2.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tif"/></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tif"/></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tif"/></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tif"/></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tif"/></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La…"/>
          <p:cNvSpPr txBox="1"/>
          <p:nvPr>
            <p:ph type="ctrTitle"/>
          </p:nvPr>
        </p:nvSpPr>
        <p:spPr>
          <a:xfrm>
            <a:off x="7220844" y="5267546"/>
            <a:ext cx="5130150" cy="3302001"/>
          </a:xfrm>
          <a:prstGeom prst="rect">
            <a:avLst/>
          </a:prstGeom>
        </p:spPr>
        <p:txBody>
          <a:bodyPr/>
          <a:lstStyle/>
          <a:p>
            <a:pPr defTabSz="531622">
              <a:defRPr sz="7280">
                <a:latin typeface="Gill Sans"/>
                <a:ea typeface="Gill Sans"/>
                <a:cs typeface="Gill Sans"/>
                <a:sym typeface="Gill Sans"/>
              </a:defRPr>
            </a:pPr>
            <a:r>
              <a:t>La </a:t>
            </a:r>
          </a:p>
          <a:p>
            <a:pPr defTabSz="531622">
              <a:defRPr sz="7280">
                <a:latin typeface="Gill Sans"/>
                <a:ea typeface="Gill Sans"/>
                <a:cs typeface="Gill Sans"/>
                <a:sym typeface="Gill Sans"/>
              </a:defRPr>
            </a:pPr>
            <a:r>
              <a:t>grande </a:t>
            </a:r>
          </a:p>
          <a:p>
            <a:pPr defTabSz="531622">
              <a:defRPr sz="7280">
                <a:latin typeface="Gill Sans"/>
                <a:ea typeface="Gill Sans"/>
                <a:cs typeface="Gill Sans"/>
                <a:sym typeface="Gill Sans"/>
              </a:defRPr>
            </a:pPr>
            <a:r>
              <a:t>tribulation</a:t>
            </a:r>
          </a:p>
        </p:txBody>
      </p:sp>
      <p:sp>
        <p:nvSpPr>
          <p:cNvPr id="147" name="IEB - Cursus 2024-25"/>
          <p:cNvSpPr txBox="1"/>
          <p:nvPr/>
        </p:nvSpPr>
        <p:spPr>
          <a:xfrm>
            <a:off x="6922638" y="8937972"/>
            <a:ext cx="5726562" cy="63782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defRPr sz="3200">
                <a:latin typeface="Gill Sans"/>
                <a:ea typeface="Gill Sans"/>
                <a:cs typeface="Gill Sans"/>
                <a:sym typeface="Gill Sans"/>
              </a:defRPr>
            </a:lvl1pPr>
          </a:lstStyle>
          <a:p>
            <a:pPr/>
            <a:r>
              <a:t>IEB - Cursus 2024-25</a:t>
            </a:r>
          </a:p>
        </p:txBody>
      </p:sp>
      <p:pic>
        <p:nvPicPr>
          <p:cNvPr id="148" name="pasted-image.tiff" descr="pasted-image.tiff"/>
          <p:cNvPicPr>
            <a:picLocks noChangeAspect="0"/>
          </p:cNvPicPr>
          <p:nvPr/>
        </p:nvPicPr>
        <p:blipFill>
          <a:blip r:embed="rId2">
            <a:extLst/>
          </a:blip>
          <a:stretch>
            <a:fillRect/>
          </a:stretch>
        </p:blipFill>
        <p:spPr>
          <a:xfrm>
            <a:off x="-64480" y="6374"/>
            <a:ext cx="7042271" cy="9740853"/>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3" name="pasted-image.tiff" descr="pasted-image.tiff"/>
          <p:cNvPicPr>
            <a:picLocks noChangeAspect="1"/>
          </p:cNvPicPr>
          <p:nvPr/>
        </p:nvPicPr>
        <p:blipFill>
          <a:blip r:embed="rId2">
            <a:extLst/>
          </a:blip>
          <a:stretch>
            <a:fillRect/>
          </a:stretch>
        </p:blipFill>
        <p:spPr>
          <a:xfrm>
            <a:off x="-1" y="2065241"/>
            <a:ext cx="13004801" cy="7654202"/>
          </a:xfrm>
          <a:prstGeom prst="rect">
            <a:avLst/>
          </a:prstGeom>
          <a:ln w="12700">
            <a:miter lim="400000"/>
          </a:ln>
        </p:spPr>
      </p:pic>
      <p:sp>
        <p:nvSpPr>
          <p:cNvPr id="224" name="Un ulcère mauvais et malin"/>
          <p:cNvSpPr txBox="1"/>
          <p:nvPr/>
        </p:nvSpPr>
        <p:spPr>
          <a:xfrm>
            <a:off x="467928" y="747057"/>
            <a:ext cx="5566545"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57200" indent="-457200" algn="l">
              <a:buSzPct val="100000"/>
              <a:buAutoNum type="arabicPeriod" startAt="1"/>
              <a:defRPr sz="3600" u="sng">
                <a:latin typeface="Gill Sans"/>
                <a:ea typeface="Gill Sans"/>
                <a:cs typeface="Gill Sans"/>
                <a:sym typeface="Gill Sans"/>
              </a:defRPr>
            </a:lvl1pPr>
          </a:lstStyle>
          <a:p>
            <a:pPr>
              <a:defRPr u="none"/>
            </a:pPr>
            <a:r>
              <a:rPr u="sng"/>
              <a:t>Un ulcère mauvais et malin</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6" name="pasted-image.tiff" descr="pasted-image.tiff"/>
          <p:cNvPicPr>
            <a:picLocks noChangeAspect="1"/>
          </p:cNvPicPr>
          <p:nvPr/>
        </p:nvPicPr>
        <p:blipFill>
          <a:blip r:embed="rId2">
            <a:extLst/>
          </a:blip>
          <a:stretch>
            <a:fillRect/>
          </a:stretch>
        </p:blipFill>
        <p:spPr>
          <a:xfrm>
            <a:off x="4198832" y="-1"/>
            <a:ext cx="8656535" cy="9753601"/>
          </a:xfrm>
          <a:prstGeom prst="rect">
            <a:avLst/>
          </a:prstGeom>
          <a:ln w="12700">
            <a:miter lim="400000"/>
          </a:ln>
        </p:spPr>
      </p:pic>
      <p:sp>
        <p:nvSpPr>
          <p:cNvPr id="227" name="L'attaque atomique à Hiroshima n'a laissé que des cendres dans un rayon de 2 km. Elle peut préfigurer ce que feront les hommes, poussés par les puissances démoniaques, quand le feu viendra sur la terre. Le Genbaku Dome est le seul bâtiment resté debout, "/>
          <p:cNvSpPr txBox="1"/>
          <p:nvPr/>
        </p:nvSpPr>
        <p:spPr>
          <a:xfrm>
            <a:off x="336027" y="2113406"/>
            <a:ext cx="3365298" cy="6197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800">
                <a:latin typeface="Gill Sans"/>
                <a:ea typeface="Gill Sans"/>
                <a:cs typeface="Gill Sans"/>
                <a:sym typeface="Gill Sans"/>
              </a:defRPr>
            </a:lvl1pPr>
          </a:lstStyle>
          <a:p>
            <a:pPr/>
            <a:r>
              <a:t>L'attaque atomique à Hiroshima n'a laissé que des cendres dans un rayon de 2 km. Elle peut préfigurer ce que feront les hommes, poussés par les puissances démoniaques, quand le feu viendra sur la terre. Le Genbaku Dome est le seul bâtiment resté debout, témoin de cette catastrophe.</a:t>
            </a:r>
          </a:p>
        </p:txBody>
      </p:sp>
      <p:sp>
        <p:nvSpPr>
          <p:cNvPr id="228" name="2- La pseudo-vie…"/>
          <p:cNvSpPr txBox="1"/>
          <p:nvPr/>
        </p:nvSpPr>
        <p:spPr>
          <a:xfrm>
            <a:off x="305962" y="426050"/>
            <a:ext cx="3425429" cy="123821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ts val="2900"/>
              </a:lnSpc>
              <a:defRPr sz="3600">
                <a:latin typeface="Gill Sans"/>
                <a:ea typeface="Gill Sans"/>
                <a:cs typeface="Gill Sans"/>
                <a:sym typeface="Gill Sans"/>
              </a:defRPr>
            </a:pPr>
            <a:r>
              <a:t>2- La pseudo-vie </a:t>
            </a:r>
          </a:p>
          <a:p>
            <a:pPr>
              <a:lnSpc>
                <a:spcPts val="2900"/>
              </a:lnSpc>
              <a:defRPr sz="3600">
                <a:latin typeface="Gill Sans"/>
                <a:ea typeface="Gill Sans"/>
                <a:cs typeface="Gill Sans"/>
                <a:sym typeface="Gill Sans"/>
              </a:defRPr>
            </a:pPr>
            <a:r>
              <a:t>est mort, </a:t>
            </a:r>
          </a:p>
          <a:p>
            <a:pPr>
              <a:lnSpc>
                <a:spcPts val="2900"/>
              </a:lnSpc>
              <a:defRPr sz="3600">
                <a:latin typeface="Gill Sans"/>
                <a:ea typeface="Gill Sans"/>
                <a:cs typeface="Gill Sans"/>
                <a:sym typeface="Gill Sans"/>
              </a:defRPr>
            </a:pPr>
            <a:r>
              <a:t>comme en Egypte</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La sur-exploitation des terres fertiles et verdoyante à transformé les grandes plaines en zone désertique aux États-Unis.…"/>
          <p:cNvSpPr txBox="1"/>
          <p:nvPr/>
        </p:nvSpPr>
        <p:spPr>
          <a:xfrm>
            <a:off x="353547" y="1298906"/>
            <a:ext cx="3365298" cy="660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800">
                <a:latin typeface="Gill Sans"/>
                <a:ea typeface="Gill Sans"/>
                <a:cs typeface="Gill Sans"/>
                <a:sym typeface="Gill Sans"/>
              </a:defRPr>
            </a:pPr>
            <a:r>
              <a:t>La sur-exploitation des terres fertiles et verdoyante à transformé les grandes plaines en zone désertique aux États-Unis.</a:t>
            </a:r>
          </a:p>
          <a:p>
            <a:pPr>
              <a:defRPr sz="2800">
                <a:latin typeface="Gill Sans"/>
                <a:ea typeface="Gill Sans"/>
                <a:cs typeface="Gill Sans"/>
                <a:sym typeface="Gill Sans"/>
              </a:defRPr>
            </a:pPr>
            <a:r>
              <a:t>Le Dust Bowl (bassin de poussière) est une région à cheval sur l'Oklahoma le Kansas et le Texas, touchée dans les années 1930 par la sécheresse et une série de tempêtes de poussière.</a:t>
            </a:r>
          </a:p>
        </p:txBody>
      </p:sp>
      <p:pic>
        <p:nvPicPr>
          <p:cNvPr id="231" name="pasted-image.tiff" descr="pasted-image.tiff"/>
          <p:cNvPicPr>
            <a:picLocks noChangeAspect="1"/>
          </p:cNvPicPr>
          <p:nvPr/>
        </p:nvPicPr>
        <p:blipFill>
          <a:blip r:embed="rId2">
            <a:extLst/>
          </a:blip>
          <a:stretch>
            <a:fillRect/>
          </a:stretch>
        </p:blipFill>
        <p:spPr>
          <a:xfrm>
            <a:off x="4136841" y="-1"/>
            <a:ext cx="8687070" cy="9753601"/>
          </a:xfrm>
          <a:prstGeom prst="rect">
            <a:avLst/>
          </a:prstGeom>
          <a:ln w="12700">
            <a:miter lim="400000"/>
          </a:ln>
        </p:spPr>
      </p:pic>
      <p:sp>
        <p:nvSpPr>
          <p:cNvPr id="232" name="L’eau douce devient du sang"/>
          <p:cNvSpPr txBox="1"/>
          <p:nvPr/>
        </p:nvSpPr>
        <p:spPr>
          <a:xfrm>
            <a:off x="597802" y="419440"/>
            <a:ext cx="5937644"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649705" indent="-649705" algn="l">
              <a:buSzPct val="100000"/>
              <a:buAutoNum type="arabicPeriod" startAt="3"/>
              <a:defRPr sz="3600">
                <a:latin typeface="Gill Sans"/>
                <a:ea typeface="Gill Sans"/>
                <a:cs typeface="Gill Sans"/>
                <a:sym typeface="Gill Sans"/>
              </a:defRPr>
            </a:lvl1pPr>
          </a:lstStyle>
          <a:p>
            <a:pPr/>
            <a:r>
              <a:t>L’eau douce devient du sang</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Le soleil brûle"/>
          <p:cNvSpPr txBox="1"/>
          <p:nvPr/>
        </p:nvSpPr>
        <p:spPr>
          <a:xfrm>
            <a:off x="582466" y="664814"/>
            <a:ext cx="3366564"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649705" indent="-649705" algn="l">
              <a:buSzPct val="100000"/>
              <a:buAutoNum type="arabicPeriod" startAt="4"/>
              <a:defRPr sz="3600">
                <a:latin typeface="Gill Sans"/>
                <a:ea typeface="Gill Sans"/>
                <a:cs typeface="Gill Sans"/>
                <a:sym typeface="Gill Sans"/>
              </a:defRPr>
            </a:lvl1pPr>
          </a:lstStyle>
          <a:p>
            <a:pPr/>
            <a:r>
              <a:t>Le soleil brûle</a:t>
            </a:r>
          </a:p>
        </p:txBody>
      </p:sp>
      <p:pic>
        <p:nvPicPr>
          <p:cNvPr id="235" name="pasted-image.tiff" descr="pasted-image.tiff"/>
          <p:cNvPicPr>
            <a:picLocks noChangeAspect="1"/>
          </p:cNvPicPr>
          <p:nvPr/>
        </p:nvPicPr>
        <p:blipFill>
          <a:blip r:embed="rId2">
            <a:extLst/>
          </a:blip>
          <a:stretch>
            <a:fillRect/>
          </a:stretch>
        </p:blipFill>
        <p:spPr>
          <a:xfrm>
            <a:off x="16372" y="1890952"/>
            <a:ext cx="12972056" cy="7783235"/>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Spiritisme…"/>
          <p:cNvSpPr txBox="1"/>
          <p:nvPr/>
        </p:nvSpPr>
        <p:spPr>
          <a:xfrm>
            <a:off x="896713" y="2340146"/>
            <a:ext cx="3365298" cy="538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800">
                <a:latin typeface="Gill Sans"/>
                <a:ea typeface="Gill Sans"/>
                <a:cs typeface="Gill Sans"/>
                <a:sym typeface="Gill Sans"/>
              </a:defRPr>
            </a:pPr>
            <a:r>
              <a:t>Spiritisme</a:t>
            </a:r>
          </a:p>
          <a:p>
            <a:pPr>
              <a:defRPr sz="2800">
                <a:latin typeface="Gill Sans"/>
                <a:ea typeface="Gill Sans"/>
                <a:cs typeface="Gill Sans"/>
                <a:sym typeface="Gill Sans"/>
              </a:defRPr>
            </a:pPr>
            <a:r>
              <a:t>100 000 professionnels</a:t>
            </a:r>
          </a:p>
          <a:p>
            <a:pPr>
              <a:defRPr sz="2800">
                <a:latin typeface="Gill Sans"/>
                <a:ea typeface="Gill Sans"/>
                <a:cs typeface="Gill Sans"/>
                <a:sym typeface="Gill Sans"/>
              </a:defRPr>
            </a:pPr>
            <a:r>
              <a:t>3 Milliards d’€/an</a:t>
            </a:r>
          </a:p>
          <a:p>
            <a:pPr>
              <a:defRPr sz="2800">
                <a:latin typeface="Gill Sans"/>
                <a:ea typeface="Gill Sans"/>
                <a:cs typeface="Gill Sans"/>
                <a:sym typeface="Gill Sans"/>
              </a:defRPr>
            </a:pPr>
            <a:r>
              <a:t>15 Millions de consultations/an</a:t>
            </a:r>
          </a:p>
          <a:p>
            <a:pPr>
              <a:defRPr sz="2800">
                <a:latin typeface="Gill Sans"/>
                <a:ea typeface="Gill Sans"/>
                <a:cs typeface="Gill Sans"/>
                <a:sym typeface="Gill Sans"/>
              </a:defRPr>
            </a:pPr>
          </a:p>
          <a:p>
            <a:pPr>
              <a:defRPr sz="2800">
                <a:latin typeface="Gill Sans"/>
                <a:ea typeface="Gill Sans"/>
                <a:cs typeface="Gill Sans"/>
                <a:sym typeface="Gill Sans"/>
              </a:defRPr>
            </a:pPr>
            <a:r>
              <a:t>Médecine générale</a:t>
            </a:r>
          </a:p>
          <a:p>
            <a:pPr>
              <a:defRPr sz="2800">
                <a:latin typeface="Gill Sans"/>
                <a:ea typeface="Gill Sans"/>
                <a:cs typeface="Gill Sans"/>
                <a:sym typeface="Gill Sans"/>
              </a:defRPr>
            </a:pPr>
            <a:r>
              <a:t>300 000 professionnels</a:t>
            </a:r>
          </a:p>
          <a:p>
            <a:pPr>
              <a:defRPr sz="2800">
                <a:latin typeface="Gill Sans"/>
                <a:ea typeface="Gill Sans"/>
                <a:cs typeface="Gill Sans"/>
                <a:sym typeface="Gill Sans"/>
              </a:defRPr>
            </a:pPr>
            <a:r>
              <a:t>30 Milliards d’€/an</a:t>
            </a:r>
          </a:p>
          <a:p>
            <a:pPr>
              <a:defRPr sz="2800">
                <a:latin typeface="Gill Sans"/>
                <a:ea typeface="Gill Sans"/>
                <a:cs typeface="Gill Sans"/>
                <a:sym typeface="Gill Sans"/>
              </a:defRPr>
            </a:pPr>
            <a:r>
              <a:t>400 Millions de consultations/an</a:t>
            </a:r>
          </a:p>
        </p:txBody>
      </p:sp>
      <p:grpSp>
        <p:nvGrpSpPr>
          <p:cNvPr id="240" name="Grouper"/>
          <p:cNvGrpSpPr/>
          <p:nvPr/>
        </p:nvGrpSpPr>
        <p:grpSpPr>
          <a:xfrm>
            <a:off x="6093001" y="0"/>
            <a:ext cx="6886550" cy="9753601"/>
            <a:chOff x="0" y="0"/>
            <a:chExt cx="6886548" cy="9753600"/>
          </a:xfrm>
        </p:grpSpPr>
        <p:pic>
          <p:nvPicPr>
            <p:cNvPr id="238" name="Levitation.tiff" descr="Levitation.tiff"/>
            <p:cNvPicPr>
              <a:picLocks noChangeAspect="1"/>
            </p:cNvPicPr>
            <p:nvPr/>
          </p:nvPicPr>
          <p:blipFill>
            <a:blip r:embed="rId2">
              <a:extLst/>
            </a:blip>
            <a:stretch>
              <a:fillRect/>
            </a:stretch>
          </p:blipFill>
          <p:spPr>
            <a:xfrm>
              <a:off x="0" y="0"/>
              <a:ext cx="6886549" cy="9753600"/>
            </a:xfrm>
            <a:prstGeom prst="rect">
              <a:avLst/>
            </a:prstGeom>
            <a:ln w="12700" cap="flat">
              <a:noFill/>
              <a:miter lim="400000"/>
            </a:ln>
            <a:effectLst/>
          </p:spPr>
        </p:pic>
        <p:sp>
          <p:nvSpPr>
            <p:cNvPr id="239" name="Lévitation de Daniel Dunglas Home (1852)"/>
            <p:cNvSpPr/>
            <p:nvPr/>
          </p:nvSpPr>
          <p:spPr>
            <a:xfrm>
              <a:off x="364242" y="20235"/>
              <a:ext cx="6149664" cy="566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defTabSz="457200">
                <a:defRPr sz="1700">
                  <a:latin typeface="Gill Sans"/>
                  <a:ea typeface="Gill Sans"/>
                  <a:cs typeface="Gill Sans"/>
                  <a:sym typeface="Gill Sans"/>
                </a:defRPr>
              </a:lvl1pPr>
            </a:lstStyle>
            <a:p>
              <a:pPr>
                <a:defRPr u="sng"/>
              </a:pPr>
              <a:r>
                <a:rPr u="none"/>
                <a:t>Lévitation de Daniel Dunglas Home (1852)</a:t>
              </a:r>
            </a:p>
          </p:txBody>
        </p:sp>
      </p:grpSp>
      <p:sp>
        <p:nvSpPr>
          <p:cNvPr id="241" name="Le royaume de la bête devient obscur"/>
          <p:cNvSpPr txBox="1"/>
          <p:nvPr/>
        </p:nvSpPr>
        <p:spPr>
          <a:xfrm>
            <a:off x="341924" y="591565"/>
            <a:ext cx="7563446"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57200" indent="-457200" algn="l">
              <a:buSzPct val="100000"/>
              <a:buAutoNum type="arabicPeriod" startAt="5"/>
              <a:defRPr sz="3600">
                <a:latin typeface="Gill Sans"/>
                <a:ea typeface="Gill Sans"/>
                <a:cs typeface="Gill Sans"/>
                <a:sym typeface="Gill Sans"/>
              </a:defRPr>
            </a:lvl1pPr>
          </a:lstStyle>
          <a:p>
            <a:pPr/>
            <a:r>
              <a:t>Le royaume de la bête devient obscur</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Une nuit d'hiver 2003 un esprit m'a contacté pour que j'écrive ! j'étais couché et mon bras tremblait, une voix masculine me disait de prendre une feuille et tout naturellement l'écriture automatique est apparue sur le papier.…"/>
          <p:cNvSpPr/>
          <p:nvPr/>
        </p:nvSpPr>
        <p:spPr>
          <a:xfrm>
            <a:off x="636124" y="2959880"/>
            <a:ext cx="4121992" cy="58167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pc="-44" sz="2200">
                <a:latin typeface="Gill Sans"/>
                <a:ea typeface="Gill Sans"/>
                <a:cs typeface="Gill Sans"/>
                <a:sym typeface="Gill Sans"/>
              </a:defRPr>
            </a:pPr>
            <a:r>
              <a:t>Une nuit d'hiver 2003 un esprit m'a contacté pour que j'écrive ! j'étais couché et mon bras tremblait, une voix masculine me disait de prendre une feuille et tout naturellement l'écriture automatique est apparue sur le papier.</a:t>
            </a:r>
          </a:p>
          <a:p>
            <a:pPr algn="l" defTabSz="457200">
              <a:defRPr spc="-44" sz="2200">
                <a:latin typeface="Gill Sans"/>
                <a:ea typeface="Gill Sans"/>
                <a:cs typeface="Gill Sans"/>
                <a:sym typeface="Gill Sans"/>
              </a:defRPr>
            </a:pPr>
          </a:p>
          <a:p>
            <a:pPr algn="l" defTabSz="457200">
              <a:defRPr spc="-44" sz="2200">
                <a:latin typeface="Gill Sans"/>
                <a:ea typeface="Gill Sans"/>
                <a:cs typeface="Gill Sans"/>
                <a:sym typeface="Gill Sans"/>
              </a:defRPr>
            </a:pPr>
            <a:r>
              <a:t>n</a:t>
            </a:r>
            <a:r>
              <a:rPr i="1"/>
              <a:t>ous sommes amour / le matériel n'existe pas / nous sommes lumière paix dans vos coeurs / il n'y a pas d'enfer ni de paradis / simplement un jugement / le pardon notre conduite sur terre le seigneur décide oui il faut être bon / </a:t>
            </a:r>
            <a:endParaRPr i="1"/>
          </a:p>
          <a:p>
            <a:pPr algn="l" defTabSz="457200">
              <a:defRPr spc="-44" sz="2200">
                <a:latin typeface="Gill Sans"/>
                <a:ea typeface="Gill Sans"/>
                <a:cs typeface="Gill Sans"/>
                <a:sym typeface="Gill Sans"/>
              </a:defRPr>
            </a:pPr>
            <a:r>
              <a:rPr i="1"/>
              <a:t>les anges vous protègent des dangers de votre terre paix dans les coeurs</a:t>
            </a:r>
          </a:p>
        </p:txBody>
      </p:sp>
      <p:pic>
        <p:nvPicPr>
          <p:cNvPr id="244" name="droppedImage.tiff" descr="droppedImage.tiff"/>
          <p:cNvPicPr>
            <a:picLocks noChangeAspect="1"/>
          </p:cNvPicPr>
          <p:nvPr/>
        </p:nvPicPr>
        <p:blipFill>
          <a:blip r:embed="rId2">
            <a:extLst/>
          </a:blip>
          <a:stretch>
            <a:fillRect/>
          </a:stretch>
        </p:blipFill>
        <p:spPr>
          <a:xfrm>
            <a:off x="5298609" y="-1"/>
            <a:ext cx="7822388" cy="9753601"/>
          </a:xfrm>
          <a:prstGeom prst="rect">
            <a:avLst/>
          </a:prstGeom>
          <a:ln w="12700">
            <a:miter lim="400000"/>
          </a:ln>
        </p:spPr>
      </p:pic>
      <p:sp>
        <p:nvSpPr>
          <p:cNvPr id="245" name="L'écriture…"/>
          <p:cNvSpPr/>
          <p:nvPr/>
        </p:nvSpPr>
        <p:spPr>
          <a:xfrm>
            <a:off x="273193" y="457200"/>
            <a:ext cx="4847854" cy="2032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ct val="70000"/>
              </a:lnSpc>
              <a:defRPr spc="-154" sz="7700">
                <a:latin typeface="Gill Sans"/>
                <a:ea typeface="Gill Sans"/>
                <a:cs typeface="Gill Sans"/>
                <a:sym typeface="Gill Sans"/>
              </a:defRPr>
            </a:pPr>
            <a:r>
              <a:t>L'écriture</a:t>
            </a:r>
          </a:p>
          <a:p>
            <a:pPr algn="l" defTabSz="457200">
              <a:lnSpc>
                <a:spcPct val="70000"/>
              </a:lnSpc>
              <a:defRPr spc="-154" sz="7700">
                <a:latin typeface="Gill Sans"/>
                <a:ea typeface="Gill Sans"/>
                <a:cs typeface="Gill Sans"/>
                <a:sym typeface="Gill Sans"/>
              </a:defRPr>
            </a:pPr>
            <a:r>
              <a:t>automatique</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Padre Pio (1887-1968), un homme « saint », le premier prêtre stigmatisé, le faiseur de miracles. Padre Pio est l’héritier spirituel de saint François d’Assise, c’est aussi celui que Dieu a gratifié de charismes particuliers, comme les pouvoirs de guériso"/>
          <p:cNvSpPr txBox="1"/>
          <p:nvPr/>
        </p:nvSpPr>
        <p:spPr>
          <a:xfrm>
            <a:off x="896713" y="1419395"/>
            <a:ext cx="3365298" cy="7226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800">
                <a:latin typeface="Gill Sans"/>
                <a:ea typeface="Gill Sans"/>
                <a:cs typeface="Gill Sans"/>
                <a:sym typeface="Gill Sans"/>
              </a:defRPr>
            </a:pPr>
            <a:r>
              <a:rPr sz="4200"/>
              <a:t>Padre Pio </a:t>
            </a:r>
            <a:r>
              <a:t>(1887-1968), un homme « saint », le premier prêtre stigmatisé, le faiseur de miracles. Padre Pio est l’héritier spirituel de saint François d’Assise, c’est aussi celui que Dieu a gratifié de charismes particuliers, comme les pouvoirs de guérison, de bilocation, de lévitation.</a:t>
            </a:r>
          </a:p>
        </p:txBody>
      </p:sp>
      <p:pic>
        <p:nvPicPr>
          <p:cNvPr id="248" name="Padre_Pio.jpg" descr="Padre_Pio.jpg"/>
          <p:cNvPicPr>
            <a:picLocks noChangeAspect="1"/>
          </p:cNvPicPr>
          <p:nvPr/>
        </p:nvPicPr>
        <p:blipFill>
          <a:blip r:embed="rId2">
            <a:extLst/>
          </a:blip>
          <a:stretch>
            <a:fillRect/>
          </a:stretch>
        </p:blipFill>
        <p:spPr>
          <a:xfrm>
            <a:off x="6194661" y="-4556"/>
            <a:ext cx="6791452" cy="9762712"/>
          </a:xfrm>
          <a:prstGeom prst="rect">
            <a:avLst/>
          </a:prstGeom>
          <a:ln w="12700">
            <a:miter lim="400000"/>
          </a:ln>
        </p:spPr>
      </p:pic>
      <p:sp>
        <p:nvSpPr>
          <p:cNvPr id="249" name="6- Les miracles des démons"/>
          <p:cNvSpPr txBox="1"/>
          <p:nvPr/>
        </p:nvSpPr>
        <p:spPr>
          <a:xfrm>
            <a:off x="458570" y="136040"/>
            <a:ext cx="5089315"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Gill Sans"/>
                <a:ea typeface="Gill Sans"/>
                <a:cs typeface="Gill Sans"/>
                <a:sym typeface="Gill Sans"/>
              </a:defRPr>
            </a:lvl1pPr>
          </a:lstStyle>
          <a:p>
            <a:pPr/>
            <a:r>
              <a:t>6- Les miracles des démons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1" name="pasted-image.jpeg" descr="pasted-image.jpeg"/>
          <p:cNvPicPr>
            <a:picLocks noChangeAspect="1"/>
          </p:cNvPicPr>
          <p:nvPr/>
        </p:nvPicPr>
        <p:blipFill>
          <a:blip r:embed="rId2">
            <a:extLst/>
          </a:blip>
          <a:srcRect l="15918" t="0" r="33697" b="0"/>
          <a:stretch>
            <a:fillRect/>
          </a:stretch>
        </p:blipFill>
        <p:spPr>
          <a:xfrm>
            <a:off x="5812106" y="-1"/>
            <a:ext cx="6552377" cy="9753601"/>
          </a:xfrm>
          <a:prstGeom prst="rect">
            <a:avLst/>
          </a:prstGeom>
          <a:ln w="12700">
            <a:miter lim="400000"/>
          </a:ln>
        </p:spPr>
      </p:pic>
      <p:sp>
        <p:nvSpPr>
          <p:cNvPr id="252" name="L'Immaculée Conception est le dogme de l'Église catholique, proclamé, le 8 décembre 1854 par le pape Pie IX par la bulle Ineffabilis Deus"/>
          <p:cNvSpPr txBox="1"/>
          <p:nvPr/>
        </p:nvSpPr>
        <p:spPr>
          <a:xfrm>
            <a:off x="1326117" y="299759"/>
            <a:ext cx="3365298" cy="459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800">
                <a:latin typeface="Gill Sans"/>
                <a:ea typeface="Gill Sans"/>
                <a:cs typeface="Gill Sans"/>
                <a:sym typeface="Gill Sans"/>
              </a:defRPr>
            </a:pPr>
            <a:r>
              <a:rPr sz="4200"/>
              <a:t>L'Immaculée Conception</a:t>
            </a:r>
            <a:r>
              <a:t> est le dogme de l'Église catholique, proclamé, le 8 décembre 1854 par le pape Pie IX par la bulle Ineffabilis Deus</a:t>
            </a:r>
          </a:p>
        </p:txBody>
      </p:sp>
      <p:sp>
        <p:nvSpPr>
          <p:cNvPr id="253" name="Bernardette Soubirous (1844-1879), a affirmé être témoin de dix-huit apparitions mariales à la grotte de Massabielle entre le 11 février et le 16 juillet 1858"/>
          <p:cNvSpPr txBox="1"/>
          <p:nvPr/>
        </p:nvSpPr>
        <p:spPr>
          <a:xfrm>
            <a:off x="1326117" y="5110902"/>
            <a:ext cx="3365298" cy="459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800">
                <a:latin typeface="Gill Sans"/>
                <a:ea typeface="Gill Sans"/>
                <a:cs typeface="Gill Sans"/>
                <a:sym typeface="Gill Sans"/>
              </a:defRPr>
            </a:pPr>
            <a:r>
              <a:rPr sz="4200"/>
              <a:t>Bernardette Soubirous </a:t>
            </a:r>
            <a:r>
              <a:t>(1844-1879), a affirmé être témoin de dix-huit apparitions mariales à la grotte de Massabielle entre le 11 février et le 16 juillet 1858</a:t>
            </a:r>
          </a:p>
        </p:txBody>
      </p:sp>
      <p:grpSp>
        <p:nvGrpSpPr>
          <p:cNvPr id="256" name="Grouper"/>
          <p:cNvGrpSpPr/>
          <p:nvPr/>
        </p:nvGrpSpPr>
        <p:grpSpPr>
          <a:xfrm>
            <a:off x="843997" y="2344468"/>
            <a:ext cx="3906462" cy="7175261"/>
            <a:chOff x="0" y="0"/>
            <a:chExt cx="3906460" cy="7175260"/>
          </a:xfrm>
        </p:grpSpPr>
        <p:sp>
          <p:nvSpPr>
            <p:cNvPr id="254" name="Ovale"/>
            <p:cNvSpPr/>
            <p:nvPr/>
          </p:nvSpPr>
          <p:spPr>
            <a:xfrm>
              <a:off x="0" y="0"/>
              <a:ext cx="3483385" cy="946630"/>
            </a:xfrm>
            <a:prstGeom prst="ellipse">
              <a:avLst/>
            </a:prstGeom>
            <a:noFill/>
            <a:ln w="63500" cap="flat">
              <a:solidFill>
                <a:srgbClr val="FFFFFF"/>
              </a:solidFill>
              <a:prstDash val="solid"/>
              <a:miter lim="400000"/>
            </a:ln>
            <a:effectLst/>
          </p:spPr>
          <p:txBody>
            <a:bodyPr wrap="square" lIns="50800" tIns="50800" rIns="50800" bIns="50800" numCol="1" anchor="ctr">
              <a:noAutofit/>
            </a:bodyPr>
            <a:lstStyle/>
            <a:p>
              <a:pPr>
                <a:defRPr sz="2400">
                  <a:effectLst>
                    <a:outerShdw sx="100000" sy="100000" kx="0" ky="0" algn="b" rotWithShape="0" blurRad="25400" dist="23998" dir="2700000">
                      <a:srgbClr val="000000">
                        <a:alpha val="31034"/>
                      </a:srgbClr>
                    </a:outerShdw>
                  </a:effectLst>
                </a:defRPr>
              </a:pPr>
            </a:p>
          </p:txBody>
        </p:sp>
        <p:sp>
          <p:nvSpPr>
            <p:cNvPr id="255" name="Ovale"/>
            <p:cNvSpPr/>
            <p:nvPr/>
          </p:nvSpPr>
          <p:spPr>
            <a:xfrm>
              <a:off x="423076" y="6354732"/>
              <a:ext cx="3483385" cy="820529"/>
            </a:xfrm>
            <a:prstGeom prst="ellipse">
              <a:avLst/>
            </a:prstGeom>
            <a:noFill/>
            <a:ln w="63500" cap="flat">
              <a:solidFill>
                <a:srgbClr val="FFFFFF"/>
              </a:solidFill>
              <a:prstDash val="solid"/>
              <a:miter lim="400000"/>
            </a:ln>
            <a:effectLst/>
          </p:spPr>
          <p:txBody>
            <a:bodyPr wrap="square" lIns="50800" tIns="50800" rIns="50800" bIns="50800" numCol="1" anchor="ctr">
              <a:noAutofit/>
            </a:bodyPr>
            <a:lstStyle/>
            <a:p>
              <a:pPr>
                <a:defRPr sz="2400">
                  <a:effectLst>
                    <a:outerShdw sx="100000" sy="100000" kx="0" ky="0" algn="b" rotWithShape="0" blurRad="25400" dist="23998" dir="2700000">
                      <a:srgbClr val="000000">
                        <a:alpha val="31034"/>
                      </a:srgbClr>
                    </a:outerShdw>
                  </a:effectLst>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6"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Des nuées d’étourneaux ont été repérées dans le ciel dans le Pays de Galles en décembre 2019. Puis une habitante, Hannah Stevens, est tombée sur une scène étonnante : des centaines de cadavres d’étourneaux jonchant une petite route.…"/>
          <p:cNvSpPr txBox="1"/>
          <p:nvPr/>
        </p:nvSpPr>
        <p:spPr>
          <a:xfrm>
            <a:off x="1036036" y="1386919"/>
            <a:ext cx="3365297" cy="822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800">
                <a:latin typeface="Gill Sans"/>
                <a:ea typeface="Gill Sans"/>
                <a:cs typeface="Gill Sans"/>
                <a:sym typeface="Gill Sans"/>
              </a:defRPr>
            </a:pPr>
            <a:r>
              <a:t>Des nuées d’étourneaux ont été repérées dans le ciel dans le Pays de Galles en décembre 2019. Puis une habitante, Hannah Stevens, est tombée sur une scène étonnante : des centaines de cadavres d’étourneaux jonchant une petite route.</a:t>
            </a:r>
          </a:p>
          <a:p>
            <a:pPr>
              <a:defRPr sz="2800">
                <a:latin typeface="Gill Sans"/>
                <a:ea typeface="Gill Sans"/>
                <a:cs typeface="Gill Sans"/>
                <a:sym typeface="Gill Sans"/>
              </a:defRPr>
            </a:pPr>
            <a:r>
              <a:t>Les autorités ont dénombré quelque 300 oiseaux sans vie,. De quoi sont-ils morts ? Pour l’instant, pas l’ombre d’une réponse.</a:t>
            </a:r>
          </a:p>
        </p:txBody>
      </p:sp>
      <p:pic>
        <p:nvPicPr>
          <p:cNvPr id="259" name="pasted-image.tiff" descr="pasted-image.tiff"/>
          <p:cNvPicPr>
            <a:picLocks noChangeAspect="1"/>
          </p:cNvPicPr>
          <p:nvPr/>
        </p:nvPicPr>
        <p:blipFill>
          <a:blip r:embed="rId2">
            <a:extLst/>
          </a:blip>
          <a:srcRect l="17127" t="0" r="33805" b="0"/>
          <a:stretch>
            <a:fillRect/>
          </a:stretch>
        </p:blipFill>
        <p:spPr>
          <a:xfrm>
            <a:off x="5804149" y="-8732"/>
            <a:ext cx="7202849" cy="9771092"/>
          </a:xfrm>
          <a:prstGeom prst="rect">
            <a:avLst/>
          </a:prstGeom>
          <a:ln w="12700">
            <a:miter lim="400000"/>
          </a:ln>
        </p:spPr>
      </p:pic>
      <p:sp>
        <p:nvSpPr>
          <p:cNvPr id="260" name="7- La terre aux démons"/>
          <p:cNvSpPr txBox="1"/>
          <p:nvPr/>
        </p:nvSpPr>
        <p:spPr>
          <a:xfrm>
            <a:off x="828516" y="136040"/>
            <a:ext cx="4349422"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atin typeface="Gill Sans"/>
                <a:ea typeface="Gill Sans"/>
                <a:cs typeface="Gill Sans"/>
                <a:sym typeface="Gill Sans"/>
              </a:defRPr>
            </a:lvl1pPr>
          </a:lstStyle>
          <a:p>
            <a:pPr/>
            <a:r>
              <a:t>7- La terre aux démons</a:t>
            </a:r>
          </a:p>
        </p:txBody>
      </p:sp>
    </p:spTree>
  </p:cSld>
  <p:clrMapOvr>
    <a:masterClrMapping/>
  </p:clrMapOvr>
  <mc:AlternateContent xmlns:mc="http://schemas.openxmlformats.org/markup-compatibility/2006">
    <mc:Choice xmlns:p14="http://schemas.microsoft.com/office/powerpoint/2010/main" Requires="p14">
      <p:transition spd="slow" advClick="1" p14:dur="1500">
        <p14:flip dir="r"/>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Le syndrome d'effondrement des colonies d'abeilles (en anglais, “Colony Collapse Disorder” : CCD) est un phénomène de mortalité anormale et récurrente des colonies d'abeilles domestiques notamment en France et dans le reste de l'Europe, depuis 1998, aux "/>
          <p:cNvSpPr txBox="1"/>
          <p:nvPr/>
        </p:nvSpPr>
        <p:spPr>
          <a:xfrm>
            <a:off x="336027" y="1371600"/>
            <a:ext cx="3365298" cy="7010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800">
                <a:latin typeface="Gill Sans"/>
                <a:ea typeface="Gill Sans"/>
                <a:cs typeface="Gill Sans"/>
                <a:sym typeface="Gill Sans"/>
              </a:defRPr>
            </a:lvl1pPr>
          </a:lstStyle>
          <a:p>
            <a:pPr/>
            <a:r>
              <a:t>Le syndrome d'effondrement des colonies d'abeilles (en anglais, “Colony Collapse Disorder” : CCD) est un phénomène de mortalité anormale et récurrente des colonies d'abeilles domestiques notamment en France et dans le reste de l'Europe, depuis 1998, aux États-Unis, à partir de l'hiver 2006-2007.</a:t>
            </a:r>
          </a:p>
        </p:txBody>
      </p:sp>
      <p:pic>
        <p:nvPicPr>
          <p:cNvPr id="263" name="pasted-image.tiff" descr="pasted-image.tiff"/>
          <p:cNvPicPr>
            <a:picLocks noChangeAspect="1"/>
          </p:cNvPicPr>
          <p:nvPr/>
        </p:nvPicPr>
        <p:blipFill>
          <a:blip r:embed="rId2">
            <a:extLst/>
          </a:blip>
          <a:stretch>
            <a:fillRect/>
          </a:stretch>
        </p:blipFill>
        <p:spPr>
          <a:xfrm>
            <a:off x="4191212" y="0"/>
            <a:ext cx="8671775" cy="975360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Un schéma…"/>
          <p:cNvSpPr txBox="1"/>
          <p:nvPr>
            <p:ph type="title"/>
          </p:nvPr>
        </p:nvSpPr>
        <p:spPr>
          <a:xfrm>
            <a:off x="1270000" y="457200"/>
            <a:ext cx="10464800" cy="2641600"/>
          </a:xfrm>
          <a:prstGeom prst="rect">
            <a:avLst/>
          </a:prstGeom>
        </p:spPr>
        <p:txBody>
          <a:bodyPr/>
          <a:lstStyle/>
          <a:p>
            <a:pPr>
              <a:lnSpc>
                <a:spcPct val="60000"/>
              </a:lnSpc>
            </a:pPr>
            <a:r>
              <a:t>Un schéma </a:t>
            </a:r>
          </a:p>
          <a:p>
            <a:pPr>
              <a:lnSpc>
                <a:spcPct val="60000"/>
              </a:lnSpc>
            </a:pPr>
            <a:r>
              <a:t>possible...</a:t>
            </a:r>
          </a:p>
        </p:txBody>
      </p:sp>
      <p:grpSp>
        <p:nvGrpSpPr>
          <p:cNvPr id="177" name="Grouper"/>
          <p:cNvGrpSpPr/>
          <p:nvPr/>
        </p:nvGrpSpPr>
        <p:grpSpPr>
          <a:xfrm>
            <a:off x="571499" y="4257677"/>
            <a:ext cx="12742743" cy="5070473"/>
            <a:chOff x="135368" y="247650"/>
            <a:chExt cx="12742741" cy="5070472"/>
          </a:xfrm>
        </p:grpSpPr>
        <p:sp>
          <p:nvSpPr>
            <p:cNvPr id="151" name="Règne de 1000 ans"/>
            <p:cNvSpPr/>
            <p:nvPr/>
          </p:nvSpPr>
          <p:spPr>
            <a:xfrm>
              <a:off x="7887010" y="1806572"/>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i="1" sz="2400">
                  <a:latin typeface="Gill Sans"/>
                  <a:ea typeface="Gill Sans"/>
                  <a:cs typeface="Gill Sans"/>
                  <a:sym typeface="Gill Sans"/>
                </a:defRPr>
              </a:lvl1pPr>
            </a:lstStyle>
            <a:p>
              <a:pPr/>
              <a:r>
                <a:t>Règne de 1000 ans</a:t>
              </a:r>
            </a:p>
          </p:txBody>
        </p:sp>
        <p:sp>
          <p:nvSpPr>
            <p:cNvPr id="152" name="Ligne"/>
            <p:cNvSpPr/>
            <p:nvPr/>
          </p:nvSpPr>
          <p:spPr>
            <a:xfrm flipH="1">
              <a:off x="135368" y="3716882"/>
              <a:ext cx="5368692" cy="2"/>
            </a:xfrm>
            <a:prstGeom prst="line">
              <a:avLst/>
            </a:prstGeom>
            <a:noFill/>
            <a:ln w="76200" cap="flat">
              <a:solidFill>
                <a:schemeClr val="accent6">
                  <a:hueOff val="7068528"/>
                  <a:satOff val="-63217"/>
                  <a:lumOff val="21330"/>
                </a:schemeClr>
              </a:solidFill>
              <a:prstDash val="solid"/>
              <a:miter lim="400000"/>
              <a:headEnd type="stealth" w="med" len="me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p>
          </p:txBody>
        </p:sp>
        <p:sp>
          <p:nvSpPr>
            <p:cNvPr id="153" name="Ligne"/>
            <p:cNvSpPr/>
            <p:nvPr/>
          </p:nvSpPr>
          <p:spPr>
            <a:xfrm flipV="1">
              <a:off x="5456668" y="1253156"/>
              <a:ext cx="1" cy="1315417"/>
            </a:xfrm>
            <a:prstGeom prst="line">
              <a:avLst/>
            </a:prstGeom>
            <a:noFill/>
            <a:ln w="25400" cap="flat">
              <a:solidFill>
                <a:srgbClr val="6E6E6E"/>
              </a:solidFill>
              <a:prstDash val="solid"/>
              <a:miter lim="400000"/>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p>
          </p:txBody>
        </p:sp>
        <p:sp>
          <p:nvSpPr>
            <p:cNvPr id="154" name="Ligne"/>
            <p:cNvSpPr/>
            <p:nvPr/>
          </p:nvSpPr>
          <p:spPr>
            <a:xfrm flipV="1">
              <a:off x="1106918" y="701676"/>
              <a:ext cx="1" cy="1270001"/>
            </a:xfrm>
            <a:prstGeom prst="line">
              <a:avLst/>
            </a:prstGeom>
            <a:noFill/>
            <a:ln w="25400" cap="flat">
              <a:solidFill>
                <a:srgbClr val="FFFFFF"/>
              </a:solidFill>
              <a:prstDash val="solid"/>
              <a:miter lim="400000"/>
            </a:ln>
            <a:effectLst/>
          </p:spPr>
          <p:txBody>
            <a:bodyPr wrap="square" lIns="50800" tIns="50800" rIns="50800" bIns="50800" numCol="1" anchor="ctr">
              <a:noAutofit/>
            </a:bodyPr>
            <a:lstStyle/>
            <a:p>
              <a:pPr>
                <a:defRPr sz="2400">
                  <a:effectLst>
                    <a:outerShdw sx="100000" sy="100000" kx="0" ky="0" algn="b" rotWithShape="0" blurRad="25400" dist="23998" dir="2700000">
                      <a:srgbClr val="000000">
                        <a:alpha val="31034"/>
                      </a:srgbClr>
                    </a:outerShdw>
                  </a:effectLst>
                </a:defRPr>
              </a:pPr>
            </a:p>
          </p:txBody>
        </p:sp>
        <p:sp>
          <p:nvSpPr>
            <p:cNvPr id="155" name="Ligne"/>
            <p:cNvSpPr/>
            <p:nvPr/>
          </p:nvSpPr>
          <p:spPr>
            <a:xfrm flipV="1">
              <a:off x="979918" y="828676"/>
              <a:ext cx="254001" cy="254001"/>
            </a:xfrm>
            <a:prstGeom prst="line">
              <a:avLst/>
            </a:prstGeom>
            <a:noFill/>
            <a:ln w="25400" cap="flat">
              <a:solidFill>
                <a:srgbClr val="FFFFFF"/>
              </a:solidFill>
              <a:prstDash val="solid"/>
              <a:miter lim="400000"/>
            </a:ln>
            <a:effectLst/>
          </p:spPr>
          <p:txBody>
            <a:bodyPr wrap="square" lIns="50800" tIns="50800" rIns="50800" bIns="50800" numCol="1" anchor="ctr">
              <a:noAutofit/>
            </a:bodyPr>
            <a:lstStyle/>
            <a:p>
              <a:pPr>
                <a:defRPr sz="2400">
                  <a:effectLst>
                    <a:outerShdw sx="100000" sy="100000" kx="0" ky="0" algn="b" rotWithShape="0" blurRad="25400" dist="23998" dir="2700000">
                      <a:srgbClr val="000000">
                        <a:alpha val="31034"/>
                      </a:srgbClr>
                    </a:outerShdw>
                  </a:effectLst>
                </a:defRPr>
              </a:pPr>
            </a:p>
          </p:txBody>
        </p:sp>
        <p:sp>
          <p:nvSpPr>
            <p:cNvPr id="156" name="Ligne"/>
            <p:cNvSpPr/>
            <p:nvPr/>
          </p:nvSpPr>
          <p:spPr>
            <a:xfrm>
              <a:off x="174753" y="1984376"/>
              <a:ext cx="11783031" cy="1"/>
            </a:xfrm>
            <a:prstGeom prst="line">
              <a:avLst/>
            </a:prstGeom>
            <a:noFill/>
            <a:ln w="25400" cap="flat">
              <a:solidFill>
                <a:srgbClr val="FFFFFF"/>
              </a:solidFill>
              <a:prstDash val="solid"/>
              <a:miter lim="400000"/>
            </a:ln>
            <a:effectLst/>
          </p:spPr>
          <p:txBody>
            <a:bodyPr wrap="square" lIns="50800" tIns="50800" rIns="50800" bIns="50800" numCol="1" anchor="ctr">
              <a:noAutofit/>
            </a:bodyPr>
            <a:lstStyle/>
            <a:p>
              <a:pPr>
                <a:defRPr sz="2400">
                  <a:effectLst>
                    <a:outerShdw sx="100000" sy="100000" kx="0" ky="0" algn="b" rotWithShape="0" blurRad="25400" dist="23998" dir="2700000">
                      <a:srgbClr val="000000">
                        <a:alpha val="31034"/>
                      </a:srgbClr>
                    </a:outerShdw>
                  </a:effectLst>
                </a:defRPr>
              </a:pPr>
            </a:p>
          </p:txBody>
        </p:sp>
        <p:sp>
          <p:nvSpPr>
            <p:cNvPr id="157" name="Ligne"/>
            <p:cNvSpPr/>
            <p:nvPr/>
          </p:nvSpPr>
          <p:spPr>
            <a:xfrm flipV="1">
              <a:off x="4104118" y="688972"/>
              <a:ext cx="1" cy="1315417"/>
            </a:xfrm>
            <a:prstGeom prst="line">
              <a:avLst/>
            </a:prstGeom>
            <a:noFill/>
            <a:ln w="25400" cap="flat">
              <a:solidFill>
                <a:srgbClr val="FFFFFF"/>
              </a:solidFill>
              <a:prstDash val="solid"/>
              <a:miter lim="400000"/>
              <a:tailEnd type="triangle" w="med" len="med"/>
            </a:ln>
            <a:effectLst/>
          </p:spPr>
          <p:txBody>
            <a:bodyPr wrap="square" lIns="50800" tIns="50800" rIns="50800" bIns="50800" numCol="1" anchor="ctr">
              <a:noAutofit/>
            </a:bodyPr>
            <a:lstStyle/>
            <a:p>
              <a:pPr>
                <a:defRPr sz="2400">
                  <a:effectLst>
                    <a:outerShdw sx="100000" sy="100000" kx="0" ky="0" algn="b" rotWithShape="0" blurRad="25400" dist="23998" dir="2700000">
                      <a:srgbClr val="000000">
                        <a:alpha val="31034"/>
                      </a:srgbClr>
                    </a:outerShdw>
                  </a:effectLst>
                </a:defRPr>
              </a:pPr>
            </a:p>
          </p:txBody>
        </p:sp>
        <p:sp>
          <p:nvSpPr>
            <p:cNvPr id="158" name="Ligne"/>
            <p:cNvSpPr/>
            <p:nvPr/>
          </p:nvSpPr>
          <p:spPr>
            <a:xfrm>
              <a:off x="5489583" y="670888"/>
              <a:ext cx="1" cy="1270001"/>
            </a:xfrm>
            <a:prstGeom prst="line">
              <a:avLst/>
            </a:prstGeom>
            <a:noFill/>
            <a:ln w="25400" cap="flat">
              <a:solidFill>
                <a:srgbClr val="FFFFFF"/>
              </a:solidFill>
              <a:prstDash val="solid"/>
              <a:miter lim="400000"/>
              <a:tailEnd type="triangle" w="med" len="med"/>
            </a:ln>
            <a:effectLst/>
          </p:spPr>
          <p:txBody>
            <a:bodyPr wrap="square" lIns="50800" tIns="50800" rIns="50800" bIns="50800" numCol="1" anchor="ctr">
              <a:noAutofit/>
            </a:bodyPr>
            <a:lstStyle/>
            <a:p>
              <a:pPr>
                <a:defRPr sz="2400">
                  <a:effectLst>
                    <a:outerShdw sx="100000" sy="100000" kx="0" ky="0" algn="b" rotWithShape="0" blurRad="25400" dist="23998" dir="2700000">
                      <a:srgbClr val="000000">
                        <a:alpha val="31034"/>
                      </a:srgbClr>
                    </a:outerShdw>
                  </a:effectLst>
                </a:defRPr>
              </a:pPr>
            </a:p>
          </p:txBody>
        </p:sp>
        <p:sp>
          <p:nvSpPr>
            <p:cNvPr id="159" name="Ovale"/>
            <p:cNvSpPr/>
            <p:nvPr/>
          </p:nvSpPr>
          <p:spPr>
            <a:xfrm>
              <a:off x="4104118" y="815972"/>
              <a:ext cx="762944" cy="800101"/>
            </a:xfrm>
            <a:prstGeom prst="ellipse">
              <a:avLst/>
            </a:prstGeom>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a:defRPr sz="2400">
                  <a:effectLst>
                    <a:outerShdw sx="100000" sy="100000" kx="0" ky="0" algn="b" rotWithShape="0" blurRad="25400" dist="23998" dir="2700000">
                      <a:srgbClr val="000000">
                        <a:alpha val="31034"/>
                      </a:srgbClr>
                    </a:outerShdw>
                  </a:effectLst>
                </a:defRPr>
              </a:pPr>
            </a:p>
          </p:txBody>
        </p:sp>
        <p:sp>
          <p:nvSpPr>
            <p:cNvPr id="160" name="Ovale"/>
            <p:cNvSpPr/>
            <p:nvPr/>
          </p:nvSpPr>
          <p:spPr>
            <a:xfrm>
              <a:off x="4415379" y="1146172"/>
              <a:ext cx="762944" cy="800101"/>
            </a:xfrm>
            <a:prstGeom prst="ellipse">
              <a:avLst/>
            </a:prstGeom>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a:defRPr sz="2400">
                  <a:effectLst>
                    <a:outerShdw sx="100000" sy="100000" kx="0" ky="0" algn="b" rotWithShape="0" blurRad="25400" dist="23998" dir="2700000">
                      <a:srgbClr val="000000">
                        <a:alpha val="31034"/>
                      </a:srgbClr>
                    </a:outerShdw>
                  </a:effectLst>
                </a:defRPr>
              </a:pPr>
            </a:p>
          </p:txBody>
        </p:sp>
        <p:sp>
          <p:nvSpPr>
            <p:cNvPr id="161" name="Ovale"/>
            <p:cNvSpPr/>
            <p:nvPr/>
          </p:nvSpPr>
          <p:spPr>
            <a:xfrm>
              <a:off x="4713718" y="815972"/>
              <a:ext cx="762944" cy="800101"/>
            </a:xfrm>
            <a:prstGeom prst="ellipse">
              <a:avLst/>
            </a:prstGeom>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p:spPr>
          <p:txBody>
            <a:bodyPr wrap="square" lIns="50800" tIns="50800" rIns="50800" bIns="50800" numCol="1" anchor="ctr">
              <a:noAutofit/>
            </a:bodyPr>
            <a:lstStyle/>
            <a:p>
              <a:pPr>
                <a:defRPr sz="2400">
                  <a:effectLst>
                    <a:outerShdw sx="100000" sy="100000" kx="0" ky="0" algn="b" rotWithShape="0" blurRad="25400" dist="23998" dir="2700000">
                      <a:srgbClr val="000000">
                        <a:alpha val="31034"/>
                      </a:srgbClr>
                    </a:outerShdw>
                  </a:effectLst>
                </a:defRPr>
              </a:pPr>
            </a:p>
          </p:txBody>
        </p:sp>
        <p:sp>
          <p:nvSpPr>
            <p:cNvPr id="162" name="Temps d’Israël"/>
            <p:cNvSpPr/>
            <p:nvPr/>
          </p:nvSpPr>
          <p:spPr>
            <a:xfrm>
              <a:off x="8699810" y="24765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i="1" sz="2700">
                  <a:latin typeface="Gill Sans"/>
                  <a:ea typeface="Gill Sans"/>
                  <a:cs typeface="Gill Sans"/>
                  <a:sym typeface="Gill Sans"/>
                </a:defRPr>
              </a:lvl1pPr>
            </a:lstStyle>
            <a:p>
              <a:pPr/>
              <a:r>
                <a:t>Temps d’Israël</a:t>
              </a:r>
            </a:p>
          </p:txBody>
        </p:sp>
        <p:sp>
          <p:nvSpPr>
            <p:cNvPr id="163" name="Temps des nations"/>
            <p:cNvSpPr/>
            <p:nvPr/>
          </p:nvSpPr>
          <p:spPr>
            <a:xfrm>
              <a:off x="1244910" y="257172"/>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i="1" sz="2700">
                  <a:latin typeface="Gill Sans"/>
                  <a:ea typeface="Gill Sans"/>
                  <a:cs typeface="Gill Sans"/>
                  <a:sym typeface="Gill Sans"/>
                </a:defRPr>
              </a:lvl1pPr>
            </a:lstStyle>
            <a:p>
              <a:pPr/>
              <a:r>
                <a:t>Temps des nations</a:t>
              </a:r>
            </a:p>
          </p:txBody>
        </p:sp>
        <p:sp>
          <p:nvSpPr>
            <p:cNvPr id="164" name="Ligne"/>
            <p:cNvSpPr/>
            <p:nvPr/>
          </p:nvSpPr>
          <p:spPr>
            <a:xfrm flipV="1">
              <a:off x="10046775" y="1786556"/>
              <a:ext cx="1" cy="395642"/>
            </a:xfrm>
            <a:prstGeom prst="line">
              <a:avLst/>
            </a:prstGeom>
            <a:noFill/>
            <a:ln w="25400" cap="flat">
              <a:solidFill>
                <a:srgbClr val="FFFFFF"/>
              </a:solidFill>
              <a:prstDash val="solid"/>
              <a:miter lim="400000"/>
            </a:ln>
            <a:effectLst/>
          </p:spPr>
          <p:txBody>
            <a:bodyPr wrap="square" lIns="50800" tIns="50800" rIns="50800" bIns="50800" numCol="1" anchor="ctr">
              <a:noAutofit/>
            </a:bodyPr>
            <a:lstStyle/>
            <a:p>
              <a:pPr>
                <a:defRPr sz="2400">
                  <a:effectLst>
                    <a:outerShdw sx="100000" sy="100000" kx="0" ky="0" algn="b" rotWithShape="0" blurRad="25400" dist="23998" dir="2700000">
                      <a:srgbClr val="000000">
                        <a:alpha val="31034"/>
                      </a:srgbClr>
                    </a:outerShdw>
                  </a:effectLst>
                </a:defRPr>
              </a:pPr>
            </a:p>
          </p:txBody>
        </p:sp>
        <p:sp>
          <p:nvSpPr>
            <p:cNvPr id="165" name="Mort du Seigneur"/>
            <p:cNvSpPr/>
            <p:nvPr/>
          </p:nvSpPr>
          <p:spPr>
            <a:xfrm>
              <a:off x="1106918" y="2301501"/>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i="1" spc="-154" sz="2200">
                  <a:latin typeface="Gill Sans"/>
                  <a:ea typeface="Gill Sans"/>
                  <a:cs typeface="Gill Sans"/>
                  <a:sym typeface="Gill Sans"/>
                </a:defRPr>
              </a:lvl1pPr>
            </a:lstStyle>
            <a:p>
              <a:pPr/>
              <a:r>
                <a:t>Mort du Seigneur</a:t>
              </a:r>
            </a:p>
          </p:txBody>
        </p:sp>
        <p:sp>
          <p:nvSpPr>
            <p:cNvPr id="166" name="Enlèvement…"/>
            <p:cNvSpPr/>
            <p:nvPr/>
          </p:nvSpPr>
          <p:spPr>
            <a:xfrm>
              <a:off x="3415496" y="410844"/>
              <a:ext cx="1377245"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i="1" spc="-154" sz="2200">
                  <a:latin typeface="Gill Sans"/>
                  <a:ea typeface="Gill Sans"/>
                  <a:cs typeface="Gill Sans"/>
                  <a:sym typeface="Gill Sans"/>
                </a:defRPr>
              </a:pPr>
              <a:r>
                <a:t>Enlèvement </a:t>
              </a:r>
            </a:p>
            <a:p>
              <a:pPr>
                <a:defRPr i="1" spc="-154" sz="2200">
                  <a:latin typeface="Gill Sans"/>
                  <a:ea typeface="Gill Sans"/>
                  <a:cs typeface="Gill Sans"/>
                  <a:sym typeface="Gill Sans"/>
                </a:defRPr>
              </a:pPr>
              <a:r>
                <a:t>de l’Eglise</a:t>
              </a:r>
            </a:p>
          </p:txBody>
        </p:sp>
        <p:sp>
          <p:nvSpPr>
            <p:cNvPr id="167" name="Avènement du Christ"/>
            <p:cNvSpPr/>
            <p:nvPr/>
          </p:nvSpPr>
          <p:spPr>
            <a:xfrm>
              <a:off x="4800962" y="2384430"/>
              <a:ext cx="137724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i="1" spc="-154" sz="2200">
                  <a:latin typeface="Gill Sans"/>
                  <a:ea typeface="Gill Sans"/>
                  <a:cs typeface="Gill Sans"/>
                  <a:sym typeface="Gill Sans"/>
                </a:defRPr>
              </a:lvl1pPr>
            </a:lstStyle>
            <a:p>
              <a:pPr/>
              <a:r>
                <a:t>Avènement du Christ</a:t>
              </a:r>
            </a:p>
          </p:txBody>
        </p:sp>
        <p:sp>
          <p:nvSpPr>
            <p:cNvPr id="168" name="Jugement dernier"/>
            <p:cNvSpPr/>
            <p:nvPr/>
          </p:nvSpPr>
          <p:spPr>
            <a:xfrm>
              <a:off x="9406368" y="2435226"/>
              <a:ext cx="137724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i="1" spc="-154" sz="2200">
                  <a:latin typeface="Gill Sans"/>
                  <a:ea typeface="Gill Sans"/>
                  <a:cs typeface="Gill Sans"/>
                  <a:sym typeface="Gill Sans"/>
                </a:defRPr>
              </a:lvl1pPr>
            </a:lstStyle>
            <a:p>
              <a:pPr/>
              <a:r>
                <a:t>Jugement dernier</a:t>
              </a:r>
            </a:p>
          </p:txBody>
        </p:sp>
        <p:sp>
          <p:nvSpPr>
            <p:cNvPr id="169" name="Etat éternel"/>
            <p:cNvSpPr/>
            <p:nvPr/>
          </p:nvSpPr>
          <p:spPr>
            <a:xfrm>
              <a:off x="11430310" y="257172"/>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i="1" sz="2700">
                  <a:latin typeface="Gill Sans"/>
                  <a:ea typeface="Gill Sans"/>
                  <a:cs typeface="Gill Sans"/>
                  <a:sym typeface="Gill Sans"/>
                </a:defRPr>
              </a:lvl1pPr>
            </a:lstStyle>
            <a:p>
              <a:pPr/>
              <a:r>
                <a:t>Etat éternel</a:t>
              </a:r>
            </a:p>
          </p:txBody>
        </p:sp>
        <p:sp>
          <p:nvSpPr>
            <p:cNvPr id="170" name="Enfer"/>
            <p:cNvSpPr/>
            <p:nvPr/>
          </p:nvSpPr>
          <p:spPr>
            <a:xfrm>
              <a:off x="11608110" y="3705222"/>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i="1" sz="2700">
                  <a:latin typeface="Gill Sans"/>
                  <a:ea typeface="Gill Sans"/>
                  <a:cs typeface="Gill Sans"/>
                  <a:sym typeface="Gill Sans"/>
                </a:defRPr>
              </a:lvl1pPr>
            </a:lstStyle>
            <a:p>
              <a:pPr/>
              <a:r>
                <a:t>Enfer</a:t>
              </a:r>
            </a:p>
          </p:txBody>
        </p:sp>
        <p:sp>
          <p:nvSpPr>
            <p:cNvPr id="171" name="Paradis"/>
            <p:cNvSpPr/>
            <p:nvPr/>
          </p:nvSpPr>
          <p:spPr>
            <a:xfrm>
              <a:off x="2313418" y="3482601"/>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i="1" spc="0" sz="2200">
                  <a:latin typeface="Gill Sans"/>
                  <a:ea typeface="Gill Sans"/>
                  <a:cs typeface="Gill Sans"/>
                  <a:sym typeface="Gill Sans"/>
                </a:defRPr>
              </a:lvl1pPr>
            </a:lstStyle>
            <a:p>
              <a:pPr/>
              <a:r>
                <a:t>Paradis</a:t>
              </a:r>
            </a:p>
          </p:txBody>
        </p:sp>
        <p:sp>
          <p:nvSpPr>
            <p:cNvPr id="172" name="Ligne"/>
            <p:cNvSpPr/>
            <p:nvPr/>
          </p:nvSpPr>
          <p:spPr>
            <a:xfrm flipH="1">
              <a:off x="135368" y="4224652"/>
              <a:ext cx="9919643" cy="3"/>
            </a:xfrm>
            <a:prstGeom prst="line">
              <a:avLst/>
            </a:prstGeom>
            <a:noFill/>
            <a:ln w="76200" cap="flat">
              <a:solidFill>
                <a:schemeClr val="accent6">
                  <a:hueOff val="7068528"/>
                  <a:satOff val="-63217"/>
                  <a:lumOff val="21330"/>
                </a:schemeClr>
              </a:solidFill>
              <a:prstDash val="solid"/>
              <a:miter lim="400000"/>
              <a:headEnd type="stealth" w="med" len="med"/>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p>
          </p:txBody>
        </p:sp>
        <p:sp>
          <p:nvSpPr>
            <p:cNvPr id="173" name="Séjour des morts malheureux"/>
            <p:cNvSpPr/>
            <p:nvPr/>
          </p:nvSpPr>
          <p:spPr>
            <a:xfrm>
              <a:off x="5780518" y="4048122"/>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i="1" spc="0" sz="2200">
                  <a:latin typeface="Gill Sans"/>
                  <a:ea typeface="Gill Sans"/>
                  <a:cs typeface="Gill Sans"/>
                  <a:sym typeface="Gill Sans"/>
                </a:defRPr>
              </a:lvl1pPr>
            </a:lstStyle>
            <a:p>
              <a:pPr/>
              <a:r>
                <a:t>Séjour des morts malheureux</a:t>
              </a:r>
            </a:p>
          </p:txBody>
        </p:sp>
        <p:sp>
          <p:nvSpPr>
            <p:cNvPr id="174" name="Grande Tribulation"/>
            <p:cNvSpPr/>
            <p:nvPr/>
          </p:nvSpPr>
          <p:spPr>
            <a:xfrm>
              <a:off x="4108229" y="1346680"/>
              <a:ext cx="137724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i="1" spc="-154" sz="2200">
                  <a:latin typeface="Gill Sans"/>
                  <a:ea typeface="Gill Sans"/>
                  <a:cs typeface="Gill Sans"/>
                  <a:sym typeface="Gill Sans"/>
                </a:defRPr>
              </a:lvl1pPr>
            </a:lstStyle>
            <a:p>
              <a:pPr/>
              <a:r>
                <a:t>Grande Tribulation</a:t>
              </a:r>
            </a:p>
          </p:txBody>
        </p:sp>
        <p:sp>
          <p:nvSpPr>
            <p:cNvPr id="175" name="Tribunal du Christ"/>
            <p:cNvSpPr/>
            <p:nvPr/>
          </p:nvSpPr>
          <p:spPr>
            <a:xfrm>
              <a:off x="5698535" y="555626"/>
              <a:ext cx="4376950" cy="800101"/>
            </a:xfrm>
            <a:prstGeom prst="ellipse">
              <a:avLst/>
            </a:prstGeom>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8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Tribunal du Christ</a:t>
              </a:r>
            </a:p>
          </p:txBody>
        </p:sp>
        <p:sp>
          <p:nvSpPr>
            <p:cNvPr id="176" name="Avènement du faux-roi"/>
            <p:cNvSpPr/>
            <p:nvPr/>
          </p:nvSpPr>
          <p:spPr>
            <a:xfrm>
              <a:off x="3415496" y="2374898"/>
              <a:ext cx="1377245"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i="1" spc="-154" sz="2200">
                  <a:latin typeface="Gill Sans"/>
                  <a:ea typeface="Gill Sans"/>
                  <a:cs typeface="Gill Sans"/>
                  <a:sym typeface="Gill Sans"/>
                </a:defRPr>
              </a:lvl1pPr>
            </a:lstStyle>
            <a:p>
              <a:pPr/>
              <a:r>
                <a:t>Avènement du faux-roi</a:t>
              </a:r>
            </a:p>
          </p:txBody>
        </p:sp>
      </p:grpSp>
      <p:sp>
        <p:nvSpPr>
          <p:cNvPr id="178" name="1Th 4.15"/>
          <p:cNvSpPr txBox="1"/>
          <p:nvPr/>
        </p:nvSpPr>
        <p:spPr>
          <a:xfrm>
            <a:off x="4038463" y="3778249"/>
            <a:ext cx="1028974"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Gill Sans"/>
                <a:ea typeface="Gill Sans"/>
                <a:cs typeface="Gill Sans"/>
                <a:sym typeface="Gill Sans"/>
              </a:defRPr>
            </a:lvl1pPr>
          </a:lstStyle>
          <a:p>
            <a:pPr/>
            <a:r>
              <a:t>1Th 4.15</a:t>
            </a:r>
          </a:p>
        </p:txBody>
      </p:sp>
      <p:sp>
        <p:nvSpPr>
          <p:cNvPr id="179" name="Mt 25.31"/>
          <p:cNvSpPr txBox="1"/>
          <p:nvPr/>
        </p:nvSpPr>
        <p:spPr>
          <a:xfrm>
            <a:off x="5434223" y="6610349"/>
            <a:ext cx="1031454"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Gill Sans"/>
                <a:ea typeface="Gill Sans"/>
                <a:cs typeface="Gill Sans"/>
                <a:sym typeface="Gill Sans"/>
              </a:defRPr>
            </a:lvl1pPr>
          </a:lstStyle>
          <a:p>
            <a:pPr/>
            <a:r>
              <a:t>Mt 25.31</a:t>
            </a:r>
          </a:p>
        </p:txBody>
      </p:sp>
      <p:sp>
        <p:nvSpPr>
          <p:cNvPr id="180" name="Ap 20.12"/>
          <p:cNvSpPr txBox="1"/>
          <p:nvPr/>
        </p:nvSpPr>
        <p:spPr>
          <a:xfrm>
            <a:off x="10050264" y="6711949"/>
            <a:ext cx="1044972"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Gill Sans"/>
                <a:ea typeface="Gill Sans"/>
                <a:cs typeface="Gill Sans"/>
                <a:sym typeface="Gill Sans"/>
              </a:defRPr>
            </a:lvl1pPr>
          </a:lstStyle>
          <a:p>
            <a:pPr/>
            <a:r>
              <a:t>Ap 20.12</a:t>
            </a:r>
          </a:p>
        </p:txBody>
      </p:sp>
      <p:sp>
        <p:nvSpPr>
          <p:cNvPr id="181" name="2Th 2.8"/>
          <p:cNvSpPr txBox="1"/>
          <p:nvPr/>
        </p:nvSpPr>
        <p:spPr>
          <a:xfrm>
            <a:off x="4101963" y="6610349"/>
            <a:ext cx="901974"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Gill Sans"/>
                <a:ea typeface="Gill Sans"/>
                <a:cs typeface="Gill Sans"/>
                <a:sym typeface="Gill Sans"/>
              </a:defRPr>
            </a:lvl1pPr>
          </a:lstStyle>
          <a:p>
            <a:pPr/>
            <a:r>
              <a:t>2Th 2.8</a:t>
            </a:r>
          </a:p>
        </p:txBody>
      </p:sp>
      <p:sp>
        <p:nvSpPr>
          <p:cNvPr id="182" name="Noces de l’agneau"/>
          <p:cNvSpPr/>
          <p:nvPr/>
        </p:nvSpPr>
        <p:spPr>
          <a:xfrm>
            <a:off x="5867400" y="4241800"/>
            <a:ext cx="1270000" cy="1270000"/>
          </a:xfrm>
          <a:prstGeom prst="ellipse">
            <a:avLst/>
          </a:prstGeom>
          <a:gradFill>
            <a:gsLst>
              <a:gs pos="0">
                <a:schemeClr val="accent1"/>
              </a:gs>
              <a:gs pos="100000">
                <a:schemeClr val="accent1">
                  <a:hueOff val="321133"/>
                  <a:satOff val="-12043"/>
                  <a:lumOff val="-7113"/>
                </a:schemeClr>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8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Noces de l’agneau</a:t>
            </a:r>
          </a:p>
        </p:txBody>
      </p:sp>
      <p:sp>
        <p:nvSpPr>
          <p:cNvPr id="183" name="Ovale"/>
          <p:cNvSpPr/>
          <p:nvPr/>
        </p:nvSpPr>
        <p:spPr>
          <a:xfrm>
            <a:off x="3209792" y="3625062"/>
            <a:ext cx="3811243" cy="3875649"/>
          </a:xfrm>
          <a:prstGeom prst="ellipse">
            <a:avLst/>
          </a:prstGeom>
          <a:ln w="63500">
            <a:solidFill>
              <a:schemeClr val="accent5"/>
            </a:solidFill>
            <a:miter lim="400000"/>
          </a:ln>
          <a:effectLst>
            <a:outerShdw sx="100000" sy="100000" kx="0" ky="0" algn="b" rotWithShape="0" blurRad="76200" dist="0" dir="18900000">
              <a:srgbClr val="000000">
                <a:alpha val="80000"/>
              </a:srgbClr>
            </a:outerShdw>
          </a:effectLst>
        </p:spPr>
        <p:txBody>
          <a:bodyPr lIns="50800" tIns="50800" rIns="50800" bIns="50800" anchor="ctr"/>
          <a:lstStyle/>
          <a:p>
            <a:pPr>
              <a:defRPr sz="2400">
                <a:effectLst>
                  <a:outerShdw sx="100000" sy="100000" kx="0" ky="0" algn="b" rotWithShape="0" blurRad="25400" dist="23998" dir="2700000">
                    <a:srgbClr val="000000">
                      <a:alpha val="31034"/>
                    </a:srgbClr>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3"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Rio de Janeiro : son carnaval, sa baie et... ses poissons morts. Les autorités brésiliennes ont annoncé ce mercredi 15 avril avoir déjà retiré pas moins de 32 tonnes de poissons morts du lac Rodrigo de Freitas. Or, c'est ici que devraient se dérouler les"/>
          <p:cNvSpPr txBox="1"/>
          <p:nvPr/>
        </p:nvSpPr>
        <p:spPr>
          <a:xfrm>
            <a:off x="336027" y="1371600"/>
            <a:ext cx="3365298" cy="7010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800">
                <a:latin typeface="Gill Sans"/>
                <a:ea typeface="Gill Sans"/>
                <a:cs typeface="Gill Sans"/>
                <a:sym typeface="Gill Sans"/>
              </a:defRPr>
            </a:lvl1pPr>
          </a:lstStyle>
          <a:p>
            <a:pPr/>
            <a:r>
              <a:t>Rio de Janeiro : son carnaval, sa baie et... ses poissons morts. Les autorités brésiliennes ont annoncé ce mercredi 15 avril avoir déjà retiré pas moins de 32 tonnes de poissons morts du lac Rodrigo de Freitas. Or, c'est ici que devraient se dérouler les épreuves d'aviron et de canoë des Jeux Olympiques qui se tiendront au Brésil en 2016.</a:t>
            </a:r>
          </a:p>
        </p:txBody>
      </p:sp>
      <p:pic>
        <p:nvPicPr>
          <p:cNvPr id="266" name="pasted-image.tiff" descr="pasted-image.tiff"/>
          <p:cNvPicPr>
            <a:picLocks noChangeAspect="1"/>
          </p:cNvPicPr>
          <p:nvPr/>
        </p:nvPicPr>
        <p:blipFill>
          <a:blip r:embed="rId2">
            <a:extLst/>
          </a:blip>
          <a:stretch>
            <a:fillRect/>
          </a:stretch>
        </p:blipFill>
        <p:spPr>
          <a:xfrm>
            <a:off x="4455248" y="-13811"/>
            <a:ext cx="8628186" cy="9753601"/>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Le devenir de l’empire"/>
          <p:cNvSpPr txBox="1"/>
          <p:nvPr>
            <p:ph type="title"/>
          </p:nvPr>
        </p:nvSpPr>
        <p:spPr>
          <a:xfrm>
            <a:off x="1685048" y="869950"/>
            <a:ext cx="11099801" cy="2120900"/>
          </a:xfrm>
          <a:prstGeom prst="rect">
            <a:avLst/>
          </a:prstGeom>
        </p:spPr>
        <p:txBody>
          <a:bodyPr/>
          <a:lstStyle>
            <a:lvl1pPr>
              <a:defRPr>
                <a:latin typeface="Gill Sans"/>
                <a:ea typeface="Gill Sans"/>
                <a:cs typeface="Gill Sans"/>
                <a:sym typeface="Gill Sans"/>
              </a:defRPr>
            </a:lvl1pPr>
          </a:lstStyle>
          <a:p>
            <a:pPr/>
            <a:r>
              <a:t>Le devenir de l’empire</a:t>
            </a:r>
          </a:p>
        </p:txBody>
      </p:sp>
      <p:sp>
        <p:nvSpPr>
          <p:cNvPr id="269" name="Religieux et politique…"/>
          <p:cNvSpPr txBox="1"/>
          <p:nvPr>
            <p:ph type="body" idx="1"/>
          </p:nvPr>
        </p:nvSpPr>
        <p:spPr>
          <a:xfrm>
            <a:off x="952500" y="3077509"/>
            <a:ext cx="11099800" cy="6286501"/>
          </a:xfrm>
          <a:prstGeom prst="rect">
            <a:avLst/>
          </a:prstGeom>
        </p:spPr>
        <p:txBody>
          <a:bodyPr/>
          <a:lstStyle/>
          <a:p>
            <a:pPr marL="0" indent="0" defTabSz="572516">
              <a:spcBef>
                <a:spcPts val="0"/>
              </a:spcBef>
              <a:buSzTx/>
              <a:buNone/>
              <a:defRPr sz="3528" u="sng">
                <a:latin typeface="Gill Sans"/>
                <a:ea typeface="Gill Sans"/>
                <a:cs typeface="Gill Sans"/>
                <a:sym typeface="Gill Sans"/>
              </a:defRPr>
            </a:pPr>
            <a:r>
              <a:t>Religieux et politique</a:t>
            </a:r>
          </a:p>
          <a:p>
            <a:pPr marL="448055" indent="-448055" defTabSz="572516">
              <a:spcBef>
                <a:spcPts val="0"/>
              </a:spcBef>
              <a:buSzPct val="100000"/>
              <a:buAutoNum type="arabicPeriod" startAt="1"/>
              <a:defRPr sz="3528">
                <a:latin typeface="Gill Sans"/>
                <a:ea typeface="Gill Sans"/>
                <a:cs typeface="Gill Sans"/>
                <a:sym typeface="Gill Sans"/>
              </a:defRPr>
            </a:pPr>
            <a:r>
              <a:t>La grande prostituée, assise sur plusieurs eaux (Ap 17.2)</a:t>
            </a:r>
          </a:p>
          <a:p>
            <a:pPr marL="448055" indent="-448055" defTabSz="572516">
              <a:spcBef>
                <a:spcPts val="0"/>
              </a:spcBef>
              <a:buSzPct val="100000"/>
              <a:buAutoNum type="arabicPeriod" startAt="1"/>
              <a:defRPr sz="3528">
                <a:latin typeface="Gill Sans"/>
                <a:ea typeface="Gill Sans"/>
                <a:cs typeface="Gill Sans"/>
                <a:sym typeface="Gill Sans"/>
              </a:defRPr>
            </a:pPr>
            <a:r>
              <a:t>A commis fornication avec les rois de la terre (Ap 17.2)</a:t>
            </a:r>
          </a:p>
          <a:p>
            <a:pPr marL="448055" indent="-448055" defTabSz="572516">
              <a:spcBef>
                <a:spcPts val="0"/>
              </a:spcBef>
              <a:buSzPct val="100000"/>
              <a:buAutoNum type="arabicPeriod" startAt="1"/>
              <a:defRPr sz="3528">
                <a:latin typeface="Gill Sans"/>
                <a:ea typeface="Gill Sans"/>
                <a:cs typeface="Gill Sans"/>
                <a:sym typeface="Gill Sans"/>
              </a:defRPr>
            </a:pPr>
            <a:r>
              <a:t>Vêtue de pourpre et d’écarlate,  parée d’or, de pierres précieuses et de perles (Ap 17.4)</a:t>
            </a:r>
          </a:p>
          <a:p>
            <a:pPr marL="448055" indent="-448055" defTabSz="572516">
              <a:spcBef>
                <a:spcPts val="0"/>
              </a:spcBef>
              <a:buSzPct val="100000"/>
              <a:buAutoNum type="arabicPeriod" startAt="1"/>
              <a:defRPr sz="3528">
                <a:latin typeface="Gill Sans"/>
                <a:ea typeface="Gill Sans"/>
                <a:cs typeface="Gill Sans"/>
                <a:sym typeface="Gill Sans"/>
              </a:defRPr>
            </a:pPr>
            <a:r>
              <a:t>Enivrée du sang des saints (Ap 17.6)</a:t>
            </a:r>
          </a:p>
          <a:p>
            <a:pPr marL="448055" indent="-448055" defTabSz="572516">
              <a:spcBef>
                <a:spcPts val="0"/>
              </a:spcBef>
              <a:buSzPct val="100000"/>
              <a:buAutoNum type="arabicPeriod" startAt="1"/>
              <a:defRPr sz="3528">
                <a:latin typeface="Gill Sans"/>
                <a:ea typeface="Gill Sans"/>
                <a:cs typeface="Gill Sans"/>
                <a:sym typeface="Gill Sans"/>
              </a:defRPr>
            </a:pPr>
            <a:r>
              <a:t>La bête qui la porte était, et n’est pas, et sera présente (Ap 17.8)</a:t>
            </a:r>
          </a:p>
          <a:p>
            <a:pPr marL="448055" indent="-448055" defTabSz="572516">
              <a:spcBef>
                <a:spcPts val="0"/>
              </a:spcBef>
              <a:buSzPct val="100000"/>
              <a:buAutoNum type="arabicPeriod" startAt="1"/>
              <a:defRPr sz="3528">
                <a:latin typeface="Gill Sans"/>
                <a:ea typeface="Gill Sans"/>
                <a:cs typeface="Gill Sans"/>
                <a:sym typeface="Gill Sans"/>
              </a:defRPr>
            </a:pPr>
            <a:r>
              <a:t>Un 7è roi viendra, et 10 autres avec lui, une heure avec l’empire (Ap 17.10-13)</a:t>
            </a:r>
          </a:p>
          <a:p>
            <a:pPr marL="448055" indent="-448055" defTabSz="572516">
              <a:spcBef>
                <a:spcPts val="0"/>
              </a:spcBef>
              <a:buSzPct val="100000"/>
              <a:buAutoNum type="arabicPeriod" startAt="1"/>
              <a:defRPr sz="3528">
                <a:latin typeface="Gill Sans"/>
                <a:ea typeface="Gill Sans"/>
                <a:cs typeface="Gill Sans"/>
                <a:sym typeface="Gill Sans"/>
              </a:defRPr>
            </a:pPr>
            <a:r>
              <a:t>La grande prostituée est assise sur les nations. Le pouvoir politique la brûlera (Ap 17.15)</a:t>
            </a:r>
          </a:p>
        </p:txBody>
      </p:sp>
      <p:sp>
        <p:nvSpPr>
          <p:cNvPr id="270" name="Quand ils diront paix et sûreté… (1Th 5.3)"/>
          <p:cNvSpPr txBox="1"/>
          <p:nvPr/>
        </p:nvSpPr>
        <p:spPr>
          <a:xfrm>
            <a:off x="6342508" y="2406231"/>
            <a:ext cx="6294934" cy="9289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543305">
              <a:defRPr i="1" sz="2976">
                <a:latin typeface="Gill Sans"/>
                <a:ea typeface="Gill Sans"/>
                <a:cs typeface="Gill Sans"/>
                <a:sym typeface="Gill Sans"/>
              </a:defRPr>
            </a:lvl1pPr>
          </a:lstStyle>
          <a:p>
            <a:pPr/>
            <a:r>
              <a:t>Quand ils diront paix et sûreté… (1Th 5.3)</a:t>
            </a:r>
          </a:p>
        </p:txBody>
      </p:sp>
      <p:pic>
        <p:nvPicPr>
          <p:cNvPr id="271" name="pasted-image.tiff" descr="pasted-image.tiff"/>
          <p:cNvPicPr>
            <a:picLocks noChangeAspect="1"/>
          </p:cNvPicPr>
          <p:nvPr/>
        </p:nvPicPr>
        <p:blipFill>
          <a:blip r:embed="rId2">
            <a:extLst/>
          </a:blip>
          <a:srcRect l="13945" t="2265" r="16558" b="2457"/>
          <a:stretch>
            <a:fillRect/>
          </a:stretch>
        </p:blipFill>
        <p:spPr>
          <a:xfrm>
            <a:off x="251657" y="330525"/>
            <a:ext cx="2766663" cy="2524106"/>
          </a:xfrm>
          <a:custGeom>
            <a:avLst/>
            <a:gdLst/>
            <a:ahLst/>
            <a:cxnLst>
              <a:cxn ang="0">
                <a:pos x="wd2" y="hd2"/>
              </a:cxn>
              <a:cxn ang="5400000">
                <a:pos x="wd2" y="hd2"/>
              </a:cxn>
              <a:cxn ang="10800000">
                <a:pos x="wd2" y="hd2"/>
              </a:cxn>
              <a:cxn ang="16200000">
                <a:pos x="wd2" y="hd2"/>
              </a:cxn>
            </a:cxnLst>
            <a:rect l="0" t="0" r="r" b="b"/>
            <a:pathLst>
              <a:path w="21480" h="21563" fill="norm" stroke="1" extrusionOk="0">
                <a:moveTo>
                  <a:pt x="10674" y="0"/>
                </a:moveTo>
                <a:cubicBezTo>
                  <a:pt x="5608" y="-9"/>
                  <a:pt x="2583" y="290"/>
                  <a:pt x="1470" y="916"/>
                </a:cubicBezTo>
                <a:cubicBezTo>
                  <a:pt x="1218" y="1058"/>
                  <a:pt x="980" y="1126"/>
                  <a:pt x="943" y="1062"/>
                </a:cubicBezTo>
                <a:cubicBezTo>
                  <a:pt x="845" y="887"/>
                  <a:pt x="610" y="954"/>
                  <a:pt x="244" y="1272"/>
                </a:cubicBezTo>
                <a:cubicBezTo>
                  <a:pt x="-115" y="1583"/>
                  <a:pt x="-70" y="1865"/>
                  <a:pt x="330" y="1804"/>
                </a:cubicBezTo>
                <a:cubicBezTo>
                  <a:pt x="533" y="1773"/>
                  <a:pt x="580" y="1826"/>
                  <a:pt x="558" y="2058"/>
                </a:cubicBezTo>
                <a:cubicBezTo>
                  <a:pt x="519" y="2467"/>
                  <a:pt x="1059" y="2476"/>
                  <a:pt x="1156" y="2069"/>
                </a:cubicBezTo>
                <a:cubicBezTo>
                  <a:pt x="1212" y="1831"/>
                  <a:pt x="1251" y="1812"/>
                  <a:pt x="1406" y="1953"/>
                </a:cubicBezTo>
                <a:cubicBezTo>
                  <a:pt x="1652" y="2179"/>
                  <a:pt x="1642" y="2257"/>
                  <a:pt x="1245" y="3177"/>
                </a:cubicBezTo>
                <a:cubicBezTo>
                  <a:pt x="739" y="4353"/>
                  <a:pt x="723" y="4543"/>
                  <a:pt x="1085" y="5076"/>
                </a:cubicBezTo>
                <a:cubicBezTo>
                  <a:pt x="1748" y="6052"/>
                  <a:pt x="1941" y="6182"/>
                  <a:pt x="2817" y="6252"/>
                </a:cubicBezTo>
                <a:cubicBezTo>
                  <a:pt x="3858" y="6336"/>
                  <a:pt x="3977" y="6502"/>
                  <a:pt x="3624" y="7378"/>
                </a:cubicBezTo>
                <a:cubicBezTo>
                  <a:pt x="3106" y="8667"/>
                  <a:pt x="3244" y="9811"/>
                  <a:pt x="4046" y="10884"/>
                </a:cubicBezTo>
                <a:cubicBezTo>
                  <a:pt x="4560" y="11571"/>
                  <a:pt x="6022" y="12708"/>
                  <a:pt x="6595" y="12867"/>
                </a:cubicBezTo>
                <a:cubicBezTo>
                  <a:pt x="6879" y="12946"/>
                  <a:pt x="7264" y="13145"/>
                  <a:pt x="7448" y="13308"/>
                </a:cubicBezTo>
                <a:cubicBezTo>
                  <a:pt x="7632" y="13471"/>
                  <a:pt x="7980" y="13707"/>
                  <a:pt x="8225" y="13830"/>
                </a:cubicBezTo>
                <a:cubicBezTo>
                  <a:pt x="8469" y="13953"/>
                  <a:pt x="8729" y="14192"/>
                  <a:pt x="8801" y="14366"/>
                </a:cubicBezTo>
                <a:cubicBezTo>
                  <a:pt x="8872" y="14539"/>
                  <a:pt x="9042" y="14721"/>
                  <a:pt x="9180" y="14766"/>
                </a:cubicBezTo>
                <a:cubicBezTo>
                  <a:pt x="9428" y="14847"/>
                  <a:pt x="9430" y="14848"/>
                  <a:pt x="9198" y="15003"/>
                </a:cubicBezTo>
                <a:cubicBezTo>
                  <a:pt x="9069" y="15089"/>
                  <a:pt x="8569" y="15586"/>
                  <a:pt x="8086" y="16105"/>
                </a:cubicBezTo>
                <a:cubicBezTo>
                  <a:pt x="7567" y="16663"/>
                  <a:pt x="6957" y="17177"/>
                  <a:pt x="6595" y="17359"/>
                </a:cubicBezTo>
                <a:cubicBezTo>
                  <a:pt x="5288" y="18019"/>
                  <a:pt x="4582" y="19122"/>
                  <a:pt x="4955" y="19919"/>
                </a:cubicBezTo>
                <a:cubicBezTo>
                  <a:pt x="5184" y="20406"/>
                  <a:pt x="6394" y="21036"/>
                  <a:pt x="7710" y="21353"/>
                </a:cubicBezTo>
                <a:cubicBezTo>
                  <a:pt x="8577" y="21563"/>
                  <a:pt x="9079" y="21591"/>
                  <a:pt x="11112" y="21543"/>
                </a:cubicBezTo>
                <a:cubicBezTo>
                  <a:pt x="12425" y="21512"/>
                  <a:pt x="13555" y="21449"/>
                  <a:pt x="13626" y="21401"/>
                </a:cubicBezTo>
                <a:cubicBezTo>
                  <a:pt x="13697" y="21353"/>
                  <a:pt x="14078" y="21230"/>
                  <a:pt x="14467" y="21130"/>
                </a:cubicBezTo>
                <a:cubicBezTo>
                  <a:pt x="15876" y="20767"/>
                  <a:pt x="17161" y="19805"/>
                  <a:pt x="17161" y="19112"/>
                </a:cubicBezTo>
                <a:cubicBezTo>
                  <a:pt x="17161" y="18965"/>
                  <a:pt x="17076" y="18678"/>
                  <a:pt x="16969" y="18478"/>
                </a:cubicBezTo>
                <a:cubicBezTo>
                  <a:pt x="16758" y="18085"/>
                  <a:pt x="15514" y="17136"/>
                  <a:pt x="15037" y="17003"/>
                </a:cubicBezTo>
                <a:cubicBezTo>
                  <a:pt x="14875" y="16958"/>
                  <a:pt x="14380" y="16566"/>
                  <a:pt x="13937" y="16136"/>
                </a:cubicBezTo>
                <a:cubicBezTo>
                  <a:pt x="13495" y="15705"/>
                  <a:pt x="12976" y="15265"/>
                  <a:pt x="12785" y="15156"/>
                </a:cubicBezTo>
                <a:lnTo>
                  <a:pt x="12437" y="14959"/>
                </a:lnTo>
                <a:lnTo>
                  <a:pt x="12763" y="14505"/>
                </a:lnTo>
                <a:cubicBezTo>
                  <a:pt x="12970" y="14219"/>
                  <a:pt x="13293" y="13980"/>
                  <a:pt x="13639" y="13854"/>
                </a:cubicBezTo>
                <a:cubicBezTo>
                  <a:pt x="13939" y="13744"/>
                  <a:pt x="14278" y="13540"/>
                  <a:pt x="14393" y="13399"/>
                </a:cubicBezTo>
                <a:cubicBezTo>
                  <a:pt x="14509" y="13259"/>
                  <a:pt x="14804" y="13085"/>
                  <a:pt x="15047" y="13013"/>
                </a:cubicBezTo>
                <a:cubicBezTo>
                  <a:pt x="16220" y="12664"/>
                  <a:pt x="17629" y="11138"/>
                  <a:pt x="18187" y="9616"/>
                </a:cubicBezTo>
                <a:cubicBezTo>
                  <a:pt x="18419" y="8981"/>
                  <a:pt x="18442" y="8792"/>
                  <a:pt x="18344" y="8219"/>
                </a:cubicBezTo>
                <a:cubicBezTo>
                  <a:pt x="18281" y="7854"/>
                  <a:pt x="18135" y="7395"/>
                  <a:pt x="18020" y="7202"/>
                </a:cubicBezTo>
                <a:cubicBezTo>
                  <a:pt x="17637" y="6557"/>
                  <a:pt x="17951" y="5935"/>
                  <a:pt x="18590" y="6076"/>
                </a:cubicBezTo>
                <a:cubicBezTo>
                  <a:pt x="19119" y="6193"/>
                  <a:pt x="19608" y="5887"/>
                  <a:pt x="20223" y="5049"/>
                </a:cubicBezTo>
                <a:cubicBezTo>
                  <a:pt x="20863" y="4177"/>
                  <a:pt x="20867" y="4133"/>
                  <a:pt x="20319" y="2916"/>
                </a:cubicBezTo>
                <a:cubicBezTo>
                  <a:pt x="20100" y="2431"/>
                  <a:pt x="19990" y="2030"/>
                  <a:pt x="20039" y="1892"/>
                </a:cubicBezTo>
                <a:cubicBezTo>
                  <a:pt x="20113" y="1677"/>
                  <a:pt x="20128" y="1677"/>
                  <a:pt x="20340" y="1889"/>
                </a:cubicBezTo>
                <a:cubicBezTo>
                  <a:pt x="20626" y="2174"/>
                  <a:pt x="20997" y="2103"/>
                  <a:pt x="20997" y="1763"/>
                </a:cubicBezTo>
                <a:cubicBezTo>
                  <a:pt x="20997" y="1596"/>
                  <a:pt x="21075" y="1506"/>
                  <a:pt x="21222" y="1506"/>
                </a:cubicBezTo>
                <a:cubicBezTo>
                  <a:pt x="21390" y="1505"/>
                  <a:pt x="21476" y="1444"/>
                  <a:pt x="21481" y="1343"/>
                </a:cubicBezTo>
                <a:cubicBezTo>
                  <a:pt x="21485" y="1242"/>
                  <a:pt x="21408" y="1100"/>
                  <a:pt x="21246" y="933"/>
                </a:cubicBezTo>
                <a:cubicBezTo>
                  <a:pt x="21018" y="696"/>
                  <a:pt x="20912" y="662"/>
                  <a:pt x="20729" y="770"/>
                </a:cubicBezTo>
                <a:cubicBezTo>
                  <a:pt x="20496" y="907"/>
                  <a:pt x="20173" y="881"/>
                  <a:pt x="19385" y="651"/>
                </a:cubicBezTo>
                <a:cubicBezTo>
                  <a:pt x="17921" y="225"/>
                  <a:pt x="15036" y="8"/>
                  <a:pt x="10674" y="0"/>
                </a:cubicBezTo>
                <a:close/>
                <a:moveTo>
                  <a:pt x="2176" y="1750"/>
                </a:moveTo>
                <a:cubicBezTo>
                  <a:pt x="2363" y="1765"/>
                  <a:pt x="2680" y="2118"/>
                  <a:pt x="3116" y="2811"/>
                </a:cubicBezTo>
                <a:cubicBezTo>
                  <a:pt x="3733" y="3792"/>
                  <a:pt x="3772" y="3905"/>
                  <a:pt x="3754" y="4567"/>
                </a:cubicBezTo>
                <a:cubicBezTo>
                  <a:pt x="3743" y="4957"/>
                  <a:pt x="3728" y="5312"/>
                  <a:pt x="3723" y="5361"/>
                </a:cubicBezTo>
                <a:cubicBezTo>
                  <a:pt x="3717" y="5409"/>
                  <a:pt x="3545" y="5543"/>
                  <a:pt x="3341" y="5656"/>
                </a:cubicBezTo>
                <a:cubicBezTo>
                  <a:pt x="3136" y="5768"/>
                  <a:pt x="2881" y="5859"/>
                  <a:pt x="2777" y="5859"/>
                </a:cubicBezTo>
                <a:cubicBezTo>
                  <a:pt x="2521" y="5859"/>
                  <a:pt x="1754" y="5277"/>
                  <a:pt x="1661" y="5011"/>
                </a:cubicBezTo>
                <a:cubicBezTo>
                  <a:pt x="1504" y="4560"/>
                  <a:pt x="1586" y="3820"/>
                  <a:pt x="1818" y="3587"/>
                </a:cubicBezTo>
                <a:cubicBezTo>
                  <a:pt x="2097" y="3309"/>
                  <a:pt x="2522" y="3410"/>
                  <a:pt x="2302" y="3703"/>
                </a:cubicBezTo>
                <a:cubicBezTo>
                  <a:pt x="2198" y="3841"/>
                  <a:pt x="2201" y="3907"/>
                  <a:pt x="2308" y="3981"/>
                </a:cubicBezTo>
                <a:cubicBezTo>
                  <a:pt x="2435" y="4067"/>
                  <a:pt x="2767" y="3734"/>
                  <a:pt x="2767" y="3520"/>
                </a:cubicBezTo>
                <a:cubicBezTo>
                  <a:pt x="2767" y="3311"/>
                  <a:pt x="2441" y="2999"/>
                  <a:pt x="2176" y="2953"/>
                </a:cubicBezTo>
                <a:cubicBezTo>
                  <a:pt x="1968" y="2918"/>
                  <a:pt x="1893" y="2828"/>
                  <a:pt x="1914" y="2655"/>
                </a:cubicBezTo>
                <a:cubicBezTo>
                  <a:pt x="1931" y="2521"/>
                  <a:pt x="1955" y="2268"/>
                  <a:pt x="1973" y="2089"/>
                </a:cubicBezTo>
                <a:cubicBezTo>
                  <a:pt x="1995" y="1853"/>
                  <a:pt x="2063" y="1741"/>
                  <a:pt x="2176" y="1750"/>
                </a:cubicBezTo>
                <a:close/>
                <a:moveTo>
                  <a:pt x="19280" y="1899"/>
                </a:moveTo>
                <a:cubicBezTo>
                  <a:pt x="19343" y="1856"/>
                  <a:pt x="19480" y="2002"/>
                  <a:pt x="19582" y="2221"/>
                </a:cubicBezTo>
                <a:lnTo>
                  <a:pt x="19767" y="2618"/>
                </a:lnTo>
                <a:lnTo>
                  <a:pt x="19348" y="2811"/>
                </a:lnTo>
                <a:cubicBezTo>
                  <a:pt x="19002" y="2971"/>
                  <a:pt x="18932" y="3069"/>
                  <a:pt x="18932" y="3391"/>
                </a:cubicBezTo>
                <a:cubicBezTo>
                  <a:pt x="18932" y="3693"/>
                  <a:pt x="18983" y="3781"/>
                  <a:pt x="19166" y="3781"/>
                </a:cubicBezTo>
                <a:cubicBezTo>
                  <a:pt x="19296" y="3781"/>
                  <a:pt x="19401" y="3694"/>
                  <a:pt x="19401" y="3591"/>
                </a:cubicBezTo>
                <a:cubicBezTo>
                  <a:pt x="19401" y="3282"/>
                  <a:pt x="19665" y="3205"/>
                  <a:pt x="19835" y="3462"/>
                </a:cubicBezTo>
                <a:cubicBezTo>
                  <a:pt x="20167" y="3962"/>
                  <a:pt x="19925" y="4974"/>
                  <a:pt x="19376" y="5398"/>
                </a:cubicBezTo>
                <a:cubicBezTo>
                  <a:pt x="19089" y="5620"/>
                  <a:pt x="18660" y="5645"/>
                  <a:pt x="18264" y="5469"/>
                </a:cubicBezTo>
                <a:cubicBezTo>
                  <a:pt x="18059" y="5378"/>
                  <a:pt x="18001" y="5231"/>
                  <a:pt x="17968" y="4683"/>
                </a:cubicBezTo>
                <a:cubicBezTo>
                  <a:pt x="17940" y="4229"/>
                  <a:pt x="17988" y="3908"/>
                  <a:pt x="18106" y="3716"/>
                </a:cubicBezTo>
                <a:cubicBezTo>
                  <a:pt x="18204" y="3559"/>
                  <a:pt x="18480" y="3102"/>
                  <a:pt x="18723" y="2703"/>
                </a:cubicBezTo>
                <a:cubicBezTo>
                  <a:pt x="18965" y="2303"/>
                  <a:pt x="19218" y="1942"/>
                  <a:pt x="19280" y="1899"/>
                </a:cubicBezTo>
                <a:close/>
              </a:path>
            </a:pathLst>
          </a:cu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Le devenir de l’empire"/>
          <p:cNvSpPr txBox="1"/>
          <p:nvPr>
            <p:ph type="title"/>
          </p:nvPr>
        </p:nvSpPr>
        <p:spPr>
          <a:xfrm>
            <a:off x="1685048" y="869950"/>
            <a:ext cx="11099801" cy="2120900"/>
          </a:xfrm>
          <a:prstGeom prst="rect">
            <a:avLst/>
          </a:prstGeom>
        </p:spPr>
        <p:txBody>
          <a:bodyPr/>
          <a:lstStyle>
            <a:lvl1pPr>
              <a:defRPr>
                <a:latin typeface="Gill Sans"/>
                <a:ea typeface="Gill Sans"/>
                <a:cs typeface="Gill Sans"/>
                <a:sym typeface="Gill Sans"/>
              </a:defRPr>
            </a:lvl1pPr>
          </a:lstStyle>
          <a:p>
            <a:pPr/>
            <a:r>
              <a:t>Le devenir de l’empire</a:t>
            </a:r>
          </a:p>
        </p:txBody>
      </p:sp>
      <p:sp>
        <p:nvSpPr>
          <p:cNvPr id="274" name="Economique…"/>
          <p:cNvSpPr txBox="1"/>
          <p:nvPr>
            <p:ph type="body" idx="1"/>
          </p:nvPr>
        </p:nvSpPr>
        <p:spPr>
          <a:xfrm>
            <a:off x="784532" y="3354844"/>
            <a:ext cx="11435736" cy="6286501"/>
          </a:xfrm>
          <a:prstGeom prst="rect">
            <a:avLst/>
          </a:prstGeom>
        </p:spPr>
        <p:txBody>
          <a:bodyPr/>
          <a:lstStyle/>
          <a:p>
            <a:pPr marL="0" indent="0">
              <a:spcBef>
                <a:spcPts val="0"/>
              </a:spcBef>
              <a:buSzTx/>
              <a:buNone/>
              <a:defRPr sz="3600" u="sng">
                <a:latin typeface="Gill Sans"/>
                <a:ea typeface="Gill Sans"/>
                <a:cs typeface="Gill Sans"/>
                <a:sym typeface="Gill Sans"/>
              </a:defRPr>
            </a:pPr>
            <a:r>
              <a:t>Economique</a:t>
            </a:r>
          </a:p>
          <a:p>
            <a:pPr>
              <a:spcBef>
                <a:spcPts val="0"/>
              </a:spcBef>
              <a:buSzPct val="100000"/>
              <a:buAutoNum type="arabicPeriod" startAt="1"/>
              <a:defRPr sz="3600">
                <a:latin typeface="Gill Sans"/>
                <a:ea typeface="Gill Sans"/>
                <a:cs typeface="Gill Sans"/>
                <a:sym typeface="Gill Sans"/>
              </a:defRPr>
            </a:pPr>
            <a:r>
              <a:t>Les marchands de la terre sont devenus riches (Ap 18.3)</a:t>
            </a:r>
          </a:p>
          <a:p>
            <a:pPr>
              <a:spcBef>
                <a:spcPts val="0"/>
              </a:spcBef>
              <a:buSzPct val="100000"/>
              <a:buAutoNum type="arabicPeriod" startAt="1"/>
              <a:defRPr sz="3600">
                <a:latin typeface="Gill Sans"/>
                <a:ea typeface="Gill Sans"/>
                <a:cs typeface="Gill Sans"/>
                <a:sym typeface="Gill Sans"/>
              </a:defRPr>
            </a:pPr>
            <a:r>
              <a:t>Sortez du milieu d’elle, mon peuple (Ap 18.4)</a:t>
            </a:r>
          </a:p>
          <a:p>
            <a:pPr>
              <a:spcBef>
                <a:spcPts val="0"/>
              </a:spcBef>
              <a:buSzPct val="100000"/>
              <a:buAutoNum type="arabicPeriod" startAt="1"/>
              <a:defRPr sz="3600">
                <a:latin typeface="Gill Sans"/>
                <a:ea typeface="Gill Sans"/>
                <a:cs typeface="Gill Sans"/>
                <a:sym typeface="Gill Sans"/>
              </a:defRPr>
            </a:pPr>
            <a:r>
              <a:t>En un seul jour viendront ses plaies, deuil et famine (Ap 18.8)</a:t>
            </a:r>
          </a:p>
          <a:p>
            <a:pPr>
              <a:spcBef>
                <a:spcPts val="0"/>
              </a:spcBef>
              <a:buSzPct val="100000"/>
              <a:buAutoNum type="arabicPeriod" startAt="1"/>
              <a:defRPr sz="3600">
                <a:latin typeface="Gill Sans"/>
                <a:ea typeface="Gill Sans"/>
                <a:cs typeface="Gill Sans"/>
                <a:sym typeface="Gill Sans"/>
              </a:defRPr>
            </a:pPr>
            <a:r>
              <a:t>Personne n’achète plus leur marchandise (Ap 18.11)</a:t>
            </a:r>
          </a:p>
          <a:p>
            <a:pPr>
              <a:spcBef>
                <a:spcPts val="0"/>
              </a:spcBef>
              <a:buSzPct val="100000"/>
              <a:buAutoNum type="arabicPeriod" startAt="1"/>
              <a:defRPr sz="3600">
                <a:latin typeface="Gill Sans"/>
                <a:ea typeface="Gill Sans"/>
                <a:cs typeface="Gill Sans"/>
                <a:sym typeface="Gill Sans"/>
              </a:defRPr>
            </a:pPr>
            <a:r>
              <a:t>Les marchands de ces choses se tiendront loin (Ap 18.15)</a:t>
            </a:r>
          </a:p>
          <a:p>
            <a:pPr>
              <a:spcBef>
                <a:spcPts val="0"/>
              </a:spcBef>
              <a:buSzPct val="100000"/>
              <a:buAutoNum type="arabicPeriod" startAt="1"/>
              <a:defRPr sz="3600">
                <a:latin typeface="Gill Sans"/>
                <a:ea typeface="Gill Sans"/>
                <a:cs typeface="Gill Sans"/>
                <a:sym typeface="Gill Sans"/>
              </a:defRPr>
            </a:pPr>
            <a:r>
              <a:t>En une seule heure, tant de richesses ont été changées en désolation (Ap 18.16)</a:t>
            </a:r>
          </a:p>
          <a:p>
            <a:pPr>
              <a:spcBef>
                <a:spcPts val="0"/>
              </a:spcBef>
              <a:buSzPct val="100000"/>
              <a:buAutoNum type="arabicPeriod" startAt="1"/>
              <a:defRPr sz="3600">
                <a:latin typeface="Gill Sans"/>
                <a:ea typeface="Gill Sans"/>
                <a:cs typeface="Gill Sans"/>
                <a:sym typeface="Gill Sans"/>
              </a:defRPr>
            </a:pPr>
            <a:r>
              <a:t>Par ta magie, toutes les nations ont été égarées (Ap 18.23)</a:t>
            </a:r>
          </a:p>
        </p:txBody>
      </p:sp>
      <p:sp>
        <p:nvSpPr>
          <p:cNvPr id="275" name="Quand ils diront paix et sûreté… (1Th 5.3)"/>
          <p:cNvSpPr txBox="1"/>
          <p:nvPr/>
        </p:nvSpPr>
        <p:spPr>
          <a:xfrm>
            <a:off x="6342508" y="2406231"/>
            <a:ext cx="6294934" cy="9289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543305">
              <a:defRPr i="1" sz="2976">
                <a:latin typeface="Gill Sans"/>
                <a:ea typeface="Gill Sans"/>
                <a:cs typeface="Gill Sans"/>
                <a:sym typeface="Gill Sans"/>
              </a:defRPr>
            </a:lvl1pPr>
          </a:lstStyle>
          <a:p>
            <a:pPr/>
            <a:r>
              <a:t>Quand ils diront paix et sûreté… (1Th 5.3)</a:t>
            </a:r>
          </a:p>
        </p:txBody>
      </p:sp>
      <p:pic>
        <p:nvPicPr>
          <p:cNvPr id="276" name="pasted-image.tiff" descr="pasted-image.tiff"/>
          <p:cNvPicPr>
            <a:picLocks noChangeAspect="1"/>
          </p:cNvPicPr>
          <p:nvPr/>
        </p:nvPicPr>
        <p:blipFill>
          <a:blip r:embed="rId2">
            <a:extLst/>
          </a:blip>
          <a:srcRect l="13945" t="2265" r="16558" b="2457"/>
          <a:stretch>
            <a:fillRect/>
          </a:stretch>
        </p:blipFill>
        <p:spPr>
          <a:xfrm>
            <a:off x="251657" y="330525"/>
            <a:ext cx="2766663" cy="2524106"/>
          </a:xfrm>
          <a:custGeom>
            <a:avLst/>
            <a:gdLst/>
            <a:ahLst/>
            <a:cxnLst>
              <a:cxn ang="0">
                <a:pos x="wd2" y="hd2"/>
              </a:cxn>
              <a:cxn ang="5400000">
                <a:pos x="wd2" y="hd2"/>
              </a:cxn>
              <a:cxn ang="10800000">
                <a:pos x="wd2" y="hd2"/>
              </a:cxn>
              <a:cxn ang="16200000">
                <a:pos x="wd2" y="hd2"/>
              </a:cxn>
            </a:cxnLst>
            <a:rect l="0" t="0" r="r" b="b"/>
            <a:pathLst>
              <a:path w="21480" h="21563" fill="norm" stroke="1" extrusionOk="0">
                <a:moveTo>
                  <a:pt x="10674" y="0"/>
                </a:moveTo>
                <a:cubicBezTo>
                  <a:pt x="5608" y="-9"/>
                  <a:pt x="2583" y="290"/>
                  <a:pt x="1470" y="916"/>
                </a:cubicBezTo>
                <a:cubicBezTo>
                  <a:pt x="1218" y="1058"/>
                  <a:pt x="980" y="1126"/>
                  <a:pt x="943" y="1062"/>
                </a:cubicBezTo>
                <a:cubicBezTo>
                  <a:pt x="845" y="887"/>
                  <a:pt x="610" y="954"/>
                  <a:pt x="244" y="1272"/>
                </a:cubicBezTo>
                <a:cubicBezTo>
                  <a:pt x="-115" y="1583"/>
                  <a:pt x="-70" y="1865"/>
                  <a:pt x="330" y="1804"/>
                </a:cubicBezTo>
                <a:cubicBezTo>
                  <a:pt x="533" y="1773"/>
                  <a:pt x="580" y="1826"/>
                  <a:pt x="558" y="2058"/>
                </a:cubicBezTo>
                <a:cubicBezTo>
                  <a:pt x="519" y="2467"/>
                  <a:pt x="1059" y="2476"/>
                  <a:pt x="1156" y="2069"/>
                </a:cubicBezTo>
                <a:cubicBezTo>
                  <a:pt x="1212" y="1831"/>
                  <a:pt x="1251" y="1812"/>
                  <a:pt x="1406" y="1953"/>
                </a:cubicBezTo>
                <a:cubicBezTo>
                  <a:pt x="1652" y="2179"/>
                  <a:pt x="1642" y="2257"/>
                  <a:pt x="1245" y="3177"/>
                </a:cubicBezTo>
                <a:cubicBezTo>
                  <a:pt x="739" y="4353"/>
                  <a:pt x="723" y="4543"/>
                  <a:pt x="1085" y="5076"/>
                </a:cubicBezTo>
                <a:cubicBezTo>
                  <a:pt x="1748" y="6052"/>
                  <a:pt x="1941" y="6182"/>
                  <a:pt x="2817" y="6252"/>
                </a:cubicBezTo>
                <a:cubicBezTo>
                  <a:pt x="3858" y="6336"/>
                  <a:pt x="3977" y="6502"/>
                  <a:pt x="3624" y="7378"/>
                </a:cubicBezTo>
                <a:cubicBezTo>
                  <a:pt x="3106" y="8667"/>
                  <a:pt x="3244" y="9811"/>
                  <a:pt x="4046" y="10884"/>
                </a:cubicBezTo>
                <a:cubicBezTo>
                  <a:pt x="4560" y="11571"/>
                  <a:pt x="6022" y="12708"/>
                  <a:pt x="6595" y="12867"/>
                </a:cubicBezTo>
                <a:cubicBezTo>
                  <a:pt x="6879" y="12946"/>
                  <a:pt x="7264" y="13145"/>
                  <a:pt x="7448" y="13308"/>
                </a:cubicBezTo>
                <a:cubicBezTo>
                  <a:pt x="7632" y="13471"/>
                  <a:pt x="7980" y="13707"/>
                  <a:pt x="8225" y="13830"/>
                </a:cubicBezTo>
                <a:cubicBezTo>
                  <a:pt x="8469" y="13953"/>
                  <a:pt x="8729" y="14192"/>
                  <a:pt x="8801" y="14366"/>
                </a:cubicBezTo>
                <a:cubicBezTo>
                  <a:pt x="8872" y="14539"/>
                  <a:pt x="9042" y="14721"/>
                  <a:pt x="9180" y="14766"/>
                </a:cubicBezTo>
                <a:cubicBezTo>
                  <a:pt x="9428" y="14847"/>
                  <a:pt x="9430" y="14848"/>
                  <a:pt x="9198" y="15003"/>
                </a:cubicBezTo>
                <a:cubicBezTo>
                  <a:pt x="9069" y="15089"/>
                  <a:pt x="8569" y="15586"/>
                  <a:pt x="8086" y="16105"/>
                </a:cubicBezTo>
                <a:cubicBezTo>
                  <a:pt x="7567" y="16663"/>
                  <a:pt x="6957" y="17177"/>
                  <a:pt x="6595" y="17359"/>
                </a:cubicBezTo>
                <a:cubicBezTo>
                  <a:pt x="5288" y="18019"/>
                  <a:pt x="4582" y="19122"/>
                  <a:pt x="4955" y="19919"/>
                </a:cubicBezTo>
                <a:cubicBezTo>
                  <a:pt x="5184" y="20406"/>
                  <a:pt x="6394" y="21036"/>
                  <a:pt x="7710" y="21353"/>
                </a:cubicBezTo>
                <a:cubicBezTo>
                  <a:pt x="8577" y="21563"/>
                  <a:pt x="9079" y="21591"/>
                  <a:pt x="11112" y="21543"/>
                </a:cubicBezTo>
                <a:cubicBezTo>
                  <a:pt x="12425" y="21512"/>
                  <a:pt x="13555" y="21449"/>
                  <a:pt x="13626" y="21401"/>
                </a:cubicBezTo>
                <a:cubicBezTo>
                  <a:pt x="13697" y="21353"/>
                  <a:pt x="14078" y="21230"/>
                  <a:pt x="14467" y="21130"/>
                </a:cubicBezTo>
                <a:cubicBezTo>
                  <a:pt x="15876" y="20767"/>
                  <a:pt x="17161" y="19805"/>
                  <a:pt x="17161" y="19112"/>
                </a:cubicBezTo>
                <a:cubicBezTo>
                  <a:pt x="17161" y="18965"/>
                  <a:pt x="17076" y="18678"/>
                  <a:pt x="16969" y="18478"/>
                </a:cubicBezTo>
                <a:cubicBezTo>
                  <a:pt x="16758" y="18085"/>
                  <a:pt x="15514" y="17136"/>
                  <a:pt x="15037" y="17003"/>
                </a:cubicBezTo>
                <a:cubicBezTo>
                  <a:pt x="14875" y="16958"/>
                  <a:pt x="14380" y="16566"/>
                  <a:pt x="13937" y="16136"/>
                </a:cubicBezTo>
                <a:cubicBezTo>
                  <a:pt x="13495" y="15705"/>
                  <a:pt x="12976" y="15265"/>
                  <a:pt x="12785" y="15156"/>
                </a:cubicBezTo>
                <a:lnTo>
                  <a:pt x="12437" y="14959"/>
                </a:lnTo>
                <a:lnTo>
                  <a:pt x="12763" y="14505"/>
                </a:lnTo>
                <a:cubicBezTo>
                  <a:pt x="12970" y="14219"/>
                  <a:pt x="13293" y="13980"/>
                  <a:pt x="13639" y="13854"/>
                </a:cubicBezTo>
                <a:cubicBezTo>
                  <a:pt x="13939" y="13744"/>
                  <a:pt x="14278" y="13540"/>
                  <a:pt x="14393" y="13399"/>
                </a:cubicBezTo>
                <a:cubicBezTo>
                  <a:pt x="14509" y="13259"/>
                  <a:pt x="14804" y="13085"/>
                  <a:pt x="15047" y="13013"/>
                </a:cubicBezTo>
                <a:cubicBezTo>
                  <a:pt x="16220" y="12664"/>
                  <a:pt x="17629" y="11138"/>
                  <a:pt x="18187" y="9616"/>
                </a:cubicBezTo>
                <a:cubicBezTo>
                  <a:pt x="18419" y="8981"/>
                  <a:pt x="18442" y="8792"/>
                  <a:pt x="18344" y="8219"/>
                </a:cubicBezTo>
                <a:cubicBezTo>
                  <a:pt x="18281" y="7854"/>
                  <a:pt x="18135" y="7395"/>
                  <a:pt x="18020" y="7202"/>
                </a:cubicBezTo>
                <a:cubicBezTo>
                  <a:pt x="17637" y="6557"/>
                  <a:pt x="17951" y="5935"/>
                  <a:pt x="18590" y="6076"/>
                </a:cubicBezTo>
                <a:cubicBezTo>
                  <a:pt x="19119" y="6193"/>
                  <a:pt x="19608" y="5887"/>
                  <a:pt x="20223" y="5049"/>
                </a:cubicBezTo>
                <a:cubicBezTo>
                  <a:pt x="20863" y="4177"/>
                  <a:pt x="20867" y="4133"/>
                  <a:pt x="20319" y="2916"/>
                </a:cubicBezTo>
                <a:cubicBezTo>
                  <a:pt x="20100" y="2431"/>
                  <a:pt x="19990" y="2030"/>
                  <a:pt x="20039" y="1892"/>
                </a:cubicBezTo>
                <a:cubicBezTo>
                  <a:pt x="20113" y="1677"/>
                  <a:pt x="20128" y="1677"/>
                  <a:pt x="20340" y="1889"/>
                </a:cubicBezTo>
                <a:cubicBezTo>
                  <a:pt x="20626" y="2174"/>
                  <a:pt x="20997" y="2103"/>
                  <a:pt x="20997" y="1763"/>
                </a:cubicBezTo>
                <a:cubicBezTo>
                  <a:pt x="20997" y="1596"/>
                  <a:pt x="21075" y="1506"/>
                  <a:pt x="21222" y="1506"/>
                </a:cubicBezTo>
                <a:cubicBezTo>
                  <a:pt x="21390" y="1505"/>
                  <a:pt x="21476" y="1444"/>
                  <a:pt x="21481" y="1343"/>
                </a:cubicBezTo>
                <a:cubicBezTo>
                  <a:pt x="21485" y="1242"/>
                  <a:pt x="21408" y="1100"/>
                  <a:pt x="21246" y="933"/>
                </a:cubicBezTo>
                <a:cubicBezTo>
                  <a:pt x="21018" y="696"/>
                  <a:pt x="20912" y="662"/>
                  <a:pt x="20729" y="770"/>
                </a:cubicBezTo>
                <a:cubicBezTo>
                  <a:pt x="20496" y="907"/>
                  <a:pt x="20173" y="881"/>
                  <a:pt x="19385" y="651"/>
                </a:cubicBezTo>
                <a:cubicBezTo>
                  <a:pt x="17921" y="225"/>
                  <a:pt x="15036" y="8"/>
                  <a:pt x="10674" y="0"/>
                </a:cubicBezTo>
                <a:close/>
                <a:moveTo>
                  <a:pt x="2176" y="1750"/>
                </a:moveTo>
                <a:cubicBezTo>
                  <a:pt x="2363" y="1765"/>
                  <a:pt x="2680" y="2118"/>
                  <a:pt x="3116" y="2811"/>
                </a:cubicBezTo>
                <a:cubicBezTo>
                  <a:pt x="3733" y="3792"/>
                  <a:pt x="3772" y="3905"/>
                  <a:pt x="3754" y="4567"/>
                </a:cubicBezTo>
                <a:cubicBezTo>
                  <a:pt x="3743" y="4957"/>
                  <a:pt x="3728" y="5312"/>
                  <a:pt x="3723" y="5361"/>
                </a:cubicBezTo>
                <a:cubicBezTo>
                  <a:pt x="3717" y="5409"/>
                  <a:pt x="3545" y="5543"/>
                  <a:pt x="3341" y="5656"/>
                </a:cubicBezTo>
                <a:cubicBezTo>
                  <a:pt x="3136" y="5768"/>
                  <a:pt x="2881" y="5859"/>
                  <a:pt x="2777" y="5859"/>
                </a:cubicBezTo>
                <a:cubicBezTo>
                  <a:pt x="2521" y="5859"/>
                  <a:pt x="1754" y="5277"/>
                  <a:pt x="1661" y="5011"/>
                </a:cubicBezTo>
                <a:cubicBezTo>
                  <a:pt x="1504" y="4560"/>
                  <a:pt x="1586" y="3820"/>
                  <a:pt x="1818" y="3587"/>
                </a:cubicBezTo>
                <a:cubicBezTo>
                  <a:pt x="2097" y="3309"/>
                  <a:pt x="2522" y="3410"/>
                  <a:pt x="2302" y="3703"/>
                </a:cubicBezTo>
                <a:cubicBezTo>
                  <a:pt x="2198" y="3841"/>
                  <a:pt x="2201" y="3907"/>
                  <a:pt x="2308" y="3981"/>
                </a:cubicBezTo>
                <a:cubicBezTo>
                  <a:pt x="2435" y="4067"/>
                  <a:pt x="2767" y="3734"/>
                  <a:pt x="2767" y="3520"/>
                </a:cubicBezTo>
                <a:cubicBezTo>
                  <a:pt x="2767" y="3311"/>
                  <a:pt x="2441" y="2999"/>
                  <a:pt x="2176" y="2953"/>
                </a:cubicBezTo>
                <a:cubicBezTo>
                  <a:pt x="1968" y="2918"/>
                  <a:pt x="1893" y="2828"/>
                  <a:pt x="1914" y="2655"/>
                </a:cubicBezTo>
                <a:cubicBezTo>
                  <a:pt x="1931" y="2521"/>
                  <a:pt x="1955" y="2268"/>
                  <a:pt x="1973" y="2089"/>
                </a:cubicBezTo>
                <a:cubicBezTo>
                  <a:pt x="1995" y="1853"/>
                  <a:pt x="2063" y="1741"/>
                  <a:pt x="2176" y="1750"/>
                </a:cubicBezTo>
                <a:close/>
                <a:moveTo>
                  <a:pt x="19280" y="1899"/>
                </a:moveTo>
                <a:cubicBezTo>
                  <a:pt x="19343" y="1856"/>
                  <a:pt x="19480" y="2002"/>
                  <a:pt x="19582" y="2221"/>
                </a:cubicBezTo>
                <a:lnTo>
                  <a:pt x="19767" y="2618"/>
                </a:lnTo>
                <a:lnTo>
                  <a:pt x="19348" y="2811"/>
                </a:lnTo>
                <a:cubicBezTo>
                  <a:pt x="19002" y="2971"/>
                  <a:pt x="18932" y="3069"/>
                  <a:pt x="18932" y="3391"/>
                </a:cubicBezTo>
                <a:cubicBezTo>
                  <a:pt x="18932" y="3693"/>
                  <a:pt x="18983" y="3781"/>
                  <a:pt x="19166" y="3781"/>
                </a:cubicBezTo>
                <a:cubicBezTo>
                  <a:pt x="19296" y="3781"/>
                  <a:pt x="19401" y="3694"/>
                  <a:pt x="19401" y="3591"/>
                </a:cubicBezTo>
                <a:cubicBezTo>
                  <a:pt x="19401" y="3282"/>
                  <a:pt x="19665" y="3205"/>
                  <a:pt x="19835" y="3462"/>
                </a:cubicBezTo>
                <a:cubicBezTo>
                  <a:pt x="20167" y="3962"/>
                  <a:pt x="19925" y="4974"/>
                  <a:pt x="19376" y="5398"/>
                </a:cubicBezTo>
                <a:cubicBezTo>
                  <a:pt x="19089" y="5620"/>
                  <a:pt x="18660" y="5645"/>
                  <a:pt x="18264" y="5469"/>
                </a:cubicBezTo>
                <a:cubicBezTo>
                  <a:pt x="18059" y="5378"/>
                  <a:pt x="18001" y="5231"/>
                  <a:pt x="17968" y="4683"/>
                </a:cubicBezTo>
                <a:cubicBezTo>
                  <a:pt x="17940" y="4229"/>
                  <a:pt x="17988" y="3908"/>
                  <a:pt x="18106" y="3716"/>
                </a:cubicBezTo>
                <a:cubicBezTo>
                  <a:pt x="18204" y="3559"/>
                  <a:pt x="18480" y="3102"/>
                  <a:pt x="18723" y="2703"/>
                </a:cubicBezTo>
                <a:cubicBezTo>
                  <a:pt x="18965" y="2303"/>
                  <a:pt x="19218" y="1942"/>
                  <a:pt x="19280" y="1899"/>
                </a:cubicBezTo>
                <a:close/>
              </a:path>
            </a:pathLst>
          </a:cu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flip dir="r"/>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Harmaguedon"/>
          <p:cNvSpPr txBox="1"/>
          <p:nvPr>
            <p:ph type="title"/>
          </p:nvPr>
        </p:nvSpPr>
        <p:spPr>
          <a:xfrm>
            <a:off x="1685048" y="869950"/>
            <a:ext cx="11099801" cy="2120900"/>
          </a:xfrm>
          <a:prstGeom prst="rect">
            <a:avLst/>
          </a:prstGeom>
        </p:spPr>
        <p:txBody>
          <a:bodyPr/>
          <a:lstStyle>
            <a:lvl1pPr>
              <a:defRPr>
                <a:latin typeface="Gill Sans"/>
                <a:ea typeface="Gill Sans"/>
                <a:cs typeface="Gill Sans"/>
                <a:sym typeface="Gill Sans"/>
              </a:defRPr>
            </a:lvl1pPr>
          </a:lstStyle>
          <a:p>
            <a:pPr/>
            <a:r>
              <a:t>Harmaguedon</a:t>
            </a:r>
          </a:p>
        </p:txBody>
      </p:sp>
      <p:sp>
        <p:nvSpPr>
          <p:cNvPr id="279" name="Dieu rassemble toutes ces armées en vue du châtiment (Mi 4.11-12)…"/>
          <p:cNvSpPr txBox="1"/>
          <p:nvPr>
            <p:ph type="body" idx="1"/>
          </p:nvPr>
        </p:nvSpPr>
        <p:spPr>
          <a:xfrm>
            <a:off x="784532" y="3299739"/>
            <a:ext cx="11435736" cy="6286501"/>
          </a:xfrm>
          <a:prstGeom prst="rect">
            <a:avLst/>
          </a:prstGeom>
        </p:spPr>
        <p:txBody>
          <a:bodyPr/>
          <a:lstStyle/>
          <a:p>
            <a:pPr>
              <a:spcBef>
                <a:spcPts val="0"/>
              </a:spcBef>
              <a:buSzPct val="100000"/>
              <a:buAutoNum type="arabicPeriod" startAt="1"/>
              <a:defRPr sz="3600">
                <a:latin typeface="Gill Sans"/>
                <a:ea typeface="Gill Sans"/>
                <a:cs typeface="Gill Sans"/>
                <a:sym typeface="Gill Sans"/>
              </a:defRPr>
            </a:pPr>
            <a:r>
              <a:t>Dieu rassemble toutes ces armées en vue du châtiment (Mi 4.11-12) </a:t>
            </a:r>
          </a:p>
          <a:p>
            <a:pPr>
              <a:spcBef>
                <a:spcPts val="0"/>
              </a:spcBef>
              <a:buSzPct val="100000"/>
              <a:buAutoNum type="arabicPeriod" startAt="1"/>
              <a:defRPr sz="3600">
                <a:latin typeface="Gill Sans"/>
                <a:ea typeface="Gill Sans"/>
                <a:cs typeface="Gill Sans"/>
                <a:sym typeface="Gill Sans"/>
              </a:defRPr>
            </a:pPr>
            <a:r>
              <a:t>Rois du nord et du midi (Da 11.41-45)</a:t>
            </a:r>
          </a:p>
          <a:p>
            <a:pPr>
              <a:spcBef>
                <a:spcPts val="0"/>
              </a:spcBef>
              <a:buSzPct val="100000"/>
              <a:buAutoNum type="arabicPeriod" startAt="1"/>
              <a:defRPr sz="3600">
                <a:latin typeface="Gill Sans"/>
                <a:ea typeface="Gill Sans"/>
                <a:cs typeface="Gill Sans"/>
                <a:sym typeface="Gill Sans"/>
              </a:defRPr>
            </a:pPr>
            <a:r>
              <a:t>L’antichrist et ses alliés, de l’ancien monde romain (Ap 18.4)</a:t>
            </a:r>
          </a:p>
          <a:p>
            <a:pPr>
              <a:spcBef>
                <a:spcPts val="0"/>
              </a:spcBef>
              <a:buSzPct val="100000"/>
              <a:buAutoNum type="arabicPeriod" startAt="1"/>
              <a:defRPr sz="3600">
                <a:latin typeface="Gill Sans"/>
                <a:ea typeface="Gill Sans"/>
                <a:cs typeface="Gill Sans"/>
                <a:sym typeface="Gill Sans"/>
              </a:defRPr>
            </a:pPr>
            <a:r>
              <a:t>200 M de soldats traversent l’Euphrate (Ap 9.11)</a:t>
            </a:r>
          </a:p>
          <a:p>
            <a:pPr>
              <a:spcBef>
                <a:spcPts val="0"/>
              </a:spcBef>
              <a:buSzPct val="100000"/>
              <a:buAutoNum type="arabicPeriod" startAt="1"/>
              <a:defRPr sz="3600">
                <a:latin typeface="Gill Sans"/>
                <a:ea typeface="Gill Sans"/>
                <a:cs typeface="Gill Sans"/>
                <a:sym typeface="Gill Sans"/>
              </a:defRPr>
            </a:pPr>
            <a:r>
              <a:t>Jérusalem est proche d’être anéantie (Lc 21.24)</a:t>
            </a:r>
          </a:p>
          <a:p>
            <a:pPr>
              <a:spcBef>
                <a:spcPts val="0"/>
              </a:spcBef>
              <a:buSzPct val="100000"/>
              <a:buAutoNum type="arabicPeriod" startAt="1"/>
              <a:defRPr sz="3600">
                <a:latin typeface="Gill Sans"/>
                <a:ea typeface="Gill Sans"/>
                <a:cs typeface="Gill Sans"/>
                <a:sym typeface="Gill Sans"/>
              </a:defRPr>
            </a:pPr>
            <a:r>
              <a:t>Le Christ anéantit les armées ennemies (Es 63, Ap 19)</a:t>
            </a:r>
          </a:p>
          <a:p>
            <a:pPr>
              <a:spcBef>
                <a:spcPts val="0"/>
              </a:spcBef>
              <a:buSzPct val="100000"/>
              <a:buAutoNum type="arabicPeriod" startAt="1"/>
              <a:defRPr sz="3600">
                <a:latin typeface="Gill Sans"/>
                <a:ea typeface="Gill Sans"/>
                <a:cs typeface="Gill Sans"/>
                <a:sym typeface="Gill Sans"/>
              </a:defRPr>
            </a:pPr>
            <a:r>
              <a:t>Et après (Ez 39.8-29)</a:t>
            </a:r>
          </a:p>
        </p:txBody>
      </p:sp>
      <p:sp>
        <p:nvSpPr>
          <p:cNvPr id="280" name="La montagne de Megguido"/>
          <p:cNvSpPr txBox="1"/>
          <p:nvPr/>
        </p:nvSpPr>
        <p:spPr>
          <a:xfrm>
            <a:off x="6342508" y="2406231"/>
            <a:ext cx="6294934" cy="9289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defRPr i="1" sz="3200">
                <a:latin typeface="Gill Sans"/>
                <a:ea typeface="Gill Sans"/>
                <a:cs typeface="Gill Sans"/>
                <a:sym typeface="Gill Sans"/>
              </a:defRPr>
            </a:lvl1pPr>
          </a:lstStyle>
          <a:p>
            <a:pPr/>
            <a:r>
              <a:t>La montagne de Megguido</a:t>
            </a:r>
          </a:p>
        </p:txBody>
      </p:sp>
      <p:pic>
        <p:nvPicPr>
          <p:cNvPr id="281" name="pasted-image.tiff" descr="pasted-image.tiff"/>
          <p:cNvPicPr>
            <a:picLocks noChangeAspect="1"/>
          </p:cNvPicPr>
          <p:nvPr/>
        </p:nvPicPr>
        <p:blipFill>
          <a:blip r:embed="rId2">
            <a:extLst/>
          </a:blip>
          <a:srcRect l="13945" t="2265" r="16558" b="2457"/>
          <a:stretch>
            <a:fillRect/>
          </a:stretch>
        </p:blipFill>
        <p:spPr>
          <a:xfrm>
            <a:off x="251657" y="330525"/>
            <a:ext cx="2766663" cy="2524106"/>
          </a:xfrm>
          <a:custGeom>
            <a:avLst/>
            <a:gdLst/>
            <a:ahLst/>
            <a:cxnLst>
              <a:cxn ang="0">
                <a:pos x="wd2" y="hd2"/>
              </a:cxn>
              <a:cxn ang="5400000">
                <a:pos x="wd2" y="hd2"/>
              </a:cxn>
              <a:cxn ang="10800000">
                <a:pos x="wd2" y="hd2"/>
              </a:cxn>
              <a:cxn ang="16200000">
                <a:pos x="wd2" y="hd2"/>
              </a:cxn>
            </a:cxnLst>
            <a:rect l="0" t="0" r="r" b="b"/>
            <a:pathLst>
              <a:path w="21480" h="21563" fill="norm" stroke="1" extrusionOk="0">
                <a:moveTo>
                  <a:pt x="10674" y="0"/>
                </a:moveTo>
                <a:cubicBezTo>
                  <a:pt x="5608" y="-9"/>
                  <a:pt x="2583" y="290"/>
                  <a:pt x="1470" y="916"/>
                </a:cubicBezTo>
                <a:cubicBezTo>
                  <a:pt x="1218" y="1058"/>
                  <a:pt x="980" y="1126"/>
                  <a:pt x="943" y="1062"/>
                </a:cubicBezTo>
                <a:cubicBezTo>
                  <a:pt x="845" y="887"/>
                  <a:pt x="610" y="954"/>
                  <a:pt x="244" y="1272"/>
                </a:cubicBezTo>
                <a:cubicBezTo>
                  <a:pt x="-115" y="1583"/>
                  <a:pt x="-70" y="1865"/>
                  <a:pt x="330" y="1804"/>
                </a:cubicBezTo>
                <a:cubicBezTo>
                  <a:pt x="533" y="1773"/>
                  <a:pt x="580" y="1826"/>
                  <a:pt x="558" y="2058"/>
                </a:cubicBezTo>
                <a:cubicBezTo>
                  <a:pt x="519" y="2467"/>
                  <a:pt x="1059" y="2476"/>
                  <a:pt x="1156" y="2069"/>
                </a:cubicBezTo>
                <a:cubicBezTo>
                  <a:pt x="1212" y="1831"/>
                  <a:pt x="1251" y="1812"/>
                  <a:pt x="1406" y="1953"/>
                </a:cubicBezTo>
                <a:cubicBezTo>
                  <a:pt x="1652" y="2179"/>
                  <a:pt x="1642" y="2257"/>
                  <a:pt x="1245" y="3177"/>
                </a:cubicBezTo>
                <a:cubicBezTo>
                  <a:pt x="739" y="4353"/>
                  <a:pt x="723" y="4543"/>
                  <a:pt x="1085" y="5076"/>
                </a:cubicBezTo>
                <a:cubicBezTo>
                  <a:pt x="1748" y="6052"/>
                  <a:pt x="1941" y="6182"/>
                  <a:pt x="2817" y="6252"/>
                </a:cubicBezTo>
                <a:cubicBezTo>
                  <a:pt x="3858" y="6336"/>
                  <a:pt x="3977" y="6502"/>
                  <a:pt x="3624" y="7378"/>
                </a:cubicBezTo>
                <a:cubicBezTo>
                  <a:pt x="3106" y="8667"/>
                  <a:pt x="3244" y="9811"/>
                  <a:pt x="4046" y="10884"/>
                </a:cubicBezTo>
                <a:cubicBezTo>
                  <a:pt x="4560" y="11571"/>
                  <a:pt x="6022" y="12708"/>
                  <a:pt x="6595" y="12867"/>
                </a:cubicBezTo>
                <a:cubicBezTo>
                  <a:pt x="6879" y="12946"/>
                  <a:pt x="7264" y="13145"/>
                  <a:pt x="7448" y="13308"/>
                </a:cubicBezTo>
                <a:cubicBezTo>
                  <a:pt x="7632" y="13471"/>
                  <a:pt x="7980" y="13707"/>
                  <a:pt x="8225" y="13830"/>
                </a:cubicBezTo>
                <a:cubicBezTo>
                  <a:pt x="8469" y="13953"/>
                  <a:pt x="8729" y="14192"/>
                  <a:pt x="8801" y="14366"/>
                </a:cubicBezTo>
                <a:cubicBezTo>
                  <a:pt x="8872" y="14539"/>
                  <a:pt x="9042" y="14721"/>
                  <a:pt x="9180" y="14766"/>
                </a:cubicBezTo>
                <a:cubicBezTo>
                  <a:pt x="9428" y="14847"/>
                  <a:pt x="9430" y="14848"/>
                  <a:pt x="9198" y="15003"/>
                </a:cubicBezTo>
                <a:cubicBezTo>
                  <a:pt x="9069" y="15089"/>
                  <a:pt x="8569" y="15586"/>
                  <a:pt x="8086" y="16105"/>
                </a:cubicBezTo>
                <a:cubicBezTo>
                  <a:pt x="7567" y="16663"/>
                  <a:pt x="6957" y="17177"/>
                  <a:pt x="6595" y="17359"/>
                </a:cubicBezTo>
                <a:cubicBezTo>
                  <a:pt x="5288" y="18019"/>
                  <a:pt x="4582" y="19122"/>
                  <a:pt x="4955" y="19919"/>
                </a:cubicBezTo>
                <a:cubicBezTo>
                  <a:pt x="5184" y="20406"/>
                  <a:pt x="6394" y="21036"/>
                  <a:pt x="7710" y="21353"/>
                </a:cubicBezTo>
                <a:cubicBezTo>
                  <a:pt x="8577" y="21563"/>
                  <a:pt x="9079" y="21591"/>
                  <a:pt x="11112" y="21543"/>
                </a:cubicBezTo>
                <a:cubicBezTo>
                  <a:pt x="12425" y="21512"/>
                  <a:pt x="13555" y="21449"/>
                  <a:pt x="13626" y="21401"/>
                </a:cubicBezTo>
                <a:cubicBezTo>
                  <a:pt x="13697" y="21353"/>
                  <a:pt x="14078" y="21230"/>
                  <a:pt x="14467" y="21130"/>
                </a:cubicBezTo>
                <a:cubicBezTo>
                  <a:pt x="15876" y="20767"/>
                  <a:pt x="17161" y="19805"/>
                  <a:pt x="17161" y="19112"/>
                </a:cubicBezTo>
                <a:cubicBezTo>
                  <a:pt x="17161" y="18965"/>
                  <a:pt x="17076" y="18678"/>
                  <a:pt x="16969" y="18478"/>
                </a:cubicBezTo>
                <a:cubicBezTo>
                  <a:pt x="16758" y="18085"/>
                  <a:pt x="15514" y="17136"/>
                  <a:pt x="15037" y="17003"/>
                </a:cubicBezTo>
                <a:cubicBezTo>
                  <a:pt x="14875" y="16958"/>
                  <a:pt x="14380" y="16566"/>
                  <a:pt x="13937" y="16136"/>
                </a:cubicBezTo>
                <a:cubicBezTo>
                  <a:pt x="13495" y="15705"/>
                  <a:pt x="12976" y="15265"/>
                  <a:pt x="12785" y="15156"/>
                </a:cubicBezTo>
                <a:lnTo>
                  <a:pt x="12437" y="14959"/>
                </a:lnTo>
                <a:lnTo>
                  <a:pt x="12763" y="14505"/>
                </a:lnTo>
                <a:cubicBezTo>
                  <a:pt x="12970" y="14219"/>
                  <a:pt x="13293" y="13980"/>
                  <a:pt x="13639" y="13854"/>
                </a:cubicBezTo>
                <a:cubicBezTo>
                  <a:pt x="13939" y="13744"/>
                  <a:pt x="14278" y="13540"/>
                  <a:pt x="14393" y="13399"/>
                </a:cubicBezTo>
                <a:cubicBezTo>
                  <a:pt x="14509" y="13259"/>
                  <a:pt x="14804" y="13085"/>
                  <a:pt x="15047" y="13013"/>
                </a:cubicBezTo>
                <a:cubicBezTo>
                  <a:pt x="16220" y="12664"/>
                  <a:pt x="17629" y="11138"/>
                  <a:pt x="18187" y="9616"/>
                </a:cubicBezTo>
                <a:cubicBezTo>
                  <a:pt x="18419" y="8981"/>
                  <a:pt x="18442" y="8792"/>
                  <a:pt x="18344" y="8219"/>
                </a:cubicBezTo>
                <a:cubicBezTo>
                  <a:pt x="18281" y="7854"/>
                  <a:pt x="18135" y="7395"/>
                  <a:pt x="18020" y="7202"/>
                </a:cubicBezTo>
                <a:cubicBezTo>
                  <a:pt x="17637" y="6557"/>
                  <a:pt x="17951" y="5935"/>
                  <a:pt x="18590" y="6076"/>
                </a:cubicBezTo>
                <a:cubicBezTo>
                  <a:pt x="19119" y="6193"/>
                  <a:pt x="19608" y="5887"/>
                  <a:pt x="20223" y="5049"/>
                </a:cubicBezTo>
                <a:cubicBezTo>
                  <a:pt x="20863" y="4177"/>
                  <a:pt x="20867" y="4133"/>
                  <a:pt x="20319" y="2916"/>
                </a:cubicBezTo>
                <a:cubicBezTo>
                  <a:pt x="20100" y="2431"/>
                  <a:pt x="19990" y="2030"/>
                  <a:pt x="20039" y="1892"/>
                </a:cubicBezTo>
                <a:cubicBezTo>
                  <a:pt x="20113" y="1677"/>
                  <a:pt x="20128" y="1677"/>
                  <a:pt x="20340" y="1889"/>
                </a:cubicBezTo>
                <a:cubicBezTo>
                  <a:pt x="20626" y="2174"/>
                  <a:pt x="20997" y="2103"/>
                  <a:pt x="20997" y="1763"/>
                </a:cubicBezTo>
                <a:cubicBezTo>
                  <a:pt x="20997" y="1596"/>
                  <a:pt x="21075" y="1506"/>
                  <a:pt x="21222" y="1506"/>
                </a:cubicBezTo>
                <a:cubicBezTo>
                  <a:pt x="21390" y="1505"/>
                  <a:pt x="21476" y="1444"/>
                  <a:pt x="21481" y="1343"/>
                </a:cubicBezTo>
                <a:cubicBezTo>
                  <a:pt x="21485" y="1242"/>
                  <a:pt x="21408" y="1100"/>
                  <a:pt x="21246" y="933"/>
                </a:cubicBezTo>
                <a:cubicBezTo>
                  <a:pt x="21018" y="696"/>
                  <a:pt x="20912" y="662"/>
                  <a:pt x="20729" y="770"/>
                </a:cubicBezTo>
                <a:cubicBezTo>
                  <a:pt x="20496" y="907"/>
                  <a:pt x="20173" y="881"/>
                  <a:pt x="19385" y="651"/>
                </a:cubicBezTo>
                <a:cubicBezTo>
                  <a:pt x="17921" y="225"/>
                  <a:pt x="15036" y="8"/>
                  <a:pt x="10674" y="0"/>
                </a:cubicBezTo>
                <a:close/>
                <a:moveTo>
                  <a:pt x="2176" y="1750"/>
                </a:moveTo>
                <a:cubicBezTo>
                  <a:pt x="2363" y="1765"/>
                  <a:pt x="2680" y="2118"/>
                  <a:pt x="3116" y="2811"/>
                </a:cubicBezTo>
                <a:cubicBezTo>
                  <a:pt x="3733" y="3792"/>
                  <a:pt x="3772" y="3905"/>
                  <a:pt x="3754" y="4567"/>
                </a:cubicBezTo>
                <a:cubicBezTo>
                  <a:pt x="3743" y="4957"/>
                  <a:pt x="3728" y="5312"/>
                  <a:pt x="3723" y="5361"/>
                </a:cubicBezTo>
                <a:cubicBezTo>
                  <a:pt x="3717" y="5409"/>
                  <a:pt x="3545" y="5543"/>
                  <a:pt x="3341" y="5656"/>
                </a:cubicBezTo>
                <a:cubicBezTo>
                  <a:pt x="3136" y="5768"/>
                  <a:pt x="2881" y="5859"/>
                  <a:pt x="2777" y="5859"/>
                </a:cubicBezTo>
                <a:cubicBezTo>
                  <a:pt x="2521" y="5859"/>
                  <a:pt x="1754" y="5277"/>
                  <a:pt x="1661" y="5011"/>
                </a:cubicBezTo>
                <a:cubicBezTo>
                  <a:pt x="1504" y="4560"/>
                  <a:pt x="1586" y="3820"/>
                  <a:pt x="1818" y="3587"/>
                </a:cubicBezTo>
                <a:cubicBezTo>
                  <a:pt x="2097" y="3309"/>
                  <a:pt x="2522" y="3410"/>
                  <a:pt x="2302" y="3703"/>
                </a:cubicBezTo>
                <a:cubicBezTo>
                  <a:pt x="2198" y="3841"/>
                  <a:pt x="2201" y="3907"/>
                  <a:pt x="2308" y="3981"/>
                </a:cubicBezTo>
                <a:cubicBezTo>
                  <a:pt x="2435" y="4067"/>
                  <a:pt x="2767" y="3734"/>
                  <a:pt x="2767" y="3520"/>
                </a:cubicBezTo>
                <a:cubicBezTo>
                  <a:pt x="2767" y="3311"/>
                  <a:pt x="2441" y="2999"/>
                  <a:pt x="2176" y="2953"/>
                </a:cubicBezTo>
                <a:cubicBezTo>
                  <a:pt x="1968" y="2918"/>
                  <a:pt x="1893" y="2828"/>
                  <a:pt x="1914" y="2655"/>
                </a:cubicBezTo>
                <a:cubicBezTo>
                  <a:pt x="1931" y="2521"/>
                  <a:pt x="1955" y="2268"/>
                  <a:pt x="1973" y="2089"/>
                </a:cubicBezTo>
                <a:cubicBezTo>
                  <a:pt x="1995" y="1853"/>
                  <a:pt x="2063" y="1741"/>
                  <a:pt x="2176" y="1750"/>
                </a:cubicBezTo>
                <a:close/>
                <a:moveTo>
                  <a:pt x="19280" y="1899"/>
                </a:moveTo>
                <a:cubicBezTo>
                  <a:pt x="19343" y="1856"/>
                  <a:pt x="19480" y="2002"/>
                  <a:pt x="19582" y="2221"/>
                </a:cubicBezTo>
                <a:lnTo>
                  <a:pt x="19767" y="2618"/>
                </a:lnTo>
                <a:lnTo>
                  <a:pt x="19348" y="2811"/>
                </a:lnTo>
                <a:cubicBezTo>
                  <a:pt x="19002" y="2971"/>
                  <a:pt x="18932" y="3069"/>
                  <a:pt x="18932" y="3391"/>
                </a:cubicBezTo>
                <a:cubicBezTo>
                  <a:pt x="18932" y="3693"/>
                  <a:pt x="18983" y="3781"/>
                  <a:pt x="19166" y="3781"/>
                </a:cubicBezTo>
                <a:cubicBezTo>
                  <a:pt x="19296" y="3781"/>
                  <a:pt x="19401" y="3694"/>
                  <a:pt x="19401" y="3591"/>
                </a:cubicBezTo>
                <a:cubicBezTo>
                  <a:pt x="19401" y="3282"/>
                  <a:pt x="19665" y="3205"/>
                  <a:pt x="19835" y="3462"/>
                </a:cubicBezTo>
                <a:cubicBezTo>
                  <a:pt x="20167" y="3962"/>
                  <a:pt x="19925" y="4974"/>
                  <a:pt x="19376" y="5398"/>
                </a:cubicBezTo>
                <a:cubicBezTo>
                  <a:pt x="19089" y="5620"/>
                  <a:pt x="18660" y="5645"/>
                  <a:pt x="18264" y="5469"/>
                </a:cubicBezTo>
                <a:cubicBezTo>
                  <a:pt x="18059" y="5378"/>
                  <a:pt x="18001" y="5231"/>
                  <a:pt x="17968" y="4683"/>
                </a:cubicBezTo>
                <a:cubicBezTo>
                  <a:pt x="17940" y="4229"/>
                  <a:pt x="17988" y="3908"/>
                  <a:pt x="18106" y="3716"/>
                </a:cubicBezTo>
                <a:cubicBezTo>
                  <a:pt x="18204" y="3559"/>
                  <a:pt x="18480" y="3102"/>
                  <a:pt x="18723" y="2703"/>
                </a:cubicBezTo>
                <a:cubicBezTo>
                  <a:pt x="18965" y="2303"/>
                  <a:pt x="19218" y="1942"/>
                  <a:pt x="19280" y="1899"/>
                </a:cubicBezTo>
                <a:close/>
              </a:path>
            </a:pathLst>
          </a:cu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A retenir"/>
          <p:cNvSpPr txBox="1"/>
          <p:nvPr>
            <p:ph type="title"/>
          </p:nvPr>
        </p:nvSpPr>
        <p:spPr>
          <a:xfrm>
            <a:off x="-648128" y="962746"/>
            <a:ext cx="11099801" cy="2120901"/>
          </a:xfrm>
          <a:prstGeom prst="rect">
            <a:avLst/>
          </a:prstGeom>
        </p:spPr>
        <p:txBody>
          <a:bodyPr/>
          <a:lstStyle>
            <a:lvl1pPr>
              <a:defRPr>
                <a:latin typeface="Gill Sans"/>
                <a:ea typeface="Gill Sans"/>
                <a:cs typeface="Gill Sans"/>
                <a:sym typeface="Gill Sans"/>
              </a:defRPr>
            </a:lvl1pPr>
          </a:lstStyle>
          <a:p>
            <a:pPr/>
            <a:r>
              <a:t>A retenir</a:t>
            </a:r>
          </a:p>
        </p:txBody>
      </p:sp>
      <p:sp>
        <p:nvSpPr>
          <p:cNvPr id="284" name="Dieu connaît tout à l’avance, et permet pour le bien de l’humain. Il donne ce qu’on lui demande……"/>
          <p:cNvSpPr txBox="1"/>
          <p:nvPr>
            <p:ph type="body" idx="1"/>
          </p:nvPr>
        </p:nvSpPr>
        <p:spPr>
          <a:xfrm>
            <a:off x="784532" y="3354844"/>
            <a:ext cx="11435736" cy="6286501"/>
          </a:xfrm>
          <a:prstGeom prst="rect">
            <a:avLst/>
          </a:prstGeom>
        </p:spPr>
        <p:txBody>
          <a:bodyPr/>
          <a:lstStyle/>
          <a:p>
            <a:pPr marL="0" indent="0">
              <a:spcBef>
                <a:spcPts val="0"/>
              </a:spcBef>
              <a:buSzTx/>
              <a:buNone/>
              <a:defRPr sz="3600">
                <a:latin typeface="Gill Sans"/>
                <a:ea typeface="Gill Sans"/>
                <a:cs typeface="Gill Sans"/>
                <a:sym typeface="Gill Sans"/>
              </a:defRPr>
            </a:pPr>
            <a:r>
              <a:t>Dieu connaît tout à l’avance, et permet pour le bien de l’humain. Il donne ce qu’on lui demande…</a:t>
            </a:r>
          </a:p>
          <a:p>
            <a:pPr marL="0" indent="0">
              <a:spcBef>
                <a:spcPts val="0"/>
              </a:spcBef>
              <a:buSzTx/>
              <a:buNone/>
              <a:defRPr sz="3600">
                <a:latin typeface="Gill Sans"/>
                <a:ea typeface="Gill Sans"/>
                <a:cs typeface="Gill Sans"/>
                <a:sym typeface="Gill Sans"/>
              </a:defRPr>
            </a:pPr>
            <a:r>
              <a:t>La montée du spiritisme</a:t>
            </a:r>
          </a:p>
          <a:p>
            <a:pPr marL="0" indent="0">
              <a:spcBef>
                <a:spcPts val="0"/>
              </a:spcBef>
              <a:buSzTx/>
              <a:buNone/>
              <a:defRPr sz="3600">
                <a:latin typeface="Gill Sans"/>
                <a:ea typeface="Gill Sans"/>
                <a:cs typeface="Gill Sans"/>
                <a:sym typeface="Gill Sans"/>
              </a:defRPr>
            </a:pPr>
            <a:r>
              <a:t>L’empire est mis à bas, une leçon pour la société</a:t>
            </a:r>
          </a:p>
          <a:p>
            <a:pPr lvl="3" marL="1804736" indent="-433136">
              <a:spcBef>
                <a:spcPts val="0"/>
              </a:spcBef>
              <a:defRPr sz="3600">
                <a:latin typeface="Gill Sans"/>
                <a:ea typeface="Gill Sans"/>
                <a:cs typeface="Gill Sans"/>
                <a:sym typeface="Gill Sans"/>
              </a:defRPr>
            </a:pPr>
            <a:r>
              <a:t>Politiquement (Ap 17)</a:t>
            </a:r>
          </a:p>
          <a:p>
            <a:pPr lvl="3" marL="1804736" indent="-433136">
              <a:spcBef>
                <a:spcPts val="0"/>
              </a:spcBef>
              <a:defRPr sz="3600">
                <a:latin typeface="Gill Sans"/>
                <a:ea typeface="Gill Sans"/>
                <a:cs typeface="Gill Sans"/>
                <a:sym typeface="Gill Sans"/>
              </a:defRPr>
            </a:pPr>
            <a:r>
              <a:t>Économiquement (Ap 18)</a:t>
            </a:r>
          </a:p>
          <a:p>
            <a:pPr marL="0" indent="0">
              <a:spcBef>
                <a:spcPts val="0"/>
              </a:spcBef>
              <a:buSzTx/>
              <a:buNone/>
              <a:defRPr sz="3600">
                <a:latin typeface="Gill Sans"/>
                <a:ea typeface="Gill Sans"/>
                <a:cs typeface="Gill Sans"/>
                <a:sym typeface="Gill Sans"/>
              </a:defRPr>
            </a:pPr>
            <a:r>
              <a:t>Les martyrs ont n’ont pas reçu la marque</a:t>
            </a:r>
          </a:p>
          <a:p>
            <a:pPr marL="0" indent="0">
              <a:spcBef>
                <a:spcPts val="0"/>
              </a:spcBef>
              <a:buSzTx/>
              <a:buNone/>
              <a:defRPr sz="3600">
                <a:latin typeface="Gill Sans"/>
                <a:ea typeface="Gill Sans"/>
                <a:cs typeface="Gill Sans"/>
                <a:sym typeface="Gill Sans"/>
              </a:defRPr>
            </a:pPr>
            <a:r>
              <a:t>La fausse église est démasquée (Ap 17)</a:t>
            </a:r>
          </a:p>
          <a:p>
            <a:pPr marL="0" indent="0">
              <a:spcBef>
                <a:spcPts val="0"/>
              </a:spcBef>
              <a:buSzTx/>
              <a:buNone/>
              <a:defRPr sz="3600">
                <a:latin typeface="Gill Sans"/>
                <a:ea typeface="Gill Sans"/>
                <a:cs typeface="Gill Sans"/>
                <a:sym typeface="Gill Sans"/>
              </a:defRPr>
            </a:pPr>
            <a:r>
              <a:t>La société aura vu et subi un gouvernement spirite</a:t>
            </a:r>
          </a:p>
          <a:p>
            <a:pPr marL="0" indent="0">
              <a:spcBef>
                <a:spcPts val="0"/>
              </a:spcBef>
              <a:buSzTx/>
              <a:buNone/>
              <a:defRPr sz="3600">
                <a:latin typeface="Gill Sans"/>
                <a:ea typeface="Gill Sans"/>
                <a:cs typeface="Gill Sans"/>
                <a:sym typeface="Gill Sans"/>
              </a:defRPr>
            </a:pPr>
            <a:r>
              <a:t>Le faux christ appelle le vrai…</a:t>
            </a:r>
          </a:p>
        </p:txBody>
      </p:sp>
      <p:pic>
        <p:nvPicPr>
          <p:cNvPr id="285" name="pasted-image.tiff" descr="pasted-image.tiff"/>
          <p:cNvPicPr>
            <a:picLocks noChangeAspect="1"/>
          </p:cNvPicPr>
          <p:nvPr/>
        </p:nvPicPr>
        <p:blipFill>
          <a:blip r:embed="rId2">
            <a:extLst/>
          </a:blip>
          <a:srcRect l="13945" t="2265" r="16558" b="2457"/>
          <a:stretch>
            <a:fillRect/>
          </a:stretch>
        </p:blipFill>
        <p:spPr>
          <a:xfrm>
            <a:off x="251657" y="330525"/>
            <a:ext cx="2766663" cy="2524106"/>
          </a:xfrm>
          <a:custGeom>
            <a:avLst/>
            <a:gdLst/>
            <a:ahLst/>
            <a:cxnLst>
              <a:cxn ang="0">
                <a:pos x="wd2" y="hd2"/>
              </a:cxn>
              <a:cxn ang="5400000">
                <a:pos x="wd2" y="hd2"/>
              </a:cxn>
              <a:cxn ang="10800000">
                <a:pos x="wd2" y="hd2"/>
              </a:cxn>
              <a:cxn ang="16200000">
                <a:pos x="wd2" y="hd2"/>
              </a:cxn>
            </a:cxnLst>
            <a:rect l="0" t="0" r="r" b="b"/>
            <a:pathLst>
              <a:path w="21480" h="21563" fill="norm" stroke="1" extrusionOk="0">
                <a:moveTo>
                  <a:pt x="10674" y="0"/>
                </a:moveTo>
                <a:cubicBezTo>
                  <a:pt x="5608" y="-9"/>
                  <a:pt x="2583" y="290"/>
                  <a:pt x="1470" y="916"/>
                </a:cubicBezTo>
                <a:cubicBezTo>
                  <a:pt x="1218" y="1058"/>
                  <a:pt x="980" y="1126"/>
                  <a:pt x="943" y="1062"/>
                </a:cubicBezTo>
                <a:cubicBezTo>
                  <a:pt x="845" y="887"/>
                  <a:pt x="610" y="954"/>
                  <a:pt x="244" y="1272"/>
                </a:cubicBezTo>
                <a:cubicBezTo>
                  <a:pt x="-115" y="1583"/>
                  <a:pt x="-70" y="1865"/>
                  <a:pt x="330" y="1804"/>
                </a:cubicBezTo>
                <a:cubicBezTo>
                  <a:pt x="533" y="1773"/>
                  <a:pt x="580" y="1826"/>
                  <a:pt x="558" y="2058"/>
                </a:cubicBezTo>
                <a:cubicBezTo>
                  <a:pt x="519" y="2467"/>
                  <a:pt x="1059" y="2476"/>
                  <a:pt x="1156" y="2069"/>
                </a:cubicBezTo>
                <a:cubicBezTo>
                  <a:pt x="1212" y="1831"/>
                  <a:pt x="1251" y="1812"/>
                  <a:pt x="1406" y="1953"/>
                </a:cubicBezTo>
                <a:cubicBezTo>
                  <a:pt x="1652" y="2179"/>
                  <a:pt x="1642" y="2257"/>
                  <a:pt x="1245" y="3177"/>
                </a:cubicBezTo>
                <a:cubicBezTo>
                  <a:pt x="739" y="4353"/>
                  <a:pt x="723" y="4543"/>
                  <a:pt x="1085" y="5076"/>
                </a:cubicBezTo>
                <a:cubicBezTo>
                  <a:pt x="1748" y="6052"/>
                  <a:pt x="1941" y="6182"/>
                  <a:pt x="2817" y="6252"/>
                </a:cubicBezTo>
                <a:cubicBezTo>
                  <a:pt x="3858" y="6336"/>
                  <a:pt x="3977" y="6502"/>
                  <a:pt x="3624" y="7378"/>
                </a:cubicBezTo>
                <a:cubicBezTo>
                  <a:pt x="3106" y="8667"/>
                  <a:pt x="3244" y="9811"/>
                  <a:pt x="4046" y="10884"/>
                </a:cubicBezTo>
                <a:cubicBezTo>
                  <a:pt x="4560" y="11571"/>
                  <a:pt x="6022" y="12708"/>
                  <a:pt x="6595" y="12867"/>
                </a:cubicBezTo>
                <a:cubicBezTo>
                  <a:pt x="6879" y="12946"/>
                  <a:pt x="7264" y="13145"/>
                  <a:pt x="7448" y="13308"/>
                </a:cubicBezTo>
                <a:cubicBezTo>
                  <a:pt x="7632" y="13471"/>
                  <a:pt x="7980" y="13707"/>
                  <a:pt x="8225" y="13830"/>
                </a:cubicBezTo>
                <a:cubicBezTo>
                  <a:pt x="8469" y="13953"/>
                  <a:pt x="8729" y="14192"/>
                  <a:pt x="8801" y="14366"/>
                </a:cubicBezTo>
                <a:cubicBezTo>
                  <a:pt x="8872" y="14539"/>
                  <a:pt x="9042" y="14721"/>
                  <a:pt x="9180" y="14766"/>
                </a:cubicBezTo>
                <a:cubicBezTo>
                  <a:pt x="9428" y="14847"/>
                  <a:pt x="9430" y="14848"/>
                  <a:pt x="9198" y="15003"/>
                </a:cubicBezTo>
                <a:cubicBezTo>
                  <a:pt x="9069" y="15089"/>
                  <a:pt x="8569" y="15586"/>
                  <a:pt x="8086" y="16105"/>
                </a:cubicBezTo>
                <a:cubicBezTo>
                  <a:pt x="7567" y="16663"/>
                  <a:pt x="6957" y="17177"/>
                  <a:pt x="6595" y="17359"/>
                </a:cubicBezTo>
                <a:cubicBezTo>
                  <a:pt x="5288" y="18019"/>
                  <a:pt x="4582" y="19122"/>
                  <a:pt x="4955" y="19919"/>
                </a:cubicBezTo>
                <a:cubicBezTo>
                  <a:pt x="5184" y="20406"/>
                  <a:pt x="6394" y="21036"/>
                  <a:pt x="7710" y="21353"/>
                </a:cubicBezTo>
                <a:cubicBezTo>
                  <a:pt x="8577" y="21563"/>
                  <a:pt x="9079" y="21591"/>
                  <a:pt x="11112" y="21543"/>
                </a:cubicBezTo>
                <a:cubicBezTo>
                  <a:pt x="12425" y="21512"/>
                  <a:pt x="13555" y="21449"/>
                  <a:pt x="13626" y="21401"/>
                </a:cubicBezTo>
                <a:cubicBezTo>
                  <a:pt x="13697" y="21353"/>
                  <a:pt x="14078" y="21230"/>
                  <a:pt x="14467" y="21130"/>
                </a:cubicBezTo>
                <a:cubicBezTo>
                  <a:pt x="15876" y="20767"/>
                  <a:pt x="17161" y="19805"/>
                  <a:pt x="17161" y="19112"/>
                </a:cubicBezTo>
                <a:cubicBezTo>
                  <a:pt x="17161" y="18965"/>
                  <a:pt x="17076" y="18678"/>
                  <a:pt x="16969" y="18478"/>
                </a:cubicBezTo>
                <a:cubicBezTo>
                  <a:pt x="16758" y="18085"/>
                  <a:pt x="15514" y="17136"/>
                  <a:pt x="15037" y="17003"/>
                </a:cubicBezTo>
                <a:cubicBezTo>
                  <a:pt x="14875" y="16958"/>
                  <a:pt x="14380" y="16566"/>
                  <a:pt x="13937" y="16136"/>
                </a:cubicBezTo>
                <a:cubicBezTo>
                  <a:pt x="13495" y="15705"/>
                  <a:pt x="12976" y="15265"/>
                  <a:pt x="12785" y="15156"/>
                </a:cubicBezTo>
                <a:lnTo>
                  <a:pt x="12437" y="14959"/>
                </a:lnTo>
                <a:lnTo>
                  <a:pt x="12763" y="14505"/>
                </a:lnTo>
                <a:cubicBezTo>
                  <a:pt x="12970" y="14219"/>
                  <a:pt x="13293" y="13980"/>
                  <a:pt x="13639" y="13854"/>
                </a:cubicBezTo>
                <a:cubicBezTo>
                  <a:pt x="13939" y="13744"/>
                  <a:pt x="14278" y="13540"/>
                  <a:pt x="14393" y="13399"/>
                </a:cubicBezTo>
                <a:cubicBezTo>
                  <a:pt x="14509" y="13259"/>
                  <a:pt x="14804" y="13085"/>
                  <a:pt x="15047" y="13013"/>
                </a:cubicBezTo>
                <a:cubicBezTo>
                  <a:pt x="16220" y="12664"/>
                  <a:pt x="17629" y="11138"/>
                  <a:pt x="18187" y="9616"/>
                </a:cubicBezTo>
                <a:cubicBezTo>
                  <a:pt x="18419" y="8981"/>
                  <a:pt x="18442" y="8792"/>
                  <a:pt x="18344" y="8219"/>
                </a:cubicBezTo>
                <a:cubicBezTo>
                  <a:pt x="18281" y="7854"/>
                  <a:pt x="18135" y="7395"/>
                  <a:pt x="18020" y="7202"/>
                </a:cubicBezTo>
                <a:cubicBezTo>
                  <a:pt x="17637" y="6557"/>
                  <a:pt x="17951" y="5935"/>
                  <a:pt x="18590" y="6076"/>
                </a:cubicBezTo>
                <a:cubicBezTo>
                  <a:pt x="19119" y="6193"/>
                  <a:pt x="19608" y="5887"/>
                  <a:pt x="20223" y="5049"/>
                </a:cubicBezTo>
                <a:cubicBezTo>
                  <a:pt x="20863" y="4177"/>
                  <a:pt x="20867" y="4133"/>
                  <a:pt x="20319" y="2916"/>
                </a:cubicBezTo>
                <a:cubicBezTo>
                  <a:pt x="20100" y="2431"/>
                  <a:pt x="19990" y="2030"/>
                  <a:pt x="20039" y="1892"/>
                </a:cubicBezTo>
                <a:cubicBezTo>
                  <a:pt x="20113" y="1677"/>
                  <a:pt x="20128" y="1677"/>
                  <a:pt x="20340" y="1889"/>
                </a:cubicBezTo>
                <a:cubicBezTo>
                  <a:pt x="20626" y="2174"/>
                  <a:pt x="20997" y="2103"/>
                  <a:pt x="20997" y="1763"/>
                </a:cubicBezTo>
                <a:cubicBezTo>
                  <a:pt x="20997" y="1596"/>
                  <a:pt x="21075" y="1506"/>
                  <a:pt x="21222" y="1506"/>
                </a:cubicBezTo>
                <a:cubicBezTo>
                  <a:pt x="21390" y="1505"/>
                  <a:pt x="21476" y="1444"/>
                  <a:pt x="21481" y="1343"/>
                </a:cubicBezTo>
                <a:cubicBezTo>
                  <a:pt x="21485" y="1242"/>
                  <a:pt x="21408" y="1100"/>
                  <a:pt x="21246" y="933"/>
                </a:cubicBezTo>
                <a:cubicBezTo>
                  <a:pt x="21018" y="696"/>
                  <a:pt x="20912" y="662"/>
                  <a:pt x="20729" y="770"/>
                </a:cubicBezTo>
                <a:cubicBezTo>
                  <a:pt x="20496" y="907"/>
                  <a:pt x="20173" y="881"/>
                  <a:pt x="19385" y="651"/>
                </a:cubicBezTo>
                <a:cubicBezTo>
                  <a:pt x="17921" y="225"/>
                  <a:pt x="15036" y="8"/>
                  <a:pt x="10674" y="0"/>
                </a:cubicBezTo>
                <a:close/>
                <a:moveTo>
                  <a:pt x="2176" y="1750"/>
                </a:moveTo>
                <a:cubicBezTo>
                  <a:pt x="2363" y="1765"/>
                  <a:pt x="2680" y="2118"/>
                  <a:pt x="3116" y="2811"/>
                </a:cubicBezTo>
                <a:cubicBezTo>
                  <a:pt x="3733" y="3792"/>
                  <a:pt x="3772" y="3905"/>
                  <a:pt x="3754" y="4567"/>
                </a:cubicBezTo>
                <a:cubicBezTo>
                  <a:pt x="3743" y="4957"/>
                  <a:pt x="3728" y="5312"/>
                  <a:pt x="3723" y="5361"/>
                </a:cubicBezTo>
                <a:cubicBezTo>
                  <a:pt x="3717" y="5409"/>
                  <a:pt x="3545" y="5543"/>
                  <a:pt x="3341" y="5656"/>
                </a:cubicBezTo>
                <a:cubicBezTo>
                  <a:pt x="3136" y="5768"/>
                  <a:pt x="2881" y="5859"/>
                  <a:pt x="2777" y="5859"/>
                </a:cubicBezTo>
                <a:cubicBezTo>
                  <a:pt x="2521" y="5859"/>
                  <a:pt x="1754" y="5277"/>
                  <a:pt x="1661" y="5011"/>
                </a:cubicBezTo>
                <a:cubicBezTo>
                  <a:pt x="1504" y="4560"/>
                  <a:pt x="1586" y="3820"/>
                  <a:pt x="1818" y="3587"/>
                </a:cubicBezTo>
                <a:cubicBezTo>
                  <a:pt x="2097" y="3309"/>
                  <a:pt x="2522" y="3410"/>
                  <a:pt x="2302" y="3703"/>
                </a:cubicBezTo>
                <a:cubicBezTo>
                  <a:pt x="2198" y="3841"/>
                  <a:pt x="2201" y="3907"/>
                  <a:pt x="2308" y="3981"/>
                </a:cubicBezTo>
                <a:cubicBezTo>
                  <a:pt x="2435" y="4067"/>
                  <a:pt x="2767" y="3734"/>
                  <a:pt x="2767" y="3520"/>
                </a:cubicBezTo>
                <a:cubicBezTo>
                  <a:pt x="2767" y="3311"/>
                  <a:pt x="2441" y="2999"/>
                  <a:pt x="2176" y="2953"/>
                </a:cubicBezTo>
                <a:cubicBezTo>
                  <a:pt x="1968" y="2918"/>
                  <a:pt x="1893" y="2828"/>
                  <a:pt x="1914" y="2655"/>
                </a:cubicBezTo>
                <a:cubicBezTo>
                  <a:pt x="1931" y="2521"/>
                  <a:pt x="1955" y="2268"/>
                  <a:pt x="1973" y="2089"/>
                </a:cubicBezTo>
                <a:cubicBezTo>
                  <a:pt x="1995" y="1853"/>
                  <a:pt x="2063" y="1741"/>
                  <a:pt x="2176" y="1750"/>
                </a:cubicBezTo>
                <a:close/>
                <a:moveTo>
                  <a:pt x="19280" y="1899"/>
                </a:moveTo>
                <a:cubicBezTo>
                  <a:pt x="19343" y="1856"/>
                  <a:pt x="19480" y="2002"/>
                  <a:pt x="19582" y="2221"/>
                </a:cubicBezTo>
                <a:lnTo>
                  <a:pt x="19767" y="2618"/>
                </a:lnTo>
                <a:lnTo>
                  <a:pt x="19348" y="2811"/>
                </a:lnTo>
                <a:cubicBezTo>
                  <a:pt x="19002" y="2971"/>
                  <a:pt x="18932" y="3069"/>
                  <a:pt x="18932" y="3391"/>
                </a:cubicBezTo>
                <a:cubicBezTo>
                  <a:pt x="18932" y="3693"/>
                  <a:pt x="18983" y="3781"/>
                  <a:pt x="19166" y="3781"/>
                </a:cubicBezTo>
                <a:cubicBezTo>
                  <a:pt x="19296" y="3781"/>
                  <a:pt x="19401" y="3694"/>
                  <a:pt x="19401" y="3591"/>
                </a:cubicBezTo>
                <a:cubicBezTo>
                  <a:pt x="19401" y="3282"/>
                  <a:pt x="19665" y="3205"/>
                  <a:pt x="19835" y="3462"/>
                </a:cubicBezTo>
                <a:cubicBezTo>
                  <a:pt x="20167" y="3962"/>
                  <a:pt x="19925" y="4974"/>
                  <a:pt x="19376" y="5398"/>
                </a:cubicBezTo>
                <a:cubicBezTo>
                  <a:pt x="19089" y="5620"/>
                  <a:pt x="18660" y="5645"/>
                  <a:pt x="18264" y="5469"/>
                </a:cubicBezTo>
                <a:cubicBezTo>
                  <a:pt x="18059" y="5378"/>
                  <a:pt x="18001" y="5231"/>
                  <a:pt x="17968" y="4683"/>
                </a:cubicBezTo>
                <a:cubicBezTo>
                  <a:pt x="17940" y="4229"/>
                  <a:pt x="17988" y="3908"/>
                  <a:pt x="18106" y="3716"/>
                </a:cubicBezTo>
                <a:cubicBezTo>
                  <a:pt x="18204" y="3559"/>
                  <a:pt x="18480" y="3102"/>
                  <a:pt x="18723" y="2703"/>
                </a:cubicBezTo>
                <a:cubicBezTo>
                  <a:pt x="18965" y="2303"/>
                  <a:pt x="19218" y="1942"/>
                  <a:pt x="19280" y="1899"/>
                </a:cubicBezTo>
                <a:close/>
              </a:path>
            </a:pathLst>
          </a:cu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8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28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28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28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28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28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1" fill="hold">
                                  <p:stCondLst>
                                    <p:cond delay="0"/>
                                  </p:stCondLst>
                                  <p:iterate type="el" backwards="0">
                                    <p:tmAbs val="0"/>
                                  </p:iterate>
                                  <p:childTnLst>
                                    <p:set>
                                      <p:cBhvr>
                                        <p:cTn id="30" fill="hold"/>
                                        <p:tgtEl>
                                          <p:spTgt spid="28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1" fill="hold">
                                  <p:stCondLst>
                                    <p:cond delay="0"/>
                                  </p:stCondLst>
                                  <p:iterate type="el" backwards="0">
                                    <p:tmAbs val="0"/>
                                  </p:iterate>
                                  <p:childTnLst>
                                    <p:set>
                                      <p:cBhvr>
                                        <p:cTn id="34" fill="hold"/>
                                        <p:tgtEl>
                                          <p:spTgt spid="284">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84"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Les sceaux"/>
          <p:cNvSpPr txBox="1"/>
          <p:nvPr>
            <p:ph type="title"/>
          </p:nvPr>
        </p:nvSpPr>
        <p:spPr>
          <a:xfrm>
            <a:off x="-327660" y="746192"/>
            <a:ext cx="11099801" cy="2120901"/>
          </a:xfrm>
          <a:prstGeom prst="rect">
            <a:avLst/>
          </a:prstGeom>
        </p:spPr>
        <p:txBody>
          <a:bodyPr/>
          <a:lstStyle>
            <a:lvl1pPr>
              <a:defRPr>
                <a:latin typeface="Gill Sans"/>
                <a:ea typeface="Gill Sans"/>
                <a:cs typeface="Gill Sans"/>
                <a:sym typeface="Gill Sans"/>
              </a:defRPr>
            </a:lvl1pPr>
          </a:lstStyle>
          <a:p>
            <a:pPr/>
            <a:r>
              <a:t>Les sceaux</a:t>
            </a:r>
          </a:p>
        </p:txBody>
      </p:sp>
      <p:sp>
        <p:nvSpPr>
          <p:cNvPr id="186" name="Un cheval blanc, un personnage, un arc, une couronne, vaincre…"/>
          <p:cNvSpPr txBox="1"/>
          <p:nvPr/>
        </p:nvSpPr>
        <p:spPr>
          <a:xfrm>
            <a:off x="1516380" y="3374058"/>
            <a:ext cx="11099801" cy="60549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558800" indent="-558800" algn="l">
              <a:buSzPct val="100000"/>
              <a:buAutoNum type="arabicPeriod" startAt="1"/>
              <a:defRPr>
                <a:latin typeface="Gill Sans"/>
                <a:ea typeface="Gill Sans"/>
                <a:cs typeface="Gill Sans"/>
                <a:sym typeface="Gill Sans"/>
              </a:defRPr>
            </a:pPr>
            <a:r>
              <a:t>Un cheval blanc, un personnage, un arc, une couronne, vaincre</a:t>
            </a:r>
          </a:p>
          <a:p>
            <a:pPr marL="558800" indent="-558800" algn="l">
              <a:buSzPct val="100000"/>
              <a:buAutoNum type="arabicPeriod" startAt="1"/>
              <a:defRPr>
                <a:latin typeface="Gill Sans"/>
                <a:ea typeface="Gill Sans"/>
                <a:cs typeface="Gill Sans"/>
                <a:sym typeface="Gill Sans"/>
              </a:defRPr>
            </a:pPr>
            <a:r>
              <a:t>Un cheval roux, la guerre, une grande épée</a:t>
            </a:r>
          </a:p>
          <a:p>
            <a:pPr marL="558800" indent="-558800" algn="l">
              <a:buSzPct val="100000"/>
              <a:buAutoNum type="arabicPeriod" startAt="1"/>
              <a:defRPr>
                <a:latin typeface="Gill Sans"/>
                <a:ea typeface="Gill Sans"/>
                <a:cs typeface="Gill Sans"/>
                <a:sym typeface="Gill Sans"/>
              </a:defRPr>
            </a:pPr>
            <a:r>
              <a:t>Un cheval noir, une balance, la famine</a:t>
            </a:r>
          </a:p>
          <a:p>
            <a:pPr marL="558800" indent="-558800" algn="l">
              <a:buSzPct val="100000"/>
              <a:buAutoNum type="arabicPeriod" startAt="1"/>
              <a:defRPr>
                <a:latin typeface="Gill Sans"/>
                <a:ea typeface="Gill Sans"/>
                <a:cs typeface="Gill Sans"/>
                <a:sym typeface="Gill Sans"/>
              </a:defRPr>
            </a:pPr>
            <a:r>
              <a:t>Un cheval livide, la mort et le hadès</a:t>
            </a:r>
          </a:p>
          <a:p>
            <a:pPr marL="558800" indent="-558800" algn="l">
              <a:buSzPct val="100000"/>
              <a:buAutoNum type="arabicPeriod" startAt="1"/>
              <a:defRPr>
                <a:latin typeface="Gill Sans"/>
                <a:ea typeface="Gill Sans"/>
                <a:cs typeface="Gill Sans"/>
                <a:sym typeface="Gill Sans"/>
              </a:defRPr>
            </a:pPr>
            <a:r>
              <a:t>Les âmes de ceux qui ont été égorgés pour la parole de Dieu</a:t>
            </a:r>
          </a:p>
          <a:p>
            <a:pPr marL="558800" indent="-558800" algn="l">
              <a:buSzPct val="100000"/>
              <a:buAutoNum type="arabicPeriod" startAt="1"/>
              <a:defRPr>
                <a:latin typeface="Gill Sans"/>
                <a:ea typeface="Gill Sans"/>
                <a:cs typeface="Gill Sans"/>
                <a:sym typeface="Gill Sans"/>
              </a:defRPr>
            </a:pPr>
            <a:r>
              <a:t>Evènements terrestres</a:t>
            </a:r>
          </a:p>
          <a:p>
            <a:pPr marL="558800" indent="-558800" algn="l">
              <a:buSzPct val="100000"/>
              <a:buAutoNum type="arabicPeriod" startAt="1"/>
              <a:defRPr>
                <a:latin typeface="Gill Sans"/>
                <a:ea typeface="Gill Sans"/>
                <a:cs typeface="Gill Sans"/>
                <a:sym typeface="Gill Sans"/>
              </a:defRPr>
            </a:pPr>
            <a:r>
              <a:t>Les 7 trompettes</a:t>
            </a:r>
          </a:p>
        </p:txBody>
      </p:sp>
      <p:sp>
        <p:nvSpPr>
          <p:cNvPr id="187" name="Un livre à ouvrir, Dieu sait à l’avance… Ap 6"/>
          <p:cNvSpPr txBox="1"/>
          <p:nvPr/>
        </p:nvSpPr>
        <p:spPr>
          <a:xfrm>
            <a:off x="5399631" y="2185803"/>
            <a:ext cx="5435744" cy="10801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484886">
              <a:defRPr i="1" sz="3320">
                <a:latin typeface="Gill Sans"/>
                <a:ea typeface="Gill Sans"/>
                <a:cs typeface="Gill Sans"/>
                <a:sym typeface="Gill Sans"/>
              </a:defRPr>
            </a:lvl1pPr>
          </a:lstStyle>
          <a:p>
            <a:pPr/>
            <a:r>
              <a:t>Un livre à ouvrir, Dieu sait à l’avance… Ap 6</a:t>
            </a:r>
          </a:p>
        </p:txBody>
      </p:sp>
      <p:pic>
        <p:nvPicPr>
          <p:cNvPr id="188" name="pasted-image.tiff" descr="pasted-image.tiff"/>
          <p:cNvPicPr>
            <a:picLocks noChangeAspect="1"/>
          </p:cNvPicPr>
          <p:nvPr/>
        </p:nvPicPr>
        <p:blipFill>
          <a:blip r:embed="rId2">
            <a:extLst/>
          </a:blip>
          <a:srcRect l="1764" t="6094" r="0" b="4592"/>
          <a:stretch>
            <a:fillRect/>
          </a:stretch>
        </p:blipFill>
        <p:spPr>
          <a:xfrm>
            <a:off x="269240" y="405802"/>
            <a:ext cx="2545081" cy="2801681"/>
          </a:xfrm>
          <a:custGeom>
            <a:avLst/>
            <a:gdLst/>
            <a:ahLst/>
            <a:cxnLst>
              <a:cxn ang="0">
                <a:pos x="wd2" y="hd2"/>
              </a:cxn>
              <a:cxn ang="5400000">
                <a:pos x="wd2" y="hd2"/>
              </a:cxn>
              <a:cxn ang="10800000">
                <a:pos x="wd2" y="hd2"/>
              </a:cxn>
              <a:cxn ang="16200000">
                <a:pos x="wd2" y="hd2"/>
              </a:cxn>
            </a:cxnLst>
            <a:rect l="0" t="0" r="r" b="b"/>
            <a:pathLst>
              <a:path w="21600" h="21536" fill="norm" stroke="1" extrusionOk="0">
                <a:moveTo>
                  <a:pt x="10755" y="4"/>
                </a:moveTo>
                <a:cubicBezTo>
                  <a:pt x="10620" y="-11"/>
                  <a:pt x="10453" y="19"/>
                  <a:pt x="10327" y="99"/>
                </a:cubicBezTo>
                <a:cubicBezTo>
                  <a:pt x="10131" y="222"/>
                  <a:pt x="9985" y="232"/>
                  <a:pt x="9710" y="138"/>
                </a:cubicBezTo>
                <a:cubicBezTo>
                  <a:pt x="9194" y="-38"/>
                  <a:pt x="8907" y="95"/>
                  <a:pt x="8953" y="489"/>
                </a:cubicBezTo>
                <a:lnTo>
                  <a:pt x="8990" y="812"/>
                </a:lnTo>
                <a:lnTo>
                  <a:pt x="6662" y="812"/>
                </a:lnTo>
                <a:cubicBezTo>
                  <a:pt x="4212" y="812"/>
                  <a:pt x="3340" y="943"/>
                  <a:pt x="3004" y="1359"/>
                </a:cubicBezTo>
                <a:cubicBezTo>
                  <a:pt x="2914" y="1471"/>
                  <a:pt x="2758" y="1537"/>
                  <a:pt x="2657" y="1502"/>
                </a:cubicBezTo>
                <a:cubicBezTo>
                  <a:pt x="2509" y="1450"/>
                  <a:pt x="2487" y="1557"/>
                  <a:pt x="2546" y="2075"/>
                </a:cubicBezTo>
                <a:cubicBezTo>
                  <a:pt x="2631" y="2817"/>
                  <a:pt x="2450" y="3024"/>
                  <a:pt x="2055" y="2640"/>
                </a:cubicBezTo>
                <a:cubicBezTo>
                  <a:pt x="1915" y="2504"/>
                  <a:pt x="1752" y="2393"/>
                  <a:pt x="1691" y="2393"/>
                </a:cubicBezTo>
                <a:cubicBezTo>
                  <a:pt x="1487" y="2393"/>
                  <a:pt x="1432" y="2735"/>
                  <a:pt x="1576" y="3110"/>
                </a:cubicBezTo>
                <a:cubicBezTo>
                  <a:pt x="1682" y="3385"/>
                  <a:pt x="1683" y="3536"/>
                  <a:pt x="1573" y="3695"/>
                </a:cubicBezTo>
                <a:cubicBezTo>
                  <a:pt x="1491" y="3814"/>
                  <a:pt x="1421" y="4102"/>
                  <a:pt x="1421" y="4333"/>
                </a:cubicBezTo>
                <a:cubicBezTo>
                  <a:pt x="1421" y="4736"/>
                  <a:pt x="1441" y="4751"/>
                  <a:pt x="1842" y="4714"/>
                </a:cubicBezTo>
                <a:cubicBezTo>
                  <a:pt x="2167" y="4685"/>
                  <a:pt x="2271" y="4726"/>
                  <a:pt x="2307" y="4894"/>
                </a:cubicBezTo>
                <a:cubicBezTo>
                  <a:pt x="2366" y="5171"/>
                  <a:pt x="2144" y="5369"/>
                  <a:pt x="1775" y="5373"/>
                </a:cubicBezTo>
                <a:cubicBezTo>
                  <a:pt x="1497" y="5376"/>
                  <a:pt x="1489" y="5414"/>
                  <a:pt x="1522" y="6374"/>
                </a:cubicBezTo>
                <a:cubicBezTo>
                  <a:pt x="1567" y="7656"/>
                  <a:pt x="1610" y="7813"/>
                  <a:pt x="1967" y="7954"/>
                </a:cubicBezTo>
                <a:cubicBezTo>
                  <a:pt x="2315" y="8092"/>
                  <a:pt x="2438" y="8778"/>
                  <a:pt x="2189" y="9199"/>
                </a:cubicBezTo>
                <a:cubicBezTo>
                  <a:pt x="2048" y="9437"/>
                  <a:pt x="2022" y="9443"/>
                  <a:pt x="1876" y="9263"/>
                </a:cubicBezTo>
                <a:cubicBezTo>
                  <a:pt x="1789" y="9155"/>
                  <a:pt x="1653" y="9064"/>
                  <a:pt x="1573" y="9064"/>
                </a:cubicBezTo>
                <a:cubicBezTo>
                  <a:pt x="1387" y="9064"/>
                  <a:pt x="1326" y="9348"/>
                  <a:pt x="1233" y="10663"/>
                </a:cubicBezTo>
                <a:cubicBezTo>
                  <a:pt x="1169" y="11560"/>
                  <a:pt x="1190" y="11766"/>
                  <a:pt x="1367" y="11926"/>
                </a:cubicBezTo>
                <a:cubicBezTo>
                  <a:pt x="1523" y="12067"/>
                  <a:pt x="1624" y="12083"/>
                  <a:pt x="1748" y="11990"/>
                </a:cubicBezTo>
                <a:cubicBezTo>
                  <a:pt x="1972" y="11822"/>
                  <a:pt x="2119" y="12033"/>
                  <a:pt x="1970" y="12310"/>
                </a:cubicBezTo>
                <a:cubicBezTo>
                  <a:pt x="1909" y="12424"/>
                  <a:pt x="1877" y="12624"/>
                  <a:pt x="1900" y="12753"/>
                </a:cubicBezTo>
                <a:cubicBezTo>
                  <a:pt x="1922" y="12881"/>
                  <a:pt x="1967" y="13235"/>
                  <a:pt x="1997" y="13540"/>
                </a:cubicBezTo>
                <a:cubicBezTo>
                  <a:pt x="2048" y="14053"/>
                  <a:pt x="2019" y="14118"/>
                  <a:pt x="1617" y="14418"/>
                </a:cubicBezTo>
                <a:cubicBezTo>
                  <a:pt x="1378" y="14597"/>
                  <a:pt x="1115" y="14901"/>
                  <a:pt x="1034" y="15093"/>
                </a:cubicBezTo>
                <a:lnTo>
                  <a:pt x="889" y="15440"/>
                </a:lnTo>
                <a:lnTo>
                  <a:pt x="653" y="15163"/>
                </a:lnTo>
                <a:cubicBezTo>
                  <a:pt x="399" y="14857"/>
                  <a:pt x="0" y="14888"/>
                  <a:pt x="0" y="15215"/>
                </a:cubicBezTo>
                <a:cubicBezTo>
                  <a:pt x="0" y="15461"/>
                  <a:pt x="697" y="16087"/>
                  <a:pt x="970" y="16087"/>
                </a:cubicBezTo>
                <a:cubicBezTo>
                  <a:pt x="1346" y="16087"/>
                  <a:pt x="1712" y="16325"/>
                  <a:pt x="1573" y="16478"/>
                </a:cubicBezTo>
                <a:cubicBezTo>
                  <a:pt x="1504" y="16553"/>
                  <a:pt x="1395" y="16798"/>
                  <a:pt x="1330" y="17024"/>
                </a:cubicBezTo>
                <a:cubicBezTo>
                  <a:pt x="1259" y="17273"/>
                  <a:pt x="1090" y="17490"/>
                  <a:pt x="899" y="17576"/>
                </a:cubicBezTo>
                <a:cubicBezTo>
                  <a:pt x="279" y="17856"/>
                  <a:pt x="32" y="18582"/>
                  <a:pt x="451" y="18897"/>
                </a:cubicBezTo>
                <a:cubicBezTo>
                  <a:pt x="558" y="18977"/>
                  <a:pt x="648" y="19182"/>
                  <a:pt x="650" y="19351"/>
                </a:cubicBezTo>
                <a:cubicBezTo>
                  <a:pt x="657" y="19893"/>
                  <a:pt x="936" y="20070"/>
                  <a:pt x="2041" y="20245"/>
                </a:cubicBezTo>
                <a:cubicBezTo>
                  <a:pt x="3001" y="20397"/>
                  <a:pt x="4699" y="20559"/>
                  <a:pt x="5648" y="20587"/>
                </a:cubicBezTo>
                <a:cubicBezTo>
                  <a:pt x="5875" y="20593"/>
                  <a:pt x="6105" y="20637"/>
                  <a:pt x="6157" y="20684"/>
                </a:cubicBezTo>
                <a:cubicBezTo>
                  <a:pt x="6209" y="20732"/>
                  <a:pt x="6490" y="20769"/>
                  <a:pt x="6780" y="20770"/>
                </a:cubicBezTo>
                <a:cubicBezTo>
                  <a:pt x="7071" y="20770"/>
                  <a:pt x="7657" y="20820"/>
                  <a:pt x="8084" y="20880"/>
                </a:cubicBezTo>
                <a:cubicBezTo>
                  <a:pt x="8510" y="20939"/>
                  <a:pt x="9238" y="21018"/>
                  <a:pt x="9700" y="21057"/>
                </a:cubicBezTo>
                <a:cubicBezTo>
                  <a:pt x="10163" y="21095"/>
                  <a:pt x="11327" y="21227"/>
                  <a:pt x="12287" y="21349"/>
                </a:cubicBezTo>
                <a:cubicBezTo>
                  <a:pt x="13729" y="21532"/>
                  <a:pt x="14552" y="21562"/>
                  <a:pt x="17002" y="21517"/>
                </a:cubicBezTo>
                <a:cubicBezTo>
                  <a:pt x="19802" y="21466"/>
                  <a:pt x="20425" y="21387"/>
                  <a:pt x="20239" y="21114"/>
                </a:cubicBezTo>
                <a:cubicBezTo>
                  <a:pt x="20203" y="21062"/>
                  <a:pt x="20275" y="20952"/>
                  <a:pt x="20401" y="20867"/>
                </a:cubicBezTo>
                <a:cubicBezTo>
                  <a:pt x="20723" y="20650"/>
                  <a:pt x="20983" y="20152"/>
                  <a:pt x="20947" y="19821"/>
                </a:cubicBezTo>
                <a:cubicBezTo>
                  <a:pt x="20930" y="19667"/>
                  <a:pt x="20953" y="19461"/>
                  <a:pt x="21000" y="19363"/>
                </a:cubicBezTo>
                <a:cubicBezTo>
                  <a:pt x="21105" y="19148"/>
                  <a:pt x="21042" y="18536"/>
                  <a:pt x="20893" y="18317"/>
                </a:cubicBezTo>
                <a:cubicBezTo>
                  <a:pt x="20825" y="18218"/>
                  <a:pt x="20852" y="18110"/>
                  <a:pt x="20967" y="18030"/>
                </a:cubicBezTo>
                <a:cubicBezTo>
                  <a:pt x="21099" y="17938"/>
                  <a:pt x="21156" y="17607"/>
                  <a:pt x="21169" y="16856"/>
                </a:cubicBezTo>
                <a:cubicBezTo>
                  <a:pt x="21183" y="16047"/>
                  <a:pt x="21236" y="15777"/>
                  <a:pt x="21395" y="15672"/>
                </a:cubicBezTo>
                <a:cubicBezTo>
                  <a:pt x="21577" y="15552"/>
                  <a:pt x="21600" y="14990"/>
                  <a:pt x="21600" y="10755"/>
                </a:cubicBezTo>
                <a:lnTo>
                  <a:pt x="21600" y="5971"/>
                </a:lnTo>
                <a:lnTo>
                  <a:pt x="21267" y="5733"/>
                </a:lnTo>
                <a:cubicBezTo>
                  <a:pt x="21017" y="5553"/>
                  <a:pt x="20926" y="5363"/>
                  <a:pt x="20893" y="4967"/>
                </a:cubicBezTo>
                <a:cubicBezTo>
                  <a:pt x="20832" y="4232"/>
                  <a:pt x="20587" y="3033"/>
                  <a:pt x="20354" y="2313"/>
                </a:cubicBezTo>
                <a:cubicBezTo>
                  <a:pt x="20168" y="1741"/>
                  <a:pt x="20121" y="1693"/>
                  <a:pt x="19552" y="1526"/>
                </a:cubicBezTo>
                <a:cubicBezTo>
                  <a:pt x="19220" y="1429"/>
                  <a:pt x="18409" y="1257"/>
                  <a:pt x="17750" y="1145"/>
                </a:cubicBezTo>
                <a:lnTo>
                  <a:pt x="16551" y="944"/>
                </a:lnTo>
                <a:lnTo>
                  <a:pt x="16352" y="1197"/>
                </a:lnTo>
                <a:cubicBezTo>
                  <a:pt x="16229" y="1356"/>
                  <a:pt x="16051" y="1440"/>
                  <a:pt x="15877" y="1416"/>
                </a:cubicBezTo>
                <a:cubicBezTo>
                  <a:pt x="15503" y="1365"/>
                  <a:pt x="15444" y="1150"/>
                  <a:pt x="15763" y="996"/>
                </a:cubicBezTo>
                <a:cubicBezTo>
                  <a:pt x="15987" y="887"/>
                  <a:pt x="16004" y="822"/>
                  <a:pt x="15888" y="520"/>
                </a:cubicBezTo>
                <a:cubicBezTo>
                  <a:pt x="15813" y="327"/>
                  <a:pt x="15715" y="165"/>
                  <a:pt x="15669" y="160"/>
                </a:cubicBezTo>
                <a:cubicBezTo>
                  <a:pt x="15177" y="101"/>
                  <a:pt x="14354" y="99"/>
                  <a:pt x="14254" y="157"/>
                </a:cubicBezTo>
                <a:cubicBezTo>
                  <a:pt x="14184" y="196"/>
                  <a:pt x="14106" y="333"/>
                  <a:pt x="14079" y="462"/>
                </a:cubicBezTo>
                <a:cubicBezTo>
                  <a:pt x="14036" y="669"/>
                  <a:pt x="13862" y="713"/>
                  <a:pt x="12543" y="837"/>
                </a:cubicBezTo>
                <a:cubicBezTo>
                  <a:pt x="10778" y="1003"/>
                  <a:pt x="10692" y="987"/>
                  <a:pt x="10866" y="575"/>
                </a:cubicBezTo>
                <a:cubicBezTo>
                  <a:pt x="10936" y="407"/>
                  <a:pt x="10994" y="228"/>
                  <a:pt x="10994" y="175"/>
                </a:cubicBezTo>
                <a:cubicBezTo>
                  <a:pt x="10994" y="80"/>
                  <a:pt x="10889" y="20"/>
                  <a:pt x="10755" y="4"/>
                </a:cubicBezTo>
                <a:close/>
              </a:path>
            </a:pathLst>
          </a:cu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flip dir="r"/>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18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18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18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186">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6"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Les trompettes"/>
          <p:cNvSpPr txBox="1"/>
          <p:nvPr>
            <p:ph type="title"/>
          </p:nvPr>
        </p:nvSpPr>
        <p:spPr>
          <a:xfrm>
            <a:off x="1563128" y="915669"/>
            <a:ext cx="11099801" cy="2120901"/>
          </a:xfrm>
          <a:prstGeom prst="rect">
            <a:avLst/>
          </a:prstGeom>
        </p:spPr>
        <p:txBody>
          <a:bodyPr/>
          <a:lstStyle>
            <a:lvl1pPr>
              <a:defRPr>
                <a:latin typeface="Gill Sans"/>
                <a:ea typeface="Gill Sans"/>
                <a:cs typeface="Gill Sans"/>
                <a:sym typeface="Gill Sans"/>
              </a:defRPr>
            </a:lvl1pPr>
          </a:lstStyle>
          <a:p>
            <a:pPr/>
            <a:r>
              <a:t>Les trompettes</a:t>
            </a:r>
          </a:p>
        </p:txBody>
      </p:sp>
      <p:sp>
        <p:nvSpPr>
          <p:cNvPr id="191" name="Grêle, feu et sang, terre, arbres, herbe brûlés (Ap 8.7)…"/>
          <p:cNvSpPr txBox="1"/>
          <p:nvPr>
            <p:ph type="body" idx="1"/>
          </p:nvPr>
        </p:nvSpPr>
        <p:spPr>
          <a:xfrm>
            <a:off x="952500" y="3107989"/>
            <a:ext cx="11099800" cy="6286501"/>
          </a:xfrm>
          <a:prstGeom prst="rect">
            <a:avLst/>
          </a:prstGeom>
        </p:spPr>
        <p:txBody>
          <a:bodyPr/>
          <a:lstStyle/>
          <a:p>
            <a:pPr marL="448055" indent="-448055" defTabSz="572516">
              <a:spcBef>
                <a:spcPts val="0"/>
              </a:spcBef>
              <a:buSzPct val="100000"/>
              <a:buAutoNum type="arabicPeriod" startAt="1"/>
              <a:defRPr sz="3528">
                <a:latin typeface="Gill Sans"/>
                <a:ea typeface="Gill Sans"/>
                <a:cs typeface="Gill Sans"/>
                <a:sym typeface="Gill Sans"/>
              </a:defRPr>
            </a:pPr>
            <a:r>
              <a:t>Grêle, </a:t>
            </a:r>
            <a:r>
              <a:rPr u="sng"/>
              <a:t>feu</a:t>
            </a:r>
            <a:r>
              <a:t> et sang, terre, arbres, herbe brûlés (Ap 8.7)</a:t>
            </a:r>
          </a:p>
          <a:p>
            <a:pPr marL="448055" indent="-448055" defTabSz="572516">
              <a:spcBef>
                <a:spcPts val="0"/>
              </a:spcBef>
              <a:buSzPct val="100000"/>
              <a:buAutoNum type="arabicPeriod" startAt="1"/>
              <a:defRPr sz="3528">
                <a:latin typeface="Gill Sans"/>
                <a:ea typeface="Gill Sans"/>
                <a:cs typeface="Gill Sans"/>
                <a:sym typeface="Gill Sans"/>
              </a:defRPr>
            </a:pPr>
            <a:r>
              <a:rPr u="sng"/>
              <a:t>Montagne de feu</a:t>
            </a:r>
            <a:r>
              <a:t> dans la mer, le tiers de la mer devient du sang, mort des créatures, navires détruits (Ap 8.8-9)</a:t>
            </a:r>
          </a:p>
          <a:p>
            <a:pPr marL="448055" indent="-448055" defTabSz="572516">
              <a:spcBef>
                <a:spcPts val="0"/>
              </a:spcBef>
              <a:buSzPct val="100000"/>
              <a:buAutoNum type="arabicPeriod" startAt="1"/>
              <a:defRPr sz="3528">
                <a:latin typeface="Gill Sans"/>
                <a:ea typeface="Gill Sans"/>
                <a:cs typeface="Gill Sans"/>
                <a:sym typeface="Gill Sans"/>
              </a:defRPr>
            </a:pPr>
            <a:r>
              <a:rPr u="sng"/>
              <a:t>Etoile qui tombe</a:t>
            </a:r>
            <a:r>
              <a:t> sur l‘eau douce, le tiers des eaux, mort de beaucoup d’hommes (Ap 8.10)</a:t>
            </a:r>
          </a:p>
          <a:p>
            <a:pPr marL="448055" indent="-448055" defTabSz="572516">
              <a:spcBef>
                <a:spcPts val="0"/>
              </a:spcBef>
              <a:buSzPct val="100000"/>
              <a:buAutoNum type="arabicPeriod" startAt="1"/>
              <a:defRPr sz="3528">
                <a:latin typeface="Gill Sans"/>
                <a:ea typeface="Gill Sans"/>
                <a:cs typeface="Gill Sans"/>
                <a:sym typeface="Gill Sans"/>
              </a:defRPr>
            </a:pPr>
            <a:r>
              <a:t>Le tiers du </a:t>
            </a:r>
            <a:r>
              <a:rPr u="sng"/>
              <a:t>soleil, de la lune et des étoiles</a:t>
            </a:r>
            <a:r>
              <a:t> obscurcis</a:t>
            </a:r>
          </a:p>
          <a:p>
            <a:pPr marL="448055" indent="-448055" defTabSz="572516">
              <a:spcBef>
                <a:spcPts val="0"/>
              </a:spcBef>
              <a:buSzPct val="100000"/>
              <a:buAutoNum type="arabicPeriod" startAt="1"/>
              <a:defRPr sz="3528">
                <a:latin typeface="Gill Sans"/>
                <a:ea typeface="Gill Sans"/>
                <a:cs typeface="Gill Sans"/>
                <a:sym typeface="Gill Sans"/>
              </a:defRPr>
            </a:pPr>
            <a:r>
              <a:rPr u="sng"/>
              <a:t>Etoile tombée sur la terre</a:t>
            </a:r>
            <a:r>
              <a:t>, ouvre la clef de l’abîme, nuisent à ceux qui ne sont pas scellés de Dieu, un roi,  Abaddon (Ap 9.1-11)</a:t>
            </a:r>
          </a:p>
          <a:p>
            <a:pPr marL="448055" indent="-448055" defTabSz="572516">
              <a:spcBef>
                <a:spcPts val="0"/>
              </a:spcBef>
              <a:buSzPct val="100000"/>
              <a:buAutoNum type="arabicPeriod" startAt="1"/>
              <a:defRPr sz="3528">
                <a:latin typeface="Gill Sans"/>
                <a:ea typeface="Gill Sans"/>
                <a:cs typeface="Gill Sans"/>
                <a:sym typeface="Gill Sans"/>
              </a:defRPr>
            </a:pPr>
            <a:r>
              <a:rPr u="sng"/>
              <a:t>Quatre anges</a:t>
            </a:r>
            <a:r>
              <a:t> déliés pour tuer le tiers des hommes (Ap 9.15). Pas de repentance, spiritisme (Ap 9.20)</a:t>
            </a:r>
          </a:p>
          <a:p>
            <a:pPr marL="448055" indent="-448055" defTabSz="572516">
              <a:spcBef>
                <a:spcPts val="0"/>
              </a:spcBef>
              <a:buSzPct val="100000"/>
              <a:buAutoNum type="arabicPeriod" startAt="1"/>
              <a:defRPr sz="3528">
                <a:latin typeface="Gill Sans"/>
                <a:ea typeface="Gill Sans"/>
                <a:cs typeface="Gill Sans"/>
                <a:sym typeface="Gill Sans"/>
              </a:defRPr>
            </a:pPr>
            <a:r>
              <a:t>Annonce de l’avènement (Ap 11.15)</a:t>
            </a:r>
          </a:p>
        </p:txBody>
      </p:sp>
      <p:sp>
        <p:nvSpPr>
          <p:cNvPr id="192" name="Les avertissements"/>
          <p:cNvSpPr txBox="1"/>
          <p:nvPr/>
        </p:nvSpPr>
        <p:spPr>
          <a:xfrm>
            <a:off x="8304116" y="2374287"/>
            <a:ext cx="3249435" cy="69679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defRPr i="1" sz="3200">
                <a:latin typeface="Gill Sans"/>
                <a:ea typeface="Gill Sans"/>
                <a:cs typeface="Gill Sans"/>
                <a:sym typeface="Gill Sans"/>
              </a:defRPr>
            </a:lvl1pPr>
          </a:lstStyle>
          <a:p>
            <a:pPr/>
            <a:r>
              <a:t>Les avertissements</a:t>
            </a:r>
          </a:p>
        </p:txBody>
      </p:sp>
      <p:pic>
        <p:nvPicPr>
          <p:cNvPr id="193" name="pasted-image.tiff" descr="pasted-image.tiff"/>
          <p:cNvPicPr>
            <a:picLocks noChangeAspect="1"/>
          </p:cNvPicPr>
          <p:nvPr/>
        </p:nvPicPr>
        <p:blipFill>
          <a:blip r:embed="rId2">
            <a:extLst/>
          </a:blip>
          <a:srcRect l="4466" t="17647" r="4567" b="13559"/>
          <a:stretch>
            <a:fillRect/>
          </a:stretch>
        </p:blipFill>
        <p:spPr>
          <a:xfrm>
            <a:off x="370609" y="589205"/>
            <a:ext cx="3177004" cy="1598825"/>
          </a:xfrm>
          <a:custGeom>
            <a:avLst/>
            <a:gdLst/>
            <a:ahLst/>
            <a:cxnLst>
              <a:cxn ang="0">
                <a:pos x="wd2" y="hd2"/>
              </a:cxn>
              <a:cxn ang="5400000">
                <a:pos x="wd2" y="hd2"/>
              </a:cxn>
              <a:cxn ang="10800000">
                <a:pos x="wd2" y="hd2"/>
              </a:cxn>
              <a:cxn ang="16200000">
                <a:pos x="wd2" y="hd2"/>
              </a:cxn>
            </a:cxnLst>
            <a:rect l="0" t="0" r="r" b="b"/>
            <a:pathLst>
              <a:path w="21599" h="21579" fill="norm" stroke="1" extrusionOk="0">
                <a:moveTo>
                  <a:pt x="97" y="0"/>
                </a:moveTo>
                <a:lnTo>
                  <a:pt x="30" y="718"/>
                </a:lnTo>
                <a:cubicBezTo>
                  <a:pt x="11" y="915"/>
                  <a:pt x="2" y="1169"/>
                  <a:pt x="0" y="1419"/>
                </a:cubicBezTo>
                <a:cubicBezTo>
                  <a:pt x="-1" y="1670"/>
                  <a:pt x="8" y="1917"/>
                  <a:pt x="25" y="2100"/>
                </a:cubicBezTo>
                <a:cubicBezTo>
                  <a:pt x="58" y="2466"/>
                  <a:pt x="98" y="3365"/>
                  <a:pt x="116" y="4098"/>
                </a:cubicBezTo>
                <a:cubicBezTo>
                  <a:pt x="134" y="4831"/>
                  <a:pt x="251" y="6032"/>
                  <a:pt x="375" y="6765"/>
                </a:cubicBezTo>
                <a:cubicBezTo>
                  <a:pt x="654" y="8415"/>
                  <a:pt x="1698" y="12645"/>
                  <a:pt x="2189" y="14114"/>
                </a:cubicBezTo>
                <a:cubicBezTo>
                  <a:pt x="2389" y="14716"/>
                  <a:pt x="2553" y="15238"/>
                  <a:pt x="2553" y="15277"/>
                </a:cubicBezTo>
                <a:cubicBezTo>
                  <a:pt x="2553" y="15315"/>
                  <a:pt x="2839" y="15885"/>
                  <a:pt x="3190" y="16541"/>
                </a:cubicBezTo>
                <a:cubicBezTo>
                  <a:pt x="3540" y="17197"/>
                  <a:pt x="3917" y="17903"/>
                  <a:pt x="4026" y="18110"/>
                </a:cubicBezTo>
                <a:cubicBezTo>
                  <a:pt x="4337" y="18706"/>
                  <a:pt x="5646" y="20042"/>
                  <a:pt x="6368" y="20499"/>
                </a:cubicBezTo>
                <a:cubicBezTo>
                  <a:pt x="7114" y="20973"/>
                  <a:pt x="7895" y="21289"/>
                  <a:pt x="8799" y="21490"/>
                </a:cubicBezTo>
                <a:cubicBezTo>
                  <a:pt x="9140" y="21566"/>
                  <a:pt x="9534" y="21600"/>
                  <a:pt x="9676" y="21565"/>
                </a:cubicBezTo>
                <a:cubicBezTo>
                  <a:pt x="10133" y="21454"/>
                  <a:pt x="12509" y="20473"/>
                  <a:pt x="12722" y="20307"/>
                </a:cubicBezTo>
                <a:cubicBezTo>
                  <a:pt x="12836" y="20218"/>
                  <a:pt x="13057" y="20037"/>
                  <a:pt x="13216" y="19910"/>
                </a:cubicBezTo>
                <a:cubicBezTo>
                  <a:pt x="13375" y="19783"/>
                  <a:pt x="13614" y="19680"/>
                  <a:pt x="13747" y="19680"/>
                </a:cubicBezTo>
                <a:cubicBezTo>
                  <a:pt x="13881" y="19680"/>
                  <a:pt x="14014" y="19555"/>
                  <a:pt x="14044" y="19396"/>
                </a:cubicBezTo>
                <a:cubicBezTo>
                  <a:pt x="14075" y="19238"/>
                  <a:pt x="14249" y="19040"/>
                  <a:pt x="14427" y="18962"/>
                </a:cubicBezTo>
                <a:cubicBezTo>
                  <a:pt x="14839" y="18782"/>
                  <a:pt x="15618" y="17683"/>
                  <a:pt x="16494" y="16043"/>
                </a:cubicBezTo>
                <a:cubicBezTo>
                  <a:pt x="16870" y="15338"/>
                  <a:pt x="17232" y="14763"/>
                  <a:pt x="17298" y="14763"/>
                </a:cubicBezTo>
                <a:cubicBezTo>
                  <a:pt x="17365" y="14763"/>
                  <a:pt x="17420" y="14654"/>
                  <a:pt x="17420" y="14522"/>
                </a:cubicBezTo>
                <a:cubicBezTo>
                  <a:pt x="17420" y="14389"/>
                  <a:pt x="17592" y="13918"/>
                  <a:pt x="17805" y="13477"/>
                </a:cubicBezTo>
                <a:cubicBezTo>
                  <a:pt x="18324" y="12403"/>
                  <a:pt x="18753" y="11453"/>
                  <a:pt x="19090" y="10627"/>
                </a:cubicBezTo>
                <a:cubicBezTo>
                  <a:pt x="19243" y="10252"/>
                  <a:pt x="19514" y="9601"/>
                  <a:pt x="19691" y="9181"/>
                </a:cubicBezTo>
                <a:cubicBezTo>
                  <a:pt x="19869" y="8762"/>
                  <a:pt x="19991" y="8339"/>
                  <a:pt x="19961" y="8244"/>
                </a:cubicBezTo>
                <a:cubicBezTo>
                  <a:pt x="19932" y="8149"/>
                  <a:pt x="20091" y="7594"/>
                  <a:pt x="20315" y="7006"/>
                </a:cubicBezTo>
                <a:cubicBezTo>
                  <a:pt x="20539" y="6419"/>
                  <a:pt x="20722" y="5855"/>
                  <a:pt x="20722" y="5758"/>
                </a:cubicBezTo>
                <a:cubicBezTo>
                  <a:pt x="20722" y="5661"/>
                  <a:pt x="20916" y="5197"/>
                  <a:pt x="21154" y="4724"/>
                </a:cubicBezTo>
                <a:cubicBezTo>
                  <a:pt x="21534" y="3969"/>
                  <a:pt x="21588" y="3748"/>
                  <a:pt x="21594" y="2914"/>
                </a:cubicBezTo>
                <a:lnTo>
                  <a:pt x="21599" y="1966"/>
                </a:lnTo>
                <a:lnTo>
                  <a:pt x="20981" y="1328"/>
                </a:lnTo>
                <a:cubicBezTo>
                  <a:pt x="20626" y="963"/>
                  <a:pt x="20262" y="732"/>
                  <a:pt x="20129" y="782"/>
                </a:cubicBezTo>
                <a:cubicBezTo>
                  <a:pt x="20001" y="831"/>
                  <a:pt x="19512" y="1638"/>
                  <a:pt x="19044" y="2582"/>
                </a:cubicBezTo>
                <a:cubicBezTo>
                  <a:pt x="18575" y="3526"/>
                  <a:pt x="18136" y="4300"/>
                  <a:pt x="18067" y="4301"/>
                </a:cubicBezTo>
                <a:cubicBezTo>
                  <a:pt x="17998" y="4303"/>
                  <a:pt x="17881" y="4531"/>
                  <a:pt x="17808" y="4805"/>
                </a:cubicBezTo>
                <a:cubicBezTo>
                  <a:pt x="17735" y="5078"/>
                  <a:pt x="17399" y="5781"/>
                  <a:pt x="17058" y="6369"/>
                </a:cubicBezTo>
                <a:cubicBezTo>
                  <a:pt x="16717" y="6957"/>
                  <a:pt x="16392" y="7598"/>
                  <a:pt x="16335" y="7794"/>
                </a:cubicBezTo>
                <a:cubicBezTo>
                  <a:pt x="16182" y="8320"/>
                  <a:pt x="15049" y="10044"/>
                  <a:pt x="14856" y="10044"/>
                </a:cubicBezTo>
                <a:cubicBezTo>
                  <a:pt x="14806" y="10044"/>
                  <a:pt x="14640" y="10276"/>
                  <a:pt x="14487" y="10558"/>
                </a:cubicBezTo>
                <a:cubicBezTo>
                  <a:pt x="14334" y="10840"/>
                  <a:pt x="14114" y="11072"/>
                  <a:pt x="13998" y="11072"/>
                </a:cubicBezTo>
                <a:cubicBezTo>
                  <a:pt x="13882" y="11072"/>
                  <a:pt x="13668" y="11254"/>
                  <a:pt x="13523" y="11479"/>
                </a:cubicBezTo>
                <a:cubicBezTo>
                  <a:pt x="13379" y="11705"/>
                  <a:pt x="13161" y="11892"/>
                  <a:pt x="13038" y="11892"/>
                </a:cubicBezTo>
                <a:cubicBezTo>
                  <a:pt x="12915" y="11892"/>
                  <a:pt x="12767" y="11984"/>
                  <a:pt x="12709" y="12100"/>
                </a:cubicBezTo>
                <a:cubicBezTo>
                  <a:pt x="12650" y="12217"/>
                  <a:pt x="12155" y="12317"/>
                  <a:pt x="11610" y="12320"/>
                </a:cubicBezTo>
                <a:cubicBezTo>
                  <a:pt x="9957" y="12329"/>
                  <a:pt x="9725" y="12103"/>
                  <a:pt x="8025" y="8817"/>
                </a:cubicBezTo>
                <a:cubicBezTo>
                  <a:pt x="7297" y="7409"/>
                  <a:pt x="7090" y="6800"/>
                  <a:pt x="7051" y="5946"/>
                </a:cubicBezTo>
                <a:cubicBezTo>
                  <a:pt x="7025" y="5395"/>
                  <a:pt x="6429" y="3690"/>
                  <a:pt x="6217" y="3562"/>
                </a:cubicBezTo>
                <a:cubicBezTo>
                  <a:pt x="6103" y="3493"/>
                  <a:pt x="5948" y="3336"/>
                  <a:pt x="5871" y="3214"/>
                </a:cubicBezTo>
                <a:cubicBezTo>
                  <a:pt x="5795" y="3092"/>
                  <a:pt x="5658" y="2972"/>
                  <a:pt x="5569" y="2946"/>
                </a:cubicBezTo>
                <a:cubicBezTo>
                  <a:pt x="5480" y="2920"/>
                  <a:pt x="5274" y="2697"/>
                  <a:pt x="5108" y="2453"/>
                </a:cubicBezTo>
                <a:cubicBezTo>
                  <a:pt x="4942" y="2210"/>
                  <a:pt x="4682" y="1935"/>
                  <a:pt x="4530" y="1843"/>
                </a:cubicBezTo>
                <a:cubicBezTo>
                  <a:pt x="4379" y="1751"/>
                  <a:pt x="3861" y="1383"/>
                  <a:pt x="3378" y="1023"/>
                </a:cubicBezTo>
                <a:cubicBezTo>
                  <a:pt x="2170" y="123"/>
                  <a:pt x="1903" y="11"/>
                  <a:pt x="939" y="5"/>
                </a:cubicBezTo>
                <a:lnTo>
                  <a:pt x="97" y="0"/>
                </a:lnTo>
                <a:close/>
              </a:path>
            </a:pathLst>
          </a:cu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flip dir="r"/>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Des protagonistes"/>
          <p:cNvSpPr txBox="1"/>
          <p:nvPr>
            <p:ph type="title"/>
          </p:nvPr>
        </p:nvSpPr>
        <p:spPr>
          <a:xfrm>
            <a:off x="556259" y="854710"/>
            <a:ext cx="11099801" cy="2120901"/>
          </a:xfrm>
          <a:prstGeom prst="rect">
            <a:avLst/>
          </a:prstGeom>
        </p:spPr>
        <p:txBody>
          <a:bodyPr/>
          <a:lstStyle>
            <a:lvl1pPr>
              <a:defRPr>
                <a:latin typeface="Gill Sans"/>
                <a:ea typeface="Gill Sans"/>
                <a:cs typeface="Gill Sans"/>
                <a:sym typeface="Gill Sans"/>
              </a:defRPr>
            </a:lvl1pPr>
          </a:lstStyle>
          <a:p>
            <a:pPr/>
            <a:r>
              <a:t>Des protagonistes </a:t>
            </a:r>
          </a:p>
        </p:txBody>
      </p:sp>
      <p:sp>
        <p:nvSpPr>
          <p:cNvPr id="196" name="Les 144 000 fidèles d’Israël scellés (Ap 7.4)…"/>
          <p:cNvSpPr txBox="1"/>
          <p:nvPr>
            <p:ph type="body" idx="1"/>
          </p:nvPr>
        </p:nvSpPr>
        <p:spPr>
          <a:xfrm>
            <a:off x="952500" y="3998604"/>
            <a:ext cx="11099800" cy="4977111"/>
          </a:xfrm>
          <a:prstGeom prst="rect">
            <a:avLst/>
          </a:prstGeom>
        </p:spPr>
        <p:txBody>
          <a:bodyPr/>
          <a:lstStyle/>
          <a:p>
            <a:pPr marL="397763" indent="-397763" defTabSz="508254">
              <a:spcBef>
                <a:spcPts val="0"/>
              </a:spcBef>
              <a:defRPr sz="3306">
                <a:latin typeface="Gill Sans"/>
                <a:ea typeface="Gill Sans"/>
                <a:cs typeface="Gill Sans"/>
                <a:sym typeface="Gill Sans"/>
              </a:defRPr>
            </a:pPr>
            <a:r>
              <a:t>Les 144 000 fidèles d’Israël scellés (Ap 7.4)</a:t>
            </a:r>
          </a:p>
          <a:p>
            <a:pPr marL="397763" indent="-397763" defTabSz="508254">
              <a:spcBef>
                <a:spcPts val="0"/>
              </a:spcBef>
              <a:defRPr sz="3306">
                <a:latin typeface="Gill Sans"/>
                <a:ea typeface="Gill Sans"/>
                <a:cs typeface="Gill Sans"/>
                <a:sym typeface="Gill Sans"/>
              </a:defRPr>
            </a:pPr>
            <a:r>
              <a:t>Une grande foule innombrable, de toutes nations</a:t>
            </a:r>
          </a:p>
          <a:p>
            <a:pPr lvl="2" marL="1193291" indent="-397763" defTabSz="508254">
              <a:spcBef>
                <a:spcPts val="0"/>
              </a:spcBef>
              <a:defRPr sz="3306">
                <a:latin typeface="Gill Sans"/>
                <a:ea typeface="Gill Sans"/>
                <a:cs typeface="Gill Sans"/>
                <a:sym typeface="Gill Sans"/>
              </a:defRPr>
            </a:pPr>
            <a:r>
              <a:t>Vêtus de robes blanches, lavées dans le sang de l’agneau (Ap 7.14)</a:t>
            </a:r>
          </a:p>
          <a:p>
            <a:pPr lvl="2" marL="1193291" indent="-397763" defTabSz="508254">
              <a:spcBef>
                <a:spcPts val="0"/>
              </a:spcBef>
              <a:defRPr sz="3306">
                <a:latin typeface="Gill Sans"/>
                <a:ea typeface="Gill Sans"/>
                <a:cs typeface="Gill Sans"/>
                <a:sym typeface="Gill Sans"/>
              </a:defRPr>
            </a:pPr>
            <a:r>
              <a:t>Ils chantent le salut (Ap 7.10)</a:t>
            </a:r>
          </a:p>
          <a:p>
            <a:pPr lvl="2" marL="1193291" indent="-397763" defTabSz="508254">
              <a:spcBef>
                <a:spcPts val="0"/>
              </a:spcBef>
              <a:defRPr sz="3306">
                <a:latin typeface="Gill Sans"/>
                <a:ea typeface="Gill Sans"/>
                <a:cs typeface="Gill Sans"/>
                <a:sym typeface="Gill Sans"/>
              </a:defRPr>
            </a:pPr>
            <a:r>
              <a:t>Ils viennent de la grande tribulation (Ap 7.14)</a:t>
            </a:r>
          </a:p>
          <a:p>
            <a:pPr lvl="2" marL="1193291" indent="-397763" defTabSz="508254">
              <a:spcBef>
                <a:spcPts val="0"/>
              </a:spcBef>
              <a:defRPr sz="3306">
                <a:latin typeface="Gill Sans"/>
                <a:ea typeface="Gill Sans"/>
                <a:cs typeface="Gill Sans"/>
                <a:sym typeface="Gill Sans"/>
              </a:defRPr>
            </a:pPr>
            <a:r>
              <a:t>L’agneau les paîtra (Ap. 7.17)</a:t>
            </a:r>
          </a:p>
          <a:p>
            <a:pPr lvl="2" marL="1193291" indent="-397763" defTabSz="508254">
              <a:spcBef>
                <a:spcPts val="0"/>
              </a:spcBef>
              <a:defRPr sz="3306">
                <a:latin typeface="Gill Sans"/>
                <a:ea typeface="Gill Sans"/>
                <a:cs typeface="Gill Sans"/>
                <a:sym typeface="Gill Sans"/>
              </a:defRPr>
            </a:pPr>
            <a:r>
              <a:t>La puissance d’égarement ? (2Th 2.11)</a:t>
            </a:r>
          </a:p>
          <a:p>
            <a:pPr lvl="2" marL="1193291" indent="-397763" defTabSz="508254">
              <a:spcBef>
                <a:spcPts val="0"/>
              </a:spcBef>
              <a:defRPr sz="3306">
                <a:latin typeface="Gill Sans"/>
                <a:ea typeface="Gill Sans"/>
                <a:cs typeface="Gill Sans"/>
                <a:sym typeface="Gill Sans"/>
              </a:defRPr>
            </a:pPr>
          </a:p>
        </p:txBody>
      </p:sp>
      <p:sp>
        <p:nvSpPr>
          <p:cNvPr id="197" name="subissants"/>
          <p:cNvSpPr txBox="1"/>
          <p:nvPr/>
        </p:nvSpPr>
        <p:spPr>
          <a:xfrm>
            <a:off x="7759592" y="2332254"/>
            <a:ext cx="3592037" cy="6214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defRPr i="1" sz="3200">
                <a:latin typeface="Gill Sans"/>
                <a:ea typeface="Gill Sans"/>
                <a:cs typeface="Gill Sans"/>
                <a:sym typeface="Gill Sans"/>
              </a:defRPr>
            </a:lvl1pPr>
          </a:lstStyle>
          <a:p>
            <a:pPr/>
            <a:r>
              <a:t>subissants</a:t>
            </a:r>
          </a:p>
        </p:txBody>
      </p:sp>
      <p:pic>
        <p:nvPicPr>
          <p:cNvPr id="198" name="pasted-image.tiff" descr="pasted-image.tiff"/>
          <p:cNvPicPr>
            <a:picLocks noChangeAspect="1"/>
          </p:cNvPicPr>
          <p:nvPr/>
        </p:nvPicPr>
        <p:blipFill>
          <a:blip r:embed="rId2">
            <a:extLst/>
          </a:blip>
          <a:srcRect l="22992" t="21115" r="25378" b="20174"/>
          <a:stretch>
            <a:fillRect/>
          </a:stretch>
        </p:blipFill>
        <p:spPr>
          <a:xfrm>
            <a:off x="229867" y="497283"/>
            <a:ext cx="1716465" cy="1951834"/>
          </a:xfrm>
          <a:custGeom>
            <a:avLst/>
            <a:gdLst/>
            <a:ahLst/>
            <a:cxnLst>
              <a:cxn ang="0">
                <a:pos x="wd2" y="hd2"/>
              </a:cxn>
              <a:cxn ang="5400000">
                <a:pos x="wd2" y="hd2"/>
              </a:cxn>
              <a:cxn ang="10800000">
                <a:pos x="wd2" y="hd2"/>
              </a:cxn>
              <a:cxn ang="16200000">
                <a:pos x="wd2" y="hd2"/>
              </a:cxn>
            </a:cxnLst>
            <a:rect l="0" t="0" r="r" b="b"/>
            <a:pathLst>
              <a:path w="21514" h="21517" fill="norm" stroke="1" extrusionOk="0">
                <a:moveTo>
                  <a:pt x="10571" y="0"/>
                </a:moveTo>
                <a:cubicBezTo>
                  <a:pt x="9700" y="-4"/>
                  <a:pt x="8909" y="407"/>
                  <a:pt x="9004" y="1081"/>
                </a:cubicBezTo>
                <a:cubicBezTo>
                  <a:pt x="9109" y="1829"/>
                  <a:pt x="8207" y="2803"/>
                  <a:pt x="6860" y="3391"/>
                </a:cubicBezTo>
                <a:cubicBezTo>
                  <a:pt x="6228" y="3667"/>
                  <a:pt x="5446" y="4063"/>
                  <a:pt x="5124" y="4271"/>
                </a:cubicBezTo>
                <a:cubicBezTo>
                  <a:pt x="4802" y="4478"/>
                  <a:pt x="4439" y="4647"/>
                  <a:pt x="4318" y="4647"/>
                </a:cubicBezTo>
                <a:cubicBezTo>
                  <a:pt x="4197" y="4647"/>
                  <a:pt x="4146" y="4714"/>
                  <a:pt x="4204" y="4796"/>
                </a:cubicBezTo>
                <a:cubicBezTo>
                  <a:pt x="4308" y="4945"/>
                  <a:pt x="3374" y="5586"/>
                  <a:pt x="3139" y="5526"/>
                </a:cubicBezTo>
                <a:cubicBezTo>
                  <a:pt x="2917" y="5469"/>
                  <a:pt x="2514" y="6013"/>
                  <a:pt x="2507" y="6379"/>
                </a:cubicBezTo>
                <a:cubicBezTo>
                  <a:pt x="2503" y="6623"/>
                  <a:pt x="2364" y="6753"/>
                  <a:pt x="2065" y="6791"/>
                </a:cubicBezTo>
                <a:cubicBezTo>
                  <a:pt x="1723" y="6833"/>
                  <a:pt x="1672" y="6897"/>
                  <a:pt x="1836" y="7071"/>
                </a:cubicBezTo>
                <a:cubicBezTo>
                  <a:pt x="1995" y="7239"/>
                  <a:pt x="1960" y="7348"/>
                  <a:pt x="1701" y="7517"/>
                </a:cubicBezTo>
                <a:cubicBezTo>
                  <a:pt x="1188" y="7854"/>
                  <a:pt x="678" y="8914"/>
                  <a:pt x="925" y="9131"/>
                </a:cubicBezTo>
                <a:cubicBezTo>
                  <a:pt x="1068" y="9257"/>
                  <a:pt x="999" y="9500"/>
                  <a:pt x="692" y="9950"/>
                </a:cubicBezTo>
                <a:cubicBezTo>
                  <a:pt x="342" y="10461"/>
                  <a:pt x="244" y="10878"/>
                  <a:pt x="199" y="12058"/>
                </a:cubicBezTo>
                <a:cubicBezTo>
                  <a:pt x="169" y="12868"/>
                  <a:pt x="92" y="13672"/>
                  <a:pt x="30" y="13844"/>
                </a:cubicBezTo>
                <a:cubicBezTo>
                  <a:pt x="-32" y="14016"/>
                  <a:pt x="6" y="14204"/>
                  <a:pt x="115" y="14264"/>
                </a:cubicBezTo>
                <a:cubicBezTo>
                  <a:pt x="224" y="14323"/>
                  <a:pt x="314" y="14695"/>
                  <a:pt x="314" y="15091"/>
                </a:cubicBezTo>
                <a:cubicBezTo>
                  <a:pt x="314" y="15535"/>
                  <a:pt x="497" y="16108"/>
                  <a:pt x="791" y="16596"/>
                </a:cubicBezTo>
                <a:cubicBezTo>
                  <a:pt x="1053" y="17028"/>
                  <a:pt x="1264" y="17443"/>
                  <a:pt x="1264" y="17519"/>
                </a:cubicBezTo>
                <a:cubicBezTo>
                  <a:pt x="1264" y="17674"/>
                  <a:pt x="1936" y="18379"/>
                  <a:pt x="3089" y="19435"/>
                </a:cubicBezTo>
                <a:cubicBezTo>
                  <a:pt x="3796" y="20082"/>
                  <a:pt x="5452" y="21021"/>
                  <a:pt x="5452" y="20774"/>
                </a:cubicBezTo>
                <a:cubicBezTo>
                  <a:pt x="5452" y="20718"/>
                  <a:pt x="5576" y="20762"/>
                  <a:pt x="5731" y="20875"/>
                </a:cubicBezTo>
                <a:cubicBezTo>
                  <a:pt x="5885" y="20987"/>
                  <a:pt x="6462" y="21175"/>
                  <a:pt x="7014" y="21290"/>
                </a:cubicBezTo>
                <a:cubicBezTo>
                  <a:pt x="8473" y="21596"/>
                  <a:pt x="13170" y="21593"/>
                  <a:pt x="13844" y="21286"/>
                </a:cubicBezTo>
                <a:cubicBezTo>
                  <a:pt x="14135" y="21154"/>
                  <a:pt x="14526" y="21025"/>
                  <a:pt x="14715" y="20997"/>
                </a:cubicBezTo>
                <a:cubicBezTo>
                  <a:pt x="14903" y="20969"/>
                  <a:pt x="15250" y="20853"/>
                  <a:pt x="15486" y="20739"/>
                </a:cubicBezTo>
                <a:cubicBezTo>
                  <a:pt x="15721" y="20625"/>
                  <a:pt x="15918" y="20589"/>
                  <a:pt x="15918" y="20656"/>
                </a:cubicBezTo>
                <a:cubicBezTo>
                  <a:pt x="15918" y="20723"/>
                  <a:pt x="16023" y="20646"/>
                  <a:pt x="16157" y="20485"/>
                </a:cubicBezTo>
                <a:cubicBezTo>
                  <a:pt x="16291" y="20324"/>
                  <a:pt x="16534" y="20173"/>
                  <a:pt x="16694" y="20153"/>
                </a:cubicBezTo>
                <a:cubicBezTo>
                  <a:pt x="16855" y="20132"/>
                  <a:pt x="17230" y="19950"/>
                  <a:pt x="17525" y="19746"/>
                </a:cubicBezTo>
                <a:cubicBezTo>
                  <a:pt x="17820" y="19542"/>
                  <a:pt x="18136" y="19374"/>
                  <a:pt x="18226" y="19374"/>
                </a:cubicBezTo>
                <a:cubicBezTo>
                  <a:pt x="18317" y="19374"/>
                  <a:pt x="18367" y="19313"/>
                  <a:pt x="18341" y="19243"/>
                </a:cubicBezTo>
                <a:cubicBezTo>
                  <a:pt x="18298" y="19127"/>
                  <a:pt x="19387" y="17903"/>
                  <a:pt x="20385" y="16946"/>
                </a:cubicBezTo>
                <a:cubicBezTo>
                  <a:pt x="20595" y="16745"/>
                  <a:pt x="20787" y="16476"/>
                  <a:pt x="20808" y="16346"/>
                </a:cubicBezTo>
                <a:cubicBezTo>
                  <a:pt x="20830" y="16216"/>
                  <a:pt x="21013" y="15693"/>
                  <a:pt x="21216" y="15187"/>
                </a:cubicBezTo>
                <a:cubicBezTo>
                  <a:pt x="21542" y="14373"/>
                  <a:pt x="21568" y="14008"/>
                  <a:pt x="21450" y="12010"/>
                </a:cubicBezTo>
                <a:cubicBezTo>
                  <a:pt x="21296" y="9412"/>
                  <a:pt x="20972" y="8520"/>
                  <a:pt x="19460" y="6519"/>
                </a:cubicBezTo>
                <a:cubicBezTo>
                  <a:pt x="18451" y="5184"/>
                  <a:pt x="17669" y="4579"/>
                  <a:pt x="16008" y="3842"/>
                </a:cubicBezTo>
                <a:cubicBezTo>
                  <a:pt x="15042" y="3413"/>
                  <a:pt x="14379" y="3195"/>
                  <a:pt x="12536" y="2709"/>
                </a:cubicBezTo>
                <a:cubicBezTo>
                  <a:pt x="12362" y="2663"/>
                  <a:pt x="12327" y="2402"/>
                  <a:pt x="12411" y="1764"/>
                </a:cubicBezTo>
                <a:cubicBezTo>
                  <a:pt x="12516" y="968"/>
                  <a:pt x="12482" y="842"/>
                  <a:pt x="12053" y="490"/>
                </a:cubicBezTo>
                <a:cubicBezTo>
                  <a:pt x="11643" y="154"/>
                  <a:pt x="11093" y="3"/>
                  <a:pt x="10571" y="0"/>
                </a:cubicBezTo>
                <a:close/>
              </a:path>
            </a:pathLst>
          </a:cu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flip dir="r"/>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Les protagonistes"/>
          <p:cNvSpPr txBox="1"/>
          <p:nvPr>
            <p:ph type="title"/>
          </p:nvPr>
        </p:nvSpPr>
        <p:spPr>
          <a:xfrm>
            <a:off x="1775460" y="1159510"/>
            <a:ext cx="11099801" cy="2120901"/>
          </a:xfrm>
          <a:prstGeom prst="rect">
            <a:avLst/>
          </a:prstGeom>
        </p:spPr>
        <p:txBody>
          <a:bodyPr/>
          <a:lstStyle>
            <a:lvl1pPr>
              <a:defRPr>
                <a:latin typeface="Gill Sans"/>
                <a:ea typeface="Gill Sans"/>
                <a:cs typeface="Gill Sans"/>
                <a:sym typeface="Gill Sans"/>
              </a:defRPr>
            </a:lvl1pPr>
          </a:lstStyle>
          <a:p>
            <a:pPr/>
            <a:r>
              <a:t>Les protagonistes</a:t>
            </a:r>
          </a:p>
        </p:txBody>
      </p:sp>
      <p:sp>
        <p:nvSpPr>
          <p:cNvPr id="201" name="Les deux témoins : Moïse et Elie ? (Ap 11.4-13)…"/>
          <p:cNvSpPr txBox="1"/>
          <p:nvPr>
            <p:ph type="body" idx="1"/>
          </p:nvPr>
        </p:nvSpPr>
        <p:spPr>
          <a:xfrm>
            <a:off x="1099184" y="3399770"/>
            <a:ext cx="10953116" cy="5736610"/>
          </a:xfrm>
          <a:prstGeom prst="rect">
            <a:avLst/>
          </a:prstGeom>
        </p:spPr>
        <p:txBody>
          <a:bodyPr/>
          <a:lstStyle/>
          <a:p>
            <a:pPr marL="318896" indent="-318896" defTabSz="543305">
              <a:spcBef>
                <a:spcPts val="0"/>
              </a:spcBef>
              <a:buSzPct val="100000"/>
              <a:defRPr sz="3534">
                <a:latin typeface="Gill Sans"/>
                <a:ea typeface="Gill Sans"/>
                <a:cs typeface="Gill Sans"/>
                <a:sym typeface="Gill Sans"/>
              </a:defRPr>
            </a:pPr>
            <a:r>
              <a:rPr u="sng"/>
              <a:t>Les deux témoins</a:t>
            </a:r>
            <a:r>
              <a:t> : Moïse et Elie ? (Ap 11.4-13)</a:t>
            </a:r>
          </a:p>
          <a:p>
            <a:pPr marL="318896" indent="-318896" defTabSz="543305">
              <a:spcBef>
                <a:spcPts val="0"/>
              </a:spcBef>
              <a:buSzPct val="100000"/>
              <a:defRPr sz="3534">
                <a:latin typeface="Gill Sans"/>
                <a:ea typeface="Gill Sans"/>
                <a:cs typeface="Gill Sans"/>
                <a:sym typeface="Gill Sans"/>
              </a:defRPr>
            </a:pPr>
            <a:r>
              <a:t>Une femme enceinte, </a:t>
            </a:r>
            <a:r>
              <a:rPr u="sng"/>
              <a:t>Israël</a:t>
            </a:r>
            <a:r>
              <a:t>, enfante un fils </a:t>
            </a:r>
            <a:r>
              <a:rPr i="1"/>
              <a:t>qui doit paître les nations, enlevé vers Dieu. </a:t>
            </a:r>
            <a:r>
              <a:t>La femme s’enfuit vers le désert,  protégée par Dieu 1260 jours (Ap 12.2, 5-17)</a:t>
            </a:r>
          </a:p>
          <a:p>
            <a:pPr marL="318896" indent="-318896" defTabSz="543305">
              <a:spcBef>
                <a:spcPts val="0"/>
              </a:spcBef>
              <a:buSzPct val="100000"/>
              <a:defRPr sz="3534">
                <a:latin typeface="Gill Sans"/>
                <a:ea typeface="Gill Sans"/>
                <a:cs typeface="Gill Sans"/>
                <a:sym typeface="Gill Sans"/>
              </a:defRPr>
            </a:pPr>
            <a:r>
              <a:rPr u="sng"/>
              <a:t>Un dragon, Satan</a:t>
            </a:r>
            <a:r>
              <a:t>, 7 têtes, 10 cornes, jette avec le tiers des étoiles sur la terre, a peu de temps (Ap 12.3-17)</a:t>
            </a:r>
          </a:p>
          <a:p>
            <a:pPr marL="318896" indent="-318896" defTabSz="543305">
              <a:spcBef>
                <a:spcPts val="0"/>
              </a:spcBef>
              <a:buSzPct val="100000"/>
              <a:defRPr sz="3534">
                <a:latin typeface="Gill Sans"/>
                <a:ea typeface="Gill Sans"/>
                <a:cs typeface="Gill Sans"/>
                <a:sym typeface="Gill Sans"/>
              </a:defRPr>
            </a:pPr>
            <a:r>
              <a:rPr u="sng"/>
              <a:t>Michel et ses anges</a:t>
            </a:r>
            <a:r>
              <a:t> (Ap 12.9)</a:t>
            </a:r>
          </a:p>
          <a:p>
            <a:pPr marL="318896" indent="-318896" defTabSz="543305">
              <a:spcBef>
                <a:spcPts val="0"/>
              </a:spcBef>
              <a:buSzPct val="100000"/>
              <a:defRPr sz="3534">
                <a:latin typeface="Gill Sans"/>
                <a:ea typeface="Gill Sans"/>
                <a:cs typeface="Gill Sans"/>
                <a:sym typeface="Gill Sans"/>
              </a:defRPr>
            </a:pPr>
            <a:r>
              <a:rPr u="sng"/>
              <a:t>La terre</a:t>
            </a:r>
            <a:r>
              <a:t> vient en aide à la femme (Ap 12.16)</a:t>
            </a:r>
          </a:p>
          <a:p>
            <a:pPr marL="318896" indent="-318896" defTabSz="543305">
              <a:spcBef>
                <a:spcPts val="0"/>
              </a:spcBef>
              <a:buSzPct val="100000"/>
              <a:defRPr sz="3534">
                <a:latin typeface="Gill Sans"/>
                <a:ea typeface="Gill Sans"/>
                <a:cs typeface="Gill Sans"/>
                <a:sym typeface="Gill Sans"/>
              </a:defRPr>
            </a:pPr>
            <a:r>
              <a:rPr u="sng"/>
              <a:t>Une bête</a:t>
            </a:r>
            <a:r>
              <a:t> à 10 cornes qui monte de la mer (Ap 13.1)</a:t>
            </a:r>
          </a:p>
          <a:p>
            <a:pPr marL="318896" indent="-318896" defTabSz="543305">
              <a:spcBef>
                <a:spcPts val="0"/>
              </a:spcBef>
              <a:buSzPct val="100000"/>
              <a:defRPr sz="3534">
                <a:latin typeface="Gill Sans"/>
                <a:ea typeface="Gill Sans"/>
                <a:cs typeface="Gill Sans"/>
                <a:sym typeface="Gill Sans"/>
              </a:defRPr>
            </a:pPr>
            <a:r>
              <a:rPr u="sng"/>
              <a:t>Une bête</a:t>
            </a:r>
            <a:r>
              <a:t> qui monte de la terre (Ap 13.10)</a:t>
            </a:r>
          </a:p>
          <a:p>
            <a:pPr marL="318896" indent="-318896" defTabSz="543305">
              <a:spcBef>
                <a:spcPts val="0"/>
              </a:spcBef>
              <a:buSzPct val="100000"/>
              <a:defRPr sz="3534">
                <a:latin typeface="Gill Sans"/>
                <a:ea typeface="Gill Sans"/>
                <a:cs typeface="Gill Sans"/>
                <a:sym typeface="Gill Sans"/>
              </a:defRPr>
            </a:pPr>
            <a:r>
              <a:rPr u="sng"/>
              <a:t>A tous</a:t>
            </a:r>
            <a:r>
              <a:t>,  une marque sur la main ou le front (Ap. 13.16)</a:t>
            </a:r>
          </a:p>
        </p:txBody>
      </p:sp>
      <p:sp>
        <p:nvSpPr>
          <p:cNvPr id="202" name="acteurs"/>
          <p:cNvSpPr txBox="1"/>
          <p:nvPr/>
        </p:nvSpPr>
        <p:spPr>
          <a:xfrm>
            <a:off x="8840815" y="2584497"/>
            <a:ext cx="3440392" cy="62148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defRPr i="1" sz="3200">
                <a:latin typeface="Gill Sans"/>
                <a:ea typeface="Gill Sans"/>
                <a:cs typeface="Gill Sans"/>
                <a:sym typeface="Gill Sans"/>
              </a:defRPr>
            </a:lvl1pPr>
          </a:lstStyle>
          <a:p>
            <a:pPr/>
            <a:r>
              <a:t>acteurs</a:t>
            </a:r>
          </a:p>
        </p:txBody>
      </p:sp>
      <p:pic>
        <p:nvPicPr>
          <p:cNvPr id="203" name="pasted-image.tiff" descr="pasted-image.tiff"/>
          <p:cNvPicPr>
            <a:picLocks noChangeAspect="1"/>
          </p:cNvPicPr>
          <p:nvPr/>
        </p:nvPicPr>
        <p:blipFill>
          <a:blip r:embed="rId2">
            <a:extLst/>
          </a:blip>
          <a:srcRect l="713" t="3114" r="1196" b="4251"/>
          <a:stretch>
            <a:fillRect/>
          </a:stretch>
        </p:blipFill>
        <p:spPr>
          <a:xfrm>
            <a:off x="188118" y="294211"/>
            <a:ext cx="3730729" cy="2746447"/>
          </a:xfrm>
          <a:custGeom>
            <a:avLst/>
            <a:gdLst/>
            <a:ahLst/>
            <a:cxnLst>
              <a:cxn ang="0">
                <a:pos x="wd2" y="hd2"/>
              </a:cxn>
              <a:cxn ang="5400000">
                <a:pos x="wd2" y="hd2"/>
              </a:cxn>
              <a:cxn ang="10800000">
                <a:pos x="wd2" y="hd2"/>
              </a:cxn>
              <a:cxn ang="16200000">
                <a:pos x="wd2" y="hd2"/>
              </a:cxn>
            </a:cxnLst>
            <a:rect l="0" t="0" r="r" b="b"/>
            <a:pathLst>
              <a:path w="21530" h="21458" fill="norm" stroke="1" extrusionOk="0">
                <a:moveTo>
                  <a:pt x="13695" y="6"/>
                </a:moveTo>
                <a:cubicBezTo>
                  <a:pt x="13550" y="43"/>
                  <a:pt x="13442" y="249"/>
                  <a:pt x="13392" y="614"/>
                </a:cubicBezTo>
                <a:cubicBezTo>
                  <a:pt x="13342" y="986"/>
                  <a:pt x="12774" y="1105"/>
                  <a:pt x="10767" y="1175"/>
                </a:cubicBezTo>
                <a:cubicBezTo>
                  <a:pt x="9913" y="1205"/>
                  <a:pt x="9074" y="1248"/>
                  <a:pt x="8903" y="1271"/>
                </a:cubicBezTo>
                <a:cubicBezTo>
                  <a:pt x="8626" y="1308"/>
                  <a:pt x="8588" y="1268"/>
                  <a:pt x="8557" y="893"/>
                </a:cubicBezTo>
                <a:cubicBezTo>
                  <a:pt x="8484" y="11"/>
                  <a:pt x="8037" y="-133"/>
                  <a:pt x="7469" y="542"/>
                </a:cubicBezTo>
                <a:cubicBezTo>
                  <a:pt x="7275" y="774"/>
                  <a:pt x="7069" y="964"/>
                  <a:pt x="7011" y="964"/>
                </a:cubicBezTo>
                <a:cubicBezTo>
                  <a:pt x="6845" y="964"/>
                  <a:pt x="6452" y="1962"/>
                  <a:pt x="6423" y="2462"/>
                </a:cubicBezTo>
                <a:cubicBezTo>
                  <a:pt x="6408" y="2711"/>
                  <a:pt x="6321" y="3069"/>
                  <a:pt x="6232" y="3252"/>
                </a:cubicBezTo>
                <a:cubicBezTo>
                  <a:pt x="6144" y="3436"/>
                  <a:pt x="6057" y="3769"/>
                  <a:pt x="6038" y="3994"/>
                </a:cubicBezTo>
                <a:cubicBezTo>
                  <a:pt x="6005" y="4388"/>
                  <a:pt x="5980" y="4407"/>
                  <a:pt x="5280" y="4521"/>
                </a:cubicBezTo>
                <a:cubicBezTo>
                  <a:pt x="4881" y="4585"/>
                  <a:pt x="4305" y="4701"/>
                  <a:pt x="4002" y="4778"/>
                </a:cubicBezTo>
                <a:cubicBezTo>
                  <a:pt x="3488" y="4909"/>
                  <a:pt x="3453" y="4942"/>
                  <a:pt x="3511" y="5256"/>
                </a:cubicBezTo>
                <a:cubicBezTo>
                  <a:pt x="3554" y="5487"/>
                  <a:pt x="3492" y="5764"/>
                  <a:pt x="3312" y="6133"/>
                </a:cubicBezTo>
                <a:cubicBezTo>
                  <a:pt x="3087" y="6595"/>
                  <a:pt x="3007" y="6660"/>
                  <a:pt x="2742" y="6607"/>
                </a:cubicBezTo>
                <a:cubicBezTo>
                  <a:pt x="2402" y="6540"/>
                  <a:pt x="2355" y="6649"/>
                  <a:pt x="2582" y="6989"/>
                </a:cubicBezTo>
                <a:cubicBezTo>
                  <a:pt x="2690" y="7151"/>
                  <a:pt x="2751" y="7804"/>
                  <a:pt x="2804" y="9352"/>
                </a:cubicBezTo>
                <a:cubicBezTo>
                  <a:pt x="2873" y="11370"/>
                  <a:pt x="2866" y="11490"/>
                  <a:pt x="2680" y="11584"/>
                </a:cubicBezTo>
                <a:cubicBezTo>
                  <a:pt x="2572" y="11639"/>
                  <a:pt x="2369" y="11793"/>
                  <a:pt x="2227" y="11925"/>
                </a:cubicBezTo>
                <a:cubicBezTo>
                  <a:pt x="2084" y="12058"/>
                  <a:pt x="1700" y="12204"/>
                  <a:pt x="1375" y="12251"/>
                </a:cubicBezTo>
                <a:cubicBezTo>
                  <a:pt x="981" y="12307"/>
                  <a:pt x="653" y="12458"/>
                  <a:pt x="392" y="12704"/>
                </a:cubicBezTo>
                <a:lnTo>
                  <a:pt x="0" y="13073"/>
                </a:lnTo>
                <a:lnTo>
                  <a:pt x="774" y="12958"/>
                </a:lnTo>
                <a:cubicBezTo>
                  <a:pt x="1202" y="12895"/>
                  <a:pt x="1832" y="12839"/>
                  <a:pt x="2174" y="12834"/>
                </a:cubicBezTo>
                <a:lnTo>
                  <a:pt x="2795" y="12828"/>
                </a:lnTo>
                <a:lnTo>
                  <a:pt x="2795" y="14090"/>
                </a:lnTo>
                <a:lnTo>
                  <a:pt x="2795" y="15355"/>
                </a:lnTo>
                <a:lnTo>
                  <a:pt x="2355" y="15485"/>
                </a:lnTo>
                <a:cubicBezTo>
                  <a:pt x="2046" y="15578"/>
                  <a:pt x="1922" y="15682"/>
                  <a:pt x="1940" y="15835"/>
                </a:cubicBezTo>
                <a:cubicBezTo>
                  <a:pt x="1960" y="16001"/>
                  <a:pt x="1764" y="16119"/>
                  <a:pt x="1136" y="16316"/>
                </a:cubicBezTo>
                <a:cubicBezTo>
                  <a:pt x="79" y="16647"/>
                  <a:pt x="-67" y="16721"/>
                  <a:pt x="206" y="16787"/>
                </a:cubicBezTo>
                <a:cubicBezTo>
                  <a:pt x="320" y="16815"/>
                  <a:pt x="937" y="16686"/>
                  <a:pt x="1578" y="16502"/>
                </a:cubicBezTo>
                <a:cubicBezTo>
                  <a:pt x="2448" y="16253"/>
                  <a:pt x="2771" y="16207"/>
                  <a:pt x="2845" y="16328"/>
                </a:cubicBezTo>
                <a:cubicBezTo>
                  <a:pt x="2899" y="16417"/>
                  <a:pt x="2955" y="17149"/>
                  <a:pt x="2971" y="17950"/>
                </a:cubicBezTo>
                <a:lnTo>
                  <a:pt x="3001" y="19404"/>
                </a:lnTo>
                <a:lnTo>
                  <a:pt x="3312" y="19522"/>
                </a:lnTo>
                <a:cubicBezTo>
                  <a:pt x="3483" y="19586"/>
                  <a:pt x="3854" y="19695"/>
                  <a:pt x="4139" y="19767"/>
                </a:cubicBezTo>
                <a:cubicBezTo>
                  <a:pt x="4424" y="19839"/>
                  <a:pt x="4938" y="19991"/>
                  <a:pt x="5280" y="20105"/>
                </a:cubicBezTo>
                <a:cubicBezTo>
                  <a:pt x="5621" y="20219"/>
                  <a:pt x="6599" y="20547"/>
                  <a:pt x="7453" y="20831"/>
                </a:cubicBezTo>
                <a:cubicBezTo>
                  <a:pt x="8307" y="21114"/>
                  <a:pt x="9026" y="21373"/>
                  <a:pt x="9050" y="21404"/>
                </a:cubicBezTo>
                <a:cubicBezTo>
                  <a:pt x="9073" y="21435"/>
                  <a:pt x="9109" y="21454"/>
                  <a:pt x="9166" y="21457"/>
                </a:cubicBezTo>
                <a:cubicBezTo>
                  <a:pt x="9338" y="21467"/>
                  <a:pt x="9693" y="21344"/>
                  <a:pt x="10403" y="21045"/>
                </a:cubicBezTo>
                <a:cubicBezTo>
                  <a:pt x="11534" y="20569"/>
                  <a:pt x="17168" y="18370"/>
                  <a:pt x="17531" y="18263"/>
                </a:cubicBezTo>
                <a:cubicBezTo>
                  <a:pt x="17664" y="18224"/>
                  <a:pt x="17792" y="18123"/>
                  <a:pt x="17815" y="18037"/>
                </a:cubicBezTo>
                <a:cubicBezTo>
                  <a:pt x="17876" y="17809"/>
                  <a:pt x="17943" y="15746"/>
                  <a:pt x="17952" y="13838"/>
                </a:cubicBezTo>
                <a:cubicBezTo>
                  <a:pt x="17960" y="12394"/>
                  <a:pt x="17987" y="12173"/>
                  <a:pt x="18145" y="12102"/>
                </a:cubicBezTo>
                <a:cubicBezTo>
                  <a:pt x="18244" y="12058"/>
                  <a:pt x="18472" y="11937"/>
                  <a:pt x="18651" y="11829"/>
                </a:cubicBezTo>
                <a:cubicBezTo>
                  <a:pt x="18830" y="11722"/>
                  <a:pt x="19035" y="11631"/>
                  <a:pt x="19105" y="11631"/>
                </a:cubicBezTo>
                <a:cubicBezTo>
                  <a:pt x="19318" y="11631"/>
                  <a:pt x="21427" y="10912"/>
                  <a:pt x="21505" y="10812"/>
                </a:cubicBezTo>
                <a:cubicBezTo>
                  <a:pt x="21525" y="10786"/>
                  <a:pt x="21533" y="10741"/>
                  <a:pt x="21530" y="10688"/>
                </a:cubicBezTo>
                <a:cubicBezTo>
                  <a:pt x="21527" y="10635"/>
                  <a:pt x="21513" y="10575"/>
                  <a:pt x="21489" y="10521"/>
                </a:cubicBezTo>
                <a:cubicBezTo>
                  <a:pt x="21414" y="10356"/>
                  <a:pt x="21293" y="10354"/>
                  <a:pt x="20742" y="10499"/>
                </a:cubicBezTo>
                <a:cubicBezTo>
                  <a:pt x="18417" y="11111"/>
                  <a:pt x="18533" y="11097"/>
                  <a:pt x="18223" y="10766"/>
                </a:cubicBezTo>
                <a:cubicBezTo>
                  <a:pt x="17986" y="10513"/>
                  <a:pt x="17953" y="10390"/>
                  <a:pt x="17982" y="9842"/>
                </a:cubicBezTo>
                <a:cubicBezTo>
                  <a:pt x="18003" y="9459"/>
                  <a:pt x="18079" y="9162"/>
                  <a:pt x="18172" y="9097"/>
                </a:cubicBezTo>
                <a:cubicBezTo>
                  <a:pt x="18396" y="8942"/>
                  <a:pt x="19760" y="8542"/>
                  <a:pt x="20069" y="8542"/>
                </a:cubicBezTo>
                <a:cubicBezTo>
                  <a:pt x="20214" y="8542"/>
                  <a:pt x="20359" y="8480"/>
                  <a:pt x="20394" y="8403"/>
                </a:cubicBezTo>
                <a:cubicBezTo>
                  <a:pt x="20478" y="8218"/>
                  <a:pt x="20362" y="8226"/>
                  <a:pt x="19221" y="8477"/>
                </a:cubicBezTo>
                <a:cubicBezTo>
                  <a:pt x="18691" y="8594"/>
                  <a:pt x="18223" y="8660"/>
                  <a:pt x="18179" y="8623"/>
                </a:cubicBezTo>
                <a:cubicBezTo>
                  <a:pt x="18006" y="8478"/>
                  <a:pt x="18064" y="7200"/>
                  <a:pt x="18271" y="6651"/>
                </a:cubicBezTo>
                <a:cubicBezTo>
                  <a:pt x="18526" y="5971"/>
                  <a:pt x="18532" y="6015"/>
                  <a:pt x="18230" y="6015"/>
                </a:cubicBezTo>
                <a:cubicBezTo>
                  <a:pt x="17879" y="6015"/>
                  <a:pt x="17515" y="5363"/>
                  <a:pt x="17588" y="4865"/>
                </a:cubicBezTo>
                <a:cubicBezTo>
                  <a:pt x="17619" y="4654"/>
                  <a:pt x="17593" y="4442"/>
                  <a:pt x="17531" y="4390"/>
                </a:cubicBezTo>
                <a:cubicBezTo>
                  <a:pt x="17469" y="4338"/>
                  <a:pt x="16971" y="4222"/>
                  <a:pt x="16425" y="4136"/>
                </a:cubicBezTo>
                <a:lnTo>
                  <a:pt x="15431" y="3981"/>
                </a:lnTo>
                <a:lnTo>
                  <a:pt x="15259" y="2859"/>
                </a:lnTo>
                <a:cubicBezTo>
                  <a:pt x="15023" y="1335"/>
                  <a:pt x="14870" y="821"/>
                  <a:pt x="14661" y="821"/>
                </a:cubicBezTo>
                <a:cubicBezTo>
                  <a:pt x="14566" y="821"/>
                  <a:pt x="14367" y="631"/>
                  <a:pt x="14217" y="400"/>
                </a:cubicBezTo>
                <a:cubicBezTo>
                  <a:pt x="14021" y="98"/>
                  <a:pt x="13839" y="-31"/>
                  <a:pt x="13695" y="6"/>
                </a:cubicBezTo>
                <a:close/>
                <a:moveTo>
                  <a:pt x="13413" y="2604"/>
                </a:moveTo>
                <a:cubicBezTo>
                  <a:pt x="13640" y="2657"/>
                  <a:pt x="13821" y="2816"/>
                  <a:pt x="13821" y="3057"/>
                </a:cubicBezTo>
                <a:cubicBezTo>
                  <a:pt x="13821" y="3445"/>
                  <a:pt x="13463" y="3670"/>
                  <a:pt x="12955" y="3597"/>
                </a:cubicBezTo>
                <a:cubicBezTo>
                  <a:pt x="12719" y="3563"/>
                  <a:pt x="12063" y="3619"/>
                  <a:pt x="11494" y="3724"/>
                </a:cubicBezTo>
                <a:cubicBezTo>
                  <a:pt x="10925" y="3828"/>
                  <a:pt x="9934" y="3956"/>
                  <a:pt x="9295" y="4006"/>
                </a:cubicBezTo>
                <a:cubicBezTo>
                  <a:pt x="8238" y="4088"/>
                  <a:pt x="8125" y="4073"/>
                  <a:pt x="8060" y="3845"/>
                </a:cubicBezTo>
                <a:cubicBezTo>
                  <a:pt x="7974" y="3539"/>
                  <a:pt x="8160" y="3121"/>
                  <a:pt x="8351" y="3190"/>
                </a:cubicBezTo>
                <a:cubicBezTo>
                  <a:pt x="8746" y="3333"/>
                  <a:pt x="10286" y="3352"/>
                  <a:pt x="10348" y="3215"/>
                </a:cubicBezTo>
                <a:cubicBezTo>
                  <a:pt x="10386" y="3132"/>
                  <a:pt x="10462" y="3104"/>
                  <a:pt x="10518" y="3150"/>
                </a:cubicBezTo>
                <a:cubicBezTo>
                  <a:pt x="10573" y="3197"/>
                  <a:pt x="10694" y="3151"/>
                  <a:pt x="10786" y="3048"/>
                </a:cubicBezTo>
                <a:cubicBezTo>
                  <a:pt x="10900" y="2919"/>
                  <a:pt x="11214" y="2868"/>
                  <a:pt x="11784" y="2890"/>
                </a:cubicBezTo>
                <a:cubicBezTo>
                  <a:pt x="12241" y="2907"/>
                  <a:pt x="12665" y="2870"/>
                  <a:pt x="12726" y="2806"/>
                </a:cubicBezTo>
                <a:cubicBezTo>
                  <a:pt x="12913" y="2609"/>
                  <a:pt x="13186" y="2551"/>
                  <a:pt x="13413" y="2604"/>
                </a:cubicBezTo>
                <a:close/>
              </a:path>
            </a:pathLst>
          </a:cu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Satan précipité"/>
          <p:cNvSpPr txBox="1"/>
          <p:nvPr>
            <p:ph type="title"/>
          </p:nvPr>
        </p:nvSpPr>
        <p:spPr>
          <a:xfrm>
            <a:off x="301658" y="732310"/>
            <a:ext cx="11099801" cy="2120901"/>
          </a:xfrm>
          <a:prstGeom prst="rect">
            <a:avLst/>
          </a:prstGeom>
        </p:spPr>
        <p:txBody>
          <a:bodyPr/>
          <a:lstStyle>
            <a:lvl1pPr>
              <a:defRPr>
                <a:latin typeface="Gill Sans"/>
                <a:ea typeface="Gill Sans"/>
                <a:cs typeface="Gill Sans"/>
                <a:sym typeface="Gill Sans"/>
              </a:defRPr>
            </a:lvl1pPr>
          </a:lstStyle>
          <a:p>
            <a:pPr/>
            <a:r>
              <a:t>Satan précipité</a:t>
            </a:r>
          </a:p>
        </p:txBody>
      </p:sp>
      <p:sp>
        <p:nvSpPr>
          <p:cNvPr id="206" name="Un autre dieu : Il fut précipité, le grand dragon, le Serpent ancien, qu’on appelle le diable et Satan, celui qui égare le monde entier. Il fut précipité sur la terre, et ses anges furent précipités avec lui (Ap 12.7)…"/>
          <p:cNvSpPr txBox="1"/>
          <p:nvPr>
            <p:ph type="body" idx="1"/>
          </p:nvPr>
        </p:nvSpPr>
        <p:spPr>
          <a:xfrm>
            <a:off x="952500" y="3107989"/>
            <a:ext cx="11099800" cy="6286501"/>
          </a:xfrm>
          <a:prstGeom prst="rect">
            <a:avLst/>
          </a:prstGeom>
        </p:spPr>
        <p:txBody>
          <a:bodyPr/>
          <a:lstStyle/>
          <a:p>
            <a:pPr marL="402336" indent="-402336" defTabSz="514095">
              <a:spcBef>
                <a:spcPts val="0"/>
              </a:spcBef>
              <a:buSzPct val="100000"/>
              <a:buAutoNum type="arabicPeriod" startAt="1"/>
              <a:defRPr sz="3168">
                <a:latin typeface="Gill Sans"/>
                <a:ea typeface="Gill Sans"/>
                <a:cs typeface="Gill Sans"/>
                <a:sym typeface="Gill Sans"/>
              </a:defRPr>
            </a:pPr>
            <a:r>
              <a:rPr u="sng"/>
              <a:t>Un autre dieu</a:t>
            </a:r>
            <a:r>
              <a:t> : </a:t>
            </a:r>
            <a:r>
              <a:rPr i="1"/>
              <a:t>Il fut précipité, le grand dragon, le Serpent ancien, qu’on appelle le diable et </a:t>
            </a:r>
            <a:r>
              <a:rPr i="1" u="sng"/>
              <a:t>Satan</a:t>
            </a:r>
            <a:r>
              <a:rPr i="1"/>
              <a:t>, celui qui égare le monde entier. Il fut précipité sur la terre, </a:t>
            </a:r>
            <a:r>
              <a:rPr i="1" u="sng"/>
              <a:t>et ses anges</a:t>
            </a:r>
            <a:r>
              <a:rPr i="1"/>
              <a:t> furent précipités avec lui</a:t>
            </a:r>
            <a:r>
              <a:t> (Ap 12.7)</a:t>
            </a:r>
          </a:p>
          <a:p>
            <a:pPr marL="402336" indent="-402336" defTabSz="514095">
              <a:spcBef>
                <a:spcPts val="0"/>
              </a:spcBef>
              <a:buSzPct val="100000"/>
              <a:buAutoNum type="arabicPeriod" startAt="1"/>
              <a:defRPr sz="3168">
                <a:latin typeface="Gill Sans"/>
                <a:ea typeface="Gill Sans"/>
                <a:cs typeface="Gill Sans"/>
                <a:sym typeface="Gill Sans"/>
              </a:defRPr>
            </a:pPr>
            <a:r>
              <a:rPr u="sng"/>
              <a:t>Un autre christ</a:t>
            </a:r>
            <a:r>
              <a:t> : </a:t>
            </a:r>
            <a:r>
              <a:rPr i="1"/>
              <a:t>Je vis une autre bête monter de la terre. Elle portait deux cornes semblables à celles d’un agneau, mais elle parlait comme un dragon. Cette nouvelle bête exerçait tout le pouvoir de la première bête en sa présence. Elle amenait la terre et ses habitants à adorer la première bête, celle qui avait été guérie de sa blessure mortelle</a:t>
            </a:r>
            <a:r>
              <a:t> (Ap 13.11-12)</a:t>
            </a:r>
          </a:p>
          <a:p>
            <a:pPr marL="402336" indent="-402336" defTabSz="514095">
              <a:spcBef>
                <a:spcPts val="0"/>
              </a:spcBef>
              <a:buSzPct val="100000"/>
              <a:buAutoNum type="arabicPeriod" startAt="1"/>
              <a:defRPr sz="3168">
                <a:latin typeface="Gill Sans"/>
                <a:ea typeface="Gill Sans"/>
                <a:cs typeface="Gill Sans"/>
                <a:sym typeface="Gill Sans"/>
              </a:defRPr>
            </a:pPr>
            <a:r>
              <a:rPr u="sng"/>
              <a:t>Une autre marque</a:t>
            </a:r>
            <a:r>
              <a:t> : </a:t>
            </a:r>
            <a:r>
              <a:rPr i="1"/>
              <a:t>Elle amena tous les hommes, gens du peuple et grands personnages, riches et pauvres, hommes libres et esclaves, à se faire marquer d’un signe sur la main droite ou sur le front</a:t>
            </a:r>
            <a:r>
              <a:t> (Ap 13.16)</a:t>
            </a:r>
          </a:p>
        </p:txBody>
      </p:sp>
      <p:sp>
        <p:nvSpPr>
          <p:cNvPr id="207" name="sur la terre"/>
          <p:cNvSpPr txBox="1"/>
          <p:nvPr/>
        </p:nvSpPr>
        <p:spPr>
          <a:xfrm>
            <a:off x="6159601" y="2130761"/>
            <a:ext cx="4760993" cy="69679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defRPr i="1" sz="3200">
                <a:latin typeface="Gill Sans"/>
                <a:ea typeface="Gill Sans"/>
                <a:cs typeface="Gill Sans"/>
                <a:sym typeface="Gill Sans"/>
              </a:defRPr>
            </a:lvl1pPr>
          </a:lstStyle>
          <a:p>
            <a:pPr/>
            <a:r>
              <a:t>sur la terre</a:t>
            </a:r>
          </a:p>
        </p:txBody>
      </p:sp>
      <p:pic>
        <p:nvPicPr>
          <p:cNvPr id="208" name="pasted-image.tiff" descr="pasted-image.tiff"/>
          <p:cNvPicPr>
            <a:picLocks noChangeAspect="1"/>
          </p:cNvPicPr>
          <p:nvPr/>
        </p:nvPicPr>
        <p:blipFill>
          <a:blip r:embed="rId2">
            <a:extLst/>
          </a:blip>
          <a:srcRect l="13945" t="2265" r="16558" b="2457"/>
          <a:stretch>
            <a:fillRect/>
          </a:stretch>
        </p:blipFill>
        <p:spPr>
          <a:xfrm>
            <a:off x="251657" y="330525"/>
            <a:ext cx="2766663" cy="2524106"/>
          </a:xfrm>
          <a:custGeom>
            <a:avLst/>
            <a:gdLst/>
            <a:ahLst/>
            <a:cxnLst>
              <a:cxn ang="0">
                <a:pos x="wd2" y="hd2"/>
              </a:cxn>
              <a:cxn ang="5400000">
                <a:pos x="wd2" y="hd2"/>
              </a:cxn>
              <a:cxn ang="10800000">
                <a:pos x="wd2" y="hd2"/>
              </a:cxn>
              <a:cxn ang="16200000">
                <a:pos x="wd2" y="hd2"/>
              </a:cxn>
            </a:cxnLst>
            <a:rect l="0" t="0" r="r" b="b"/>
            <a:pathLst>
              <a:path w="21480" h="21563" fill="norm" stroke="1" extrusionOk="0">
                <a:moveTo>
                  <a:pt x="10674" y="0"/>
                </a:moveTo>
                <a:cubicBezTo>
                  <a:pt x="5608" y="-9"/>
                  <a:pt x="2583" y="290"/>
                  <a:pt x="1470" y="916"/>
                </a:cubicBezTo>
                <a:cubicBezTo>
                  <a:pt x="1218" y="1058"/>
                  <a:pt x="980" y="1126"/>
                  <a:pt x="943" y="1062"/>
                </a:cubicBezTo>
                <a:cubicBezTo>
                  <a:pt x="845" y="887"/>
                  <a:pt x="610" y="954"/>
                  <a:pt x="244" y="1272"/>
                </a:cubicBezTo>
                <a:cubicBezTo>
                  <a:pt x="-115" y="1583"/>
                  <a:pt x="-70" y="1865"/>
                  <a:pt x="330" y="1804"/>
                </a:cubicBezTo>
                <a:cubicBezTo>
                  <a:pt x="533" y="1773"/>
                  <a:pt x="580" y="1826"/>
                  <a:pt x="558" y="2058"/>
                </a:cubicBezTo>
                <a:cubicBezTo>
                  <a:pt x="519" y="2467"/>
                  <a:pt x="1059" y="2476"/>
                  <a:pt x="1156" y="2069"/>
                </a:cubicBezTo>
                <a:cubicBezTo>
                  <a:pt x="1212" y="1831"/>
                  <a:pt x="1251" y="1812"/>
                  <a:pt x="1406" y="1953"/>
                </a:cubicBezTo>
                <a:cubicBezTo>
                  <a:pt x="1652" y="2179"/>
                  <a:pt x="1642" y="2257"/>
                  <a:pt x="1245" y="3177"/>
                </a:cubicBezTo>
                <a:cubicBezTo>
                  <a:pt x="739" y="4353"/>
                  <a:pt x="723" y="4543"/>
                  <a:pt x="1085" y="5076"/>
                </a:cubicBezTo>
                <a:cubicBezTo>
                  <a:pt x="1748" y="6052"/>
                  <a:pt x="1941" y="6182"/>
                  <a:pt x="2817" y="6252"/>
                </a:cubicBezTo>
                <a:cubicBezTo>
                  <a:pt x="3858" y="6336"/>
                  <a:pt x="3977" y="6502"/>
                  <a:pt x="3624" y="7378"/>
                </a:cubicBezTo>
                <a:cubicBezTo>
                  <a:pt x="3106" y="8667"/>
                  <a:pt x="3244" y="9811"/>
                  <a:pt x="4046" y="10884"/>
                </a:cubicBezTo>
                <a:cubicBezTo>
                  <a:pt x="4560" y="11571"/>
                  <a:pt x="6022" y="12708"/>
                  <a:pt x="6595" y="12867"/>
                </a:cubicBezTo>
                <a:cubicBezTo>
                  <a:pt x="6879" y="12946"/>
                  <a:pt x="7264" y="13145"/>
                  <a:pt x="7448" y="13308"/>
                </a:cubicBezTo>
                <a:cubicBezTo>
                  <a:pt x="7632" y="13471"/>
                  <a:pt x="7980" y="13707"/>
                  <a:pt x="8225" y="13830"/>
                </a:cubicBezTo>
                <a:cubicBezTo>
                  <a:pt x="8469" y="13953"/>
                  <a:pt x="8729" y="14192"/>
                  <a:pt x="8801" y="14366"/>
                </a:cubicBezTo>
                <a:cubicBezTo>
                  <a:pt x="8872" y="14539"/>
                  <a:pt x="9042" y="14721"/>
                  <a:pt x="9180" y="14766"/>
                </a:cubicBezTo>
                <a:cubicBezTo>
                  <a:pt x="9428" y="14847"/>
                  <a:pt x="9430" y="14848"/>
                  <a:pt x="9198" y="15003"/>
                </a:cubicBezTo>
                <a:cubicBezTo>
                  <a:pt x="9069" y="15089"/>
                  <a:pt x="8569" y="15586"/>
                  <a:pt x="8086" y="16105"/>
                </a:cubicBezTo>
                <a:cubicBezTo>
                  <a:pt x="7567" y="16663"/>
                  <a:pt x="6957" y="17177"/>
                  <a:pt x="6595" y="17359"/>
                </a:cubicBezTo>
                <a:cubicBezTo>
                  <a:pt x="5288" y="18019"/>
                  <a:pt x="4582" y="19122"/>
                  <a:pt x="4955" y="19919"/>
                </a:cubicBezTo>
                <a:cubicBezTo>
                  <a:pt x="5184" y="20406"/>
                  <a:pt x="6394" y="21036"/>
                  <a:pt x="7710" y="21353"/>
                </a:cubicBezTo>
                <a:cubicBezTo>
                  <a:pt x="8577" y="21563"/>
                  <a:pt x="9079" y="21591"/>
                  <a:pt x="11112" y="21543"/>
                </a:cubicBezTo>
                <a:cubicBezTo>
                  <a:pt x="12425" y="21512"/>
                  <a:pt x="13555" y="21449"/>
                  <a:pt x="13626" y="21401"/>
                </a:cubicBezTo>
                <a:cubicBezTo>
                  <a:pt x="13697" y="21353"/>
                  <a:pt x="14078" y="21230"/>
                  <a:pt x="14467" y="21130"/>
                </a:cubicBezTo>
                <a:cubicBezTo>
                  <a:pt x="15876" y="20767"/>
                  <a:pt x="17161" y="19805"/>
                  <a:pt x="17161" y="19112"/>
                </a:cubicBezTo>
                <a:cubicBezTo>
                  <a:pt x="17161" y="18965"/>
                  <a:pt x="17076" y="18678"/>
                  <a:pt x="16969" y="18478"/>
                </a:cubicBezTo>
                <a:cubicBezTo>
                  <a:pt x="16758" y="18085"/>
                  <a:pt x="15514" y="17136"/>
                  <a:pt x="15037" y="17003"/>
                </a:cubicBezTo>
                <a:cubicBezTo>
                  <a:pt x="14875" y="16958"/>
                  <a:pt x="14380" y="16566"/>
                  <a:pt x="13937" y="16136"/>
                </a:cubicBezTo>
                <a:cubicBezTo>
                  <a:pt x="13495" y="15705"/>
                  <a:pt x="12976" y="15265"/>
                  <a:pt x="12785" y="15156"/>
                </a:cubicBezTo>
                <a:lnTo>
                  <a:pt x="12437" y="14959"/>
                </a:lnTo>
                <a:lnTo>
                  <a:pt x="12763" y="14505"/>
                </a:lnTo>
                <a:cubicBezTo>
                  <a:pt x="12970" y="14219"/>
                  <a:pt x="13293" y="13980"/>
                  <a:pt x="13639" y="13854"/>
                </a:cubicBezTo>
                <a:cubicBezTo>
                  <a:pt x="13939" y="13744"/>
                  <a:pt x="14278" y="13540"/>
                  <a:pt x="14393" y="13399"/>
                </a:cubicBezTo>
                <a:cubicBezTo>
                  <a:pt x="14509" y="13259"/>
                  <a:pt x="14804" y="13085"/>
                  <a:pt x="15047" y="13013"/>
                </a:cubicBezTo>
                <a:cubicBezTo>
                  <a:pt x="16220" y="12664"/>
                  <a:pt x="17629" y="11138"/>
                  <a:pt x="18187" y="9616"/>
                </a:cubicBezTo>
                <a:cubicBezTo>
                  <a:pt x="18419" y="8981"/>
                  <a:pt x="18442" y="8792"/>
                  <a:pt x="18344" y="8219"/>
                </a:cubicBezTo>
                <a:cubicBezTo>
                  <a:pt x="18281" y="7854"/>
                  <a:pt x="18135" y="7395"/>
                  <a:pt x="18020" y="7202"/>
                </a:cubicBezTo>
                <a:cubicBezTo>
                  <a:pt x="17637" y="6557"/>
                  <a:pt x="17951" y="5935"/>
                  <a:pt x="18590" y="6076"/>
                </a:cubicBezTo>
                <a:cubicBezTo>
                  <a:pt x="19119" y="6193"/>
                  <a:pt x="19608" y="5887"/>
                  <a:pt x="20223" y="5049"/>
                </a:cubicBezTo>
                <a:cubicBezTo>
                  <a:pt x="20863" y="4177"/>
                  <a:pt x="20867" y="4133"/>
                  <a:pt x="20319" y="2916"/>
                </a:cubicBezTo>
                <a:cubicBezTo>
                  <a:pt x="20100" y="2431"/>
                  <a:pt x="19990" y="2030"/>
                  <a:pt x="20039" y="1892"/>
                </a:cubicBezTo>
                <a:cubicBezTo>
                  <a:pt x="20113" y="1677"/>
                  <a:pt x="20128" y="1677"/>
                  <a:pt x="20340" y="1889"/>
                </a:cubicBezTo>
                <a:cubicBezTo>
                  <a:pt x="20626" y="2174"/>
                  <a:pt x="20997" y="2103"/>
                  <a:pt x="20997" y="1763"/>
                </a:cubicBezTo>
                <a:cubicBezTo>
                  <a:pt x="20997" y="1596"/>
                  <a:pt x="21075" y="1506"/>
                  <a:pt x="21222" y="1506"/>
                </a:cubicBezTo>
                <a:cubicBezTo>
                  <a:pt x="21390" y="1505"/>
                  <a:pt x="21476" y="1444"/>
                  <a:pt x="21481" y="1343"/>
                </a:cubicBezTo>
                <a:cubicBezTo>
                  <a:pt x="21485" y="1242"/>
                  <a:pt x="21408" y="1100"/>
                  <a:pt x="21246" y="933"/>
                </a:cubicBezTo>
                <a:cubicBezTo>
                  <a:pt x="21018" y="696"/>
                  <a:pt x="20912" y="662"/>
                  <a:pt x="20729" y="770"/>
                </a:cubicBezTo>
                <a:cubicBezTo>
                  <a:pt x="20496" y="907"/>
                  <a:pt x="20173" y="881"/>
                  <a:pt x="19385" y="651"/>
                </a:cubicBezTo>
                <a:cubicBezTo>
                  <a:pt x="17921" y="225"/>
                  <a:pt x="15036" y="8"/>
                  <a:pt x="10674" y="0"/>
                </a:cubicBezTo>
                <a:close/>
                <a:moveTo>
                  <a:pt x="2176" y="1750"/>
                </a:moveTo>
                <a:cubicBezTo>
                  <a:pt x="2363" y="1765"/>
                  <a:pt x="2680" y="2118"/>
                  <a:pt x="3116" y="2811"/>
                </a:cubicBezTo>
                <a:cubicBezTo>
                  <a:pt x="3733" y="3792"/>
                  <a:pt x="3772" y="3905"/>
                  <a:pt x="3754" y="4567"/>
                </a:cubicBezTo>
                <a:cubicBezTo>
                  <a:pt x="3743" y="4957"/>
                  <a:pt x="3728" y="5312"/>
                  <a:pt x="3723" y="5361"/>
                </a:cubicBezTo>
                <a:cubicBezTo>
                  <a:pt x="3717" y="5409"/>
                  <a:pt x="3545" y="5543"/>
                  <a:pt x="3341" y="5656"/>
                </a:cubicBezTo>
                <a:cubicBezTo>
                  <a:pt x="3136" y="5768"/>
                  <a:pt x="2881" y="5859"/>
                  <a:pt x="2777" y="5859"/>
                </a:cubicBezTo>
                <a:cubicBezTo>
                  <a:pt x="2521" y="5859"/>
                  <a:pt x="1754" y="5277"/>
                  <a:pt x="1661" y="5011"/>
                </a:cubicBezTo>
                <a:cubicBezTo>
                  <a:pt x="1504" y="4560"/>
                  <a:pt x="1586" y="3820"/>
                  <a:pt x="1818" y="3587"/>
                </a:cubicBezTo>
                <a:cubicBezTo>
                  <a:pt x="2097" y="3309"/>
                  <a:pt x="2522" y="3410"/>
                  <a:pt x="2302" y="3703"/>
                </a:cubicBezTo>
                <a:cubicBezTo>
                  <a:pt x="2198" y="3841"/>
                  <a:pt x="2201" y="3907"/>
                  <a:pt x="2308" y="3981"/>
                </a:cubicBezTo>
                <a:cubicBezTo>
                  <a:pt x="2435" y="4067"/>
                  <a:pt x="2767" y="3734"/>
                  <a:pt x="2767" y="3520"/>
                </a:cubicBezTo>
                <a:cubicBezTo>
                  <a:pt x="2767" y="3311"/>
                  <a:pt x="2441" y="2999"/>
                  <a:pt x="2176" y="2953"/>
                </a:cubicBezTo>
                <a:cubicBezTo>
                  <a:pt x="1968" y="2918"/>
                  <a:pt x="1893" y="2828"/>
                  <a:pt x="1914" y="2655"/>
                </a:cubicBezTo>
                <a:cubicBezTo>
                  <a:pt x="1931" y="2521"/>
                  <a:pt x="1955" y="2268"/>
                  <a:pt x="1973" y="2089"/>
                </a:cubicBezTo>
                <a:cubicBezTo>
                  <a:pt x="1995" y="1853"/>
                  <a:pt x="2063" y="1741"/>
                  <a:pt x="2176" y="1750"/>
                </a:cubicBezTo>
                <a:close/>
                <a:moveTo>
                  <a:pt x="19280" y="1899"/>
                </a:moveTo>
                <a:cubicBezTo>
                  <a:pt x="19343" y="1856"/>
                  <a:pt x="19480" y="2002"/>
                  <a:pt x="19582" y="2221"/>
                </a:cubicBezTo>
                <a:lnTo>
                  <a:pt x="19767" y="2618"/>
                </a:lnTo>
                <a:lnTo>
                  <a:pt x="19348" y="2811"/>
                </a:lnTo>
                <a:cubicBezTo>
                  <a:pt x="19002" y="2971"/>
                  <a:pt x="18932" y="3069"/>
                  <a:pt x="18932" y="3391"/>
                </a:cubicBezTo>
                <a:cubicBezTo>
                  <a:pt x="18932" y="3693"/>
                  <a:pt x="18983" y="3781"/>
                  <a:pt x="19166" y="3781"/>
                </a:cubicBezTo>
                <a:cubicBezTo>
                  <a:pt x="19296" y="3781"/>
                  <a:pt x="19401" y="3694"/>
                  <a:pt x="19401" y="3591"/>
                </a:cubicBezTo>
                <a:cubicBezTo>
                  <a:pt x="19401" y="3282"/>
                  <a:pt x="19665" y="3205"/>
                  <a:pt x="19835" y="3462"/>
                </a:cubicBezTo>
                <a:cubicBezTo>
                  <a:pt x="20167" y="3962"/>
                  <a:pt x="19925" y="4974"/>
                  <a:pt x="19376" y="5398"/>
                </a:cubicBezTo>
                <a:cubicBezTo>
                  <a:pt x="19089" y="5620"/>
                  <a:pt x="18660" y="5645"/>
                  <a:pt x="18264" y="5469"/>
                </a:cubicBezTo>
                <a:cubicBezTo>
                  <a:pt x="18059" y="5378"/>
                  <a:pt x="18001" y="5231"/>
                  <a:pt x="17968" y="4683"/>
                </a:cubicBezTo>
                <a:cubicBezTo>
                  <a:pt x="17940" y="4229"/>
                  <a:pt x="17988" y="3908"/>
                  <a:pt x="18106" y="3716"/>
                </a:cubicBezTo>
                <a:cubicBezTo>
                  <a:pt x="18204" y="3559"/>
                  <a:pt x="18480" y="3102"/>
                  <a:pt x="18723" y="2703"/>
                </a:cubicBezTo>
                <a:cubicBezTo>
                  <a:pt x="18965" y="2303"/>
                  <a:pt x="19218" y="1942"/>
                  <a:pt x="19280" y="1899"/>
                </a:cubicBezTo>
                <a:close/>
              </a:path>
            </a:pathLst>
          </a:cu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flip dir="r"/>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Les 1260 jours"/>
          <p:cNvSpPr txBox="1"/>
          <p:nvPr>
            <p:ph type="title"/>
          </p:nvPr>
        </p:nvSpPr>
        <p:spPr>
          <a:xfrm>
            <a:off x="-462755" y="412750"/>
            <a:ext cx="11099801" cy="2120900"/>
          </a:xfrm>
          <a:prstGeom prst="rect">
            <a:avLst/>
          </a:prstGeom>
        </p:spPr>
        <p:txBody>
          <a:bodyPr/>
          <a:lstStyle>
            <a:lvl1pPr>
              <a:defRPr>
                <a:latin typeface="Gill Sans"/>
                <a:ea typeface="Gill Sans"/>
                <a:cs typeface="Gill Sans"/>
                <a:sym typeface="Gill Sans"/>
              </a:defRPr>
            </a:lvl1pPr>
          </a:lstStyle>
          <a:p>
            <a:pPr/>
            <a:r>
              <a:t>Les 1260 jours</a:t>
            </a:r>
          </a:p>
        </p:txBody>
      </p:sp>
      <p:sp>
        <p:nvSpPr>
          <p:cNvPr id="211" name="Ils piétineront la ville sainte 42 mois (Ap 11.2)…"/>
          <p:cNvSpPr txBox="1"/>
          <p:nvPr>
            <p:ph type="body" sz="half" idx="1"/>
          </p:nvPr>
        </p:nvSpPr>
        <p:spPr>
          <a:xfrm>
            <a:off x="1099184" y="3399770"/>
            <a:ext cx="7854935" cy="5736610"/>
          </a:xfrm>
          <a:prstGeom prst="rect">
            <a:avLst/>
          </a:prstGeom>
        </p:spPr>
        <p:txBody>
          <a:bodyPr/>
          <a:lstStyle/>
          <a:p>
            <a:pPr marL="264032" indent="-264032" defTabSz="449833">
              <a:spcBef>
                <a:spcPts val="0"/>
              </a:spcBef>
              <a:buSzPct val="100000"/>
              <a:defRPr i="1" sz="2925">
                <a:latin typeface="Gill Sans"/>
                <a:ea typeface="Gill Sans"/>
                <a:cs typeface="Gill Sans"/>
                <a:sym typeface="Gill Sans"/>
              </a:defRPr>
            </a:pPr>
            <a:r>
              <a:t>Ils piétineront la ville sainte 42 mois</a:t>
            </a:r>
            <a:r>
              <a:rPr i="0"/>
              <a:t> (Ap 11.2)</a:t>
            </a:r>
            <a:endParaRPr i="0"/>
          </a:p>
          <a:p>
            <a:pPr marL="264032" indent="-264032" defTabSz="449833">
              <a:spcBef>
                <a:spcPts val="0"/>
              </a:spcBef>
              <a:buSzPct val="100000"/>
              <a:defRPr i="1" sz="2925">
                <a:latin typeface="Gill Sans"/>
                <a:ea typeface="Gill Sans"/>
                <a:cs typeface="Gill Sans"/>
                <a:sym typeface="Gill Sans"/>
              </a:defRPr>
            </a:pPr>
            <a:r>
              <a:t>Je confierai à mes deux témoins de prophétiser… 1260 jours</a:t>
            </a:r>
            <a:r>
              <a:rPr i="0"/>
              <a:t> (Ap 11.3)</a:t>
            </a:r>
            <a:endParaRPr i="0"/>
          </a:p>
          <a:p>
            <a:pPr marL="264032" indent="-264032" defTabSz="449833">
              <a:spcBef>
                <a:spcPts val="0"/>
              </a:spcBef>
              <a:buSzPct val="100000"/>
              <a:defRPr i="1" sz="2925">
                <a:latin typeface="Gill Sans"/>
                <a:ea typeface="Gill Sans"/>
                <a:cs typeface="Gill Sans"/>
                <a:sym typeface="Gill Sans"/>
              </a:defRPr>
            </a:pPr>
            <a:r>
              <a:t>La femme doit être nourrie au désert pendant un temps, des temps et la moitié d’un temps</a:t>
            </a:r>
            <a:r>
              <a:rPr i="0"/>
              <a:t> (Ap 12.14)</a:t>
            </a:r>
          </a:p>
          <a:p>
            <a:pPr marL="264032" indent="-264032" defTabSz="449833">
              <a:spcBef>
                <a:spcPts val="0"/>
              </a:spcBef>
              <a:buSzPct val="100000"/>
              <a:defRPr i="1" sz="2925">
                <a:latin typeface="Gill Sans"/>
                <a:ea typeface="Gill Sans"/>
                <a:cs typeface="Gill Sans"/>
                <a:sym typeface="Gill Sans"/>
              </a:defRPr>
            </a:pPr>
            <a:r>
              <a:t>Quand ils diront paix et sûreté</a:t>
            </a:r>
            <a:r>
              <a:rPr i="0"/>
              <a:t> (1Th 5.3)</a:t>
            </a:r>
            <a:endParaRPr i="0"/>
          </a:p>
          <a:p>
            <a:pPr marL="264032" indent="-264032" defTabSz="449833">
              <a:spcBef>
                <a:spcPts val="0"/>
              </a:spcBef>
              <a:buSzPct val="100000"/>
              <a:defRPr i="1" sz="2925">
                <a:latin typeface="Gill Sans"/>
                <a:ea typeface="Gill Sans"/>
                <a:cs typeface="Gill Sans"/>
                <a:sym typeface="Gill Sans"/>
              </a:defRPr>
            </a:pPr>
            <a:r>
              <a:t>Vous savez ce qui retient pour qu’il soit révélé (2Th 2.7)</a:t>
            </a:r>
            <a:endParaRPr i="0"/>
          </a:p>
          <a:p>
            <a:pPr marL="264032" indent="-264032" defTabSz="449833">
              <a:spcBef>
                <a:spcPts val="0"/>
              </a:spcBef>
              <a:buSzPct val="100000"/>
              <a:defRPr i="1" sz="2925">
                <a:latin typeface="Gill Sans"/>
                <a:ea typeface="Gill Sans"/>
                <a:cs typeface="Gill Sans"/>
                <a:sym typeface="Gill Sans"/>
              </a:defRPr>
            </a:pPr>
            <a:r>
              <a:t>Il fera une alliance d'une semaine avec plusieurs, et au milieu de la semaine il fera cesser le sacrifice et l’offrande. Le dévastateur commettra les pires monstruosités jusqu'à ce que l’anéantissement et ce qui a été décidé se déversent sur lui.</a:t>
            </a:r>
            <a:r>
              <a:rPr i="0"/>
              <a:t> (Dan 9.27)</a:t>
            </a:r>
          </a:p>
        </p:txBody>
      </p:sp>
      <p:sp>
        <p:nvSpPr>
          <p:cNvPr id="212" name="La dernière des 70 semaines, un temps compté pour Israël"/>
          <p:cNvSpPr/>
          <p:nvPr/>
        </p:nvSpPr>
        <p:spPr>
          <a:xfrm>
            <a:off x="9189398" y="2495018"/>
            <a:ext cx="3217467" cy="127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1" y="0"/>
                </a:moveTo>
                <a:cubicBezTo>
                  <a:pt x="1896" y="0"/>
                  <a:pt x="1705" y="484"/>
                  <a:pt x="1705" y="1080"/>
                </a:cubicBezTo>
                <a:lnTo>
                  <a:pt x="1705" y="8640"/>
                </a:lnTo>
                <a:lnTo>
                  <a:pt x="0" y="10800"/>
                </a:lnTo>
                <a:lnTo>
                  <a:pt x="1705" y="12960"/>
                </a:lnTo>
                <a:lnTo>
                  <a:pt x="1705" y="20520"/>
                </a:lnTo>
                <a:cubicBezTo>
                  <a:pt x="1705" y="21116"/>
                  <a:pt x="1896" y="21600"/>
                  <a:pt x="2131" y="21600"/>
                </a:cubicBezTo>
                <a:lnTo>
                  <a:pt x="21174" y="21600"/>
                </a:lnTo>
                <a:cubicBezTo>
                  <a:pt x="21409" y="21600"/>
                  <a:pt x="21600" y="21116"/>
                  <a:pt x="21600" y="20520"/>
                </a:cubicBezTo>
                <a:lnTo>
                  <a:pt x="21600" y="1080"/>
                </a:lnTo>
                <a:cubicBezTo>
                  <a:pt x="21600" y="484"/>
                  <a:pt x="21409" y="0"/>
                  <a:pt x="21174" y="0"/>
                </a:cubicBezTo>
                <a:lnTo>
                  <a:pt x="2131" y="0"/>
                </a:lnTo>
                <a:close/>
              </a:path>
            </a:pathLst>
          </a:custGeom>
          <a:gradFill>
            <a:gsLst>
              <a:gs pos="0">
                <a:schemeClr val="accent1"/>
              </a:gs>
              <a:gs pos="100000">
                <a:schemeClr val="accent1">
                  <a:hueOff val="321133"/>
                  <a:satOff val="-12043"/>
                  <a:lumOff val="-7113"/>
                </a:schemeClr>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La dernière des 70 semaines, un temps compté pour Israël</a:t>
            </a:r>
          </a:p>
        </p:txBody>
      </p:sp>
      <p:sp>
        <p:nvSpPr>
          <p:cNvPr id="213" name="La première demi-semaine, séduction et alliance"/>
          <p:cNvSpPr/>
          <p:nvPr/>
        </p:nvSpPr>
        <p:spPr>
          <a:xfrm>
            <a:off x="9189398" y="3831168"/>
            <a:ext cx="3217467" cy="127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1" y="0"/>
                </a:moveTo>
                <a:cubicBezTo>
                  <a:pt x="1896" y="0"/>
                  <a:pt x="1705" y="484"/>
                  <a:pt x="1705" y="1080"/>
                </a:cubicBezTo>
                <a:lnTo>
                  <a:pt x="1705" y="8640"/>
                </a:lnTo>
                <a:lnTo>
                  <a:pt x="0" y="10800"/>
                </a:lnTo>
                <a:lnTo>
                  <a:pt x="1705" y="12960"/>
                </a:lnTo>
                <a:lnTo>
                  <a:pt x="1705" y="20520"/>
                </a:lnTo>
                <a:cubicBezTo>
                  <a:pt x="1705" y="21116"/>
                  <a:pt x="1896" y="21600"/>
                  <a:pt x="2131" y="21600"/>
                </a:cubicBezTo>
                <a:lnTo>
                  <a:pt x="21174" y="21600"/>
                </a:lnTo>
                <a:cubicBezTo>
                  <a:pt x="21409" y="21600"/>
                  <a:pt x="21600" y="21116"/>
                  <a:pt x="21600" y="20520"/>
                </a:cubicBezTo>
                <a:lnTo>
                  <a:pt x="21600" y="1080"/>
                </a:lnTo>
                <a:cubicBezTo>
                  <a:pt x="21600" y="484"/>
                  <a:pt x="21409" y="0"/>
                  <a:pt x="21174" y="0"/>
                </a:cubicBezTo>
                <a:lnTo>
                  <a:pt x="2131" y="0"/>
                </a:lnTo>
                <a:close/>
              </a:path>
            </a:pathLst>
          </a:custGeom>
          <a:gradFill>
            <a:gsLst>
              <a:gs pos="0">
                <a:schemeClr val="accent1"/>
              </a:gs>
              <a:gs pos="100000">
                <a:schemeClr val="accent1">
                  <a:hueOff val="321133"/>
                  <a:satOff val="-12043"/>
                  <a:lumOff val="-7113"/>
                </a:schemeClr>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La première demi-semaine, séduction et alliance</a:t>
            </a:r>
          </a:p>
        </p:txBody>
      </p:sp>
      <p:sp>
        <p:nvSpPr>
          <p:cNvPr id="214" name="Ce qui retient : l’Esprit Saint dans l’Eglise"/>
          <p:cNvSpPr/>
          <p:nvPr/>
        </p:nvSpPr>
        <p:spPr>
          <a:xfrm>
            <a:off x="9189398" y="5167319"/>
            <a:ext cx="3217467" cy="127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1" y="0"/>
                </a:moveTo>
                <a:cubicBezTo>
                  <a:pt x="1896" y="0"/>
                  <a:pt x="1705" y="484"/>
                  <a:pt x="1705" y="1080"/>
                </a:cubicBezTo>
                <a:lnTo>
                  <a:pt x="1705" y="8640"/>
                </a:lnTo>
                <a:lnTo>
                  <a:pt x="0" y="10800"/>
                </a:lnTo>
                <a:lnTo>
                  <a:pt x="1705" y="12960"/>
                </a:lnTo>
                <a:lnTo>
                  <a:pt x="1705" y="20520"/>
                </a:lnTo>
                <a:cubicBezTo>
                  <a:pt x="1705" y="21116"/>
                  <a:pt x="1896" y="21600"/>
                  <a:pt x="2131" y="21600"/>
                </a:cubicBezTo>
                <a:lnTo>
                  <a:pt x="21174" y="21600"/>
                </a:lnTo>
                <a:cubicBezTo>
                  <a:pt x="21409" y="21600"/>
                  <a:pt x="21600" y="21116"/>
                  <a:pt x="21600" y="20520"/>
                </a:cubicBezTo>
                <a:lnTo>
                  <a:pt x="21600" y="1080"/>
                </a:lnTo>
                <a:cubicBezTo>
                  <a:pt x="21600" y="484"/>
                  <a:pt x="21409" y="0"/>
                  <a:pt x="21174" y="0"/>
                </a:cubicBezTo>
                <a:lnTo>
                  <a:pt x="2131" y="0"/>
                </a:lnTo>
                <a:close/>
              </a:path>
            </a:pathLst>
          </a:custGeom>
          <a:gradFill>
            <a:gsLst>
              <a:gs pos="0">
                <a:schemeClr val="accent1"/>
              </a:gs>
              <a:gs pos="100000">
                <a:schemeClr val="accent1">
                  <a:hueOff val="321133"/>
                  <a:satOff val="-12043"/>
                  <a:lumOff val="-7113"/>
                </a:schemeClr>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Ce qui retient : l’Esprit Saint dans l’Eglise</a:t>
            </a:r>
          </a:p>
        </p:txBody>
      </p:sp>
      <p:sp>
        <p:nvSpPr>
          <p:cNvPr id="215" name="Pourquoi l’Eglise ne traverserait-elle pas la GT ?"/>
          <p:cNvSpPr/>
          <p:nvPr/>
        </p:nvSpPr>
        <p:spPr>
          <a:xfrm>
            <a:off x="9189398" y="6806548"/>
            <a:ext cx="3217467" cy="127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1" y="0"/>
                </a:moveTo>
                <a:cubicBezTo>
                  <a:pt x="1896" y="0"/>
                  <a:pt x="1705" y="484"/>
                  <a:pt x="1705" y="1080"/>
                </a:cubicBezTo>
                <a:lnTo>
                  <a:pt x="1705" y="8640"/>
                </a:lnTo>
                <a:lnTo>
                  <a:pt x="0" y="10800"/>
                </a:lnTo>
                <a:lnTo>
                  <a:pt x="1705" y="12960"/>
                </a:lnTo>
                <a:lnTo>
                  <a:pt x="1705" y="20520"/>
                </a:lnTo>
                <a:cubicBezTo>
                  <a:pt x="1705" y="21116"/>
                  <a:pt x="1896" y="21600"/>
                  <a:pt x="2131" y="21600"/>
                </a:cubicBezTo>
                <a:lnTo>
                  <a:pt x="21174" y="21600"/>
                </a:lnTo>
                <a:cubicBezTo>
                  <a:pt x="21409" y="21600"/>
                  <a:pt x="21600" y="21116"/>
                  <a:pt x="21600" y="20520"/>
                </a:cubicBezTo>
                <a:lnTo>
                  <a:pt x="21600" y="1080"/>
                </a:lnTo>
                <a:cubicBezTo>
                  <a:pt x="21600" y="484"/>
                  <a:pt x="21409" y="0"/>
                  <a:pt x="21174" y="0"/>
                </a:cubicBezTo>
                <a:lnTo>
                  <a:pt x="2131" y="0"/>
                </a:lnTo>
                <a:close/>
              </a:path>
            </a:pathLst>
          </a:custGeom>
          <a:gradFill>
            <a:gsLst>
              <a:gs pos="0">
                <a:schemeClr val="accent1"/>
              </a:gs>
              <a:gs pos="100000">
                <a:schemeClr val="accent1">
                  <a:hueOff val="321133"/>
                  <a:satOff val="-12043"/>
                  <a:lumOff val="-7113"/>
                </a:schemeClr>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Pourquoi l’Eglise ne traverserait-elle pas la GT ?</a:t>
            </a:r>
          </a:p>
        </p:txBody>
      </p:sp>
      <p:sp>
        <p:nvSpPr>
          <p:cNvPr id="216" name="Le mal s’abat sur ceux qui font mal"/>
          <p:cNvSpPr/>
          <p:nvPr/>
        </p:nvSpPr>
        <p:spPr>
          <a:xfrm>
            <a:off x="9189398" y="8115146"/>
            <a:ext cx="3217467" cy="10338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1" y="0"/>
                </a:moveTo>
                <a:cubicBezTo>
                  <a:pt x="1896" y="0"/>
                  <a:pt x="1705" y="594"/>
                  <a:pt x="1705" y="1327"/>
                </a:cubicBezTo>
                <a:lnTo>
                  <a:pt x="1705" y="10613"/>
                </a:lnTo>
                <a:lnTo>
                  <a:pt x="0" y="13267"/>
                </a:lnTo>
                <a:lnTo>
                  <a:pt x="1705" y="15920"/>
                </a:lnTo>
                <a:lnTo>
                  <a:pt x="1705" y="20273"/>
                </a:lnTo>
                <a:cubicBezTo>
                  <a:pt x="1705" y="21006"/>
                  <a:pt x="1896" y="21600"/>
                  <a:pt x="2131" y="21600"/>
                </a:cubicBezTo>
                <a:lnTo>
                  <a:pt x="21174" y="21600"/>
                </a:lnTo>
                <a:cubicBezTo>
                  <a:pt x="21409" y="21600"/>
                  <a:pt x="21600" y="21006"/>
                  <a:pt x="21600" y="20273"/>
                </a:cubicBezTo>
                <a:lnTo>
                  <a:pt x="21600" y="1327"/>
                </a:lnTo>
                <a:cubicBezTo>
                  <a:pt x="21600" y="594"/>
                  <a:pt x="21409" y="0"/>
                  <a:pt x="21174" y="0"/>
                </a:cubicBezTo>
                <a:lnTo>
                  <a:pt x="2131" y="0"/>
                </a:lnTo>
                <a:close/>
              </a:path>
            </a:pathLst>
          </a:custGeom>
          <a:gradFill>
            <a:gsLst>
              <a:gs pos="0">
                <a:schemeClr val="accent1"/>
              </a:gs>
              <a:gs pos="100000">
                <a:schemeClr val="accent1">
                  <a:hueOff val="321133"/>
                  <a:satOff val="-12043"/>
                  <a:lumOff val="-7113"/>
                </a:schemeClr>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Le mal s’abat sur ceux qui font mal</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2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2" fill="hold">
                                  <p:stCondLst>
                                    <p:cond delay="0"/>
                                  </p:stCondLst>
                                  <p:iterate type="el" backwards="0">
                                    <p:tmAbs val="0"/>
                                  </p:iterate>
                                  <p:childTnLst>
                                    <p:set>
                                      <p:cBhvr>
                                        <p:cTn id="14" fill="hold"/>
                                        <p:tgtEl>
                                          <p:spTgt spid="2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2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3" fill="hold">
                                  <p:stCondLst>
                                    <p:cond delay="0"/>
                                  </p:stCondLst>
                                  <p:iterate type="el" backwards="0">
                                    <p:tmAbs val="0"/>
                                  </p:iterate>
                                  <p:childTnLst>
                                    <p:set>
                                      <p:cBhvr>
                                        <p:cTn id="22" fill="hold"/>
                                        <p:tgtEl>
                                          <p:spTgt spid="2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21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4" fill="hold">
                                  <p:stCondLst>
                                    <p:cond delay="0"/>
                                  </p:stCondLst>
                                  <p:iterate type="el" backwards="0">
                                    <p:tmAbs val="0"/>
                                  </p:iterate>
                                  <p:childTnLst>
                                    <p:set>
                                      <p:cBhvr>
                                        <p:cTn id="30" fill="hold"/>
                                        <p:tgtEl>
                                          <p:spTgt spid="2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1" fill="hold">
                                  <p:stCondLst>
                                    <p:cond delay="0"/>
                                  </p:stCondLst>
                                  <p:iterate type="el" backwards="0">
                                    <p:tmAbs val="0"/>
                                  </p:iterate>
                                  <p:childTnLst>
                                    <p:set>
                                      <p:cBhvr>
                                        <p:cTn id="34" fill="hold"/>
                                        <p:tgtEl>
                                          <p:spTgt spid="211">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5" fill="hold">
                                  <p:stCondLst>
                                    <p:cond delay="0"/>
                                  </p:stCondLst>
                                  <p:iterate type="el" backwards="0">
                                    <p:tmAbs val="0"/>
                                  </p:iterate>
                                  <p:childTnLst>
                                    <p:set>
                                      <p:cBhvr>
                                        <p:cTn id="38" fill="hold"/>
                                        <p:tgtEl>
                                          <p:spTgt spid="2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6" fill="hold">
                                  <p:stCondLst>
                                    <p:cond delay="0"/>
                                  </p:stCondLst>
                                  <p:iterate type="el" backwards="0">
                                    <p:tmAbs val="0"/>
                                  </p:iterate>
                                  <p:childTnLst>
                                    <p:set>
                                      <p:cBhvr>
                                        <p:cTn id="42" fill="hold"/>
                                        <p:tgtEl>
                                          <p:spTgt spid="2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5" grpId="5"/>
      <p:bldP build="whole" bldLvl="1" animBg="1" rev="0" advAuto="0" spid="212" grpId="2"/>
      <p:bldP build="whole" bldLvl="1" animBg="1" rev="0" advAuto="0" spid="216" grpId="6"/>
      <p:bldP build="p" bldLvl="5" animBg="1" rev="0" advAuto="0" spid="211" grpId="1"/>
      <p:bldP build="whole" bldLvl="1" animBg="1" rev="0" advAuto="0" spid="213" grpId="3"/>
      <p:bldP build="whole" bldLvl="1" animBg="1" rev="0" advAuto="0" spid="214" grpId="4"/>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Les coupes"/>
          <p:cNvSpPr txBox="1"/>
          <p:nvPr>
            <p:ph type="title"/>
          </p:nvPr>
        </p:nvSpPr>
        <p:spPr>
          <a:xfrm>
            <a:off x="-250432" y="808989"/>
            <a:ext cx="11099801" cy="2120901"/>
          </a:xfrm>
          <a:prstGeom prst="rect">
            <a:avLst/>
          </a:prstGeom>
        </p:spPr>
        <p:txBody>
          <a:bodyPr/>
          <a:lstStyle>
            <a:lvl1pPr>
              <a:defRPr>
                <a:latin typeface="Gill Sans"/>
                <a:ea typeface="Gill Sans"/>
                <a:cs typeface="Gill Sans"/>
                <a:sym typeface="Gill Sans"/>
              </a:defRPr>
            </a:lvl1pPr>
          </a:lstStyle>
          <a:p>
            <a:pPr/>
            <a:r>
              <a:t>Les coupes</a:t>
            </a:r>
          </a:p>
        </p:txBody>
      </p:sp>
      <p:sp>
        <p:nvSpPr>
          <p:cNvPr id="219" name="Un ulcère mauvais et malin : des maladies pour ceux qui ont la marque de la bête et qui se prosternent devant elle. Les maladies liées au comportement charnel (Pr 12.18) et aux démons (Lc 13.16)…"/>
          <p:cNvSpPr txBox="1"/>
          <p:nvPr>
            <p:ph type="body" idx="1"/>
          </p:nvPr>
        </p:nvSpPr>
        <p:spPr>
          <a:xfrm>
            <a:off x="952500" y="3138660"/>
            <a:ext cx="11099800" cy="6286501"/>
          </a:xfrm>
          <a:prstGeom prst="rect">
            <a:avLst/>
          </a:prstGeom>
        </p:spPr>
        <p:txBody>
          <a:bodyPr/>
          <a:lstStyle/>
          <a:p>
            <a:pPr marL="338327" indent="-338327" defTabSz="432308">
              <a:spcBef>
                <a:spcPts val="0"/>
              </a:spcBef>
              <a:buSzPct val="100000"/>
              <a:buAutoNum type="arabicPeriod" startAt="1"/>
              <a:defRPr sz="2664">
                <a:latin typeface="Gill Sans"/>
                <a:ea typeface="Gill Sans"/>
                <a:cs typeface="Gill Sans"/>
                <a:sym typeface="Gill Sans"/>
              </a:defRPr>
            </a:pPr>
            <a:r>
              <a:rPr u="sng"/>
              <a:t>Un ulcère mauvais et malin</a:t>
            </a:r>
            <a:r>
              <a:t> : des maladies pour ceux qui ont la marque de la bête et qui se prosternent devant elle. Les maladies liées au comportement charnel (Pr 12.18) et aux démons (Lc 13.16)</a:t>
            </a:r>
          </a:p>
          <a:p>
            <a:pPr marL="338327" indent="-338327" defTabSz="432308">
              <a:spcBef>
                <a:spcPts val="0"/>
              </a:spcBef>
              <a:buSzPct val="100000"/>
              <a:buAutoNum type="arabicPeriod" startAt="1"/>
              <a:defRPr sz="2664">
                <a:latin typeface="Gill Sans"/>
                <a:ea typeface="Gill Sans"/>
                <a:cs typeface="Gill Sans"/>
                <a:sym typeface="Gill Sans"/>
              </a:defRPr>
            </a:pPr>
            <a:r>
              <a:rPr u="sng"/>
              <a:t>La pseudo-vie est mort</a:t>
            </a:r>
            <a:r>
              <a:t>, comme en Egypte : La mer devient du sang, tout meurt dans la mer (Ap 16.3)</a:t>
            </a:r>
          </a:p>
          <a:p>
            <a:pPr marL="338327" indent="-338327" defTabSz="432308">
              <a:spcBef>
                <a:spcPts val="0"/>
              </a:spcBef>
              <a:buSzPct val="100000"/>
              <a:buAutoNum type="arabicPeriod" startAt="1"/>
              <a:defRPr sz="2664">
                <a:latin typeface="Gill Sans"/>
                <a:ea typeface="Gill Sans"/>
                <a:cs typeface="Gill Sans"/>
                <a:sym typeface="Gill Sans"/>
              </a:defRPr>
            </a:pPr>
            <a:r>
              <a:t>D</a:t>
            </a:r>
            <a:r>
              <a:rPr u="sng"/>
              <a:t>ieu donne ce que l’homme prend</a:t>
            </a:r>
            <a:r>
              <a:t> : L’eau douce devient du sang, ils ont versé le sang, tu leur donnes à boire (Ap 16.4-7)</a:t>
            </a:r>
          </a:p>
          <a:p>
            <a:pPr marL="338327" indent="-338327" defTabSz="432308">
              <a:spcBef>
                <a:spcPts val="0"/>
              </a:spcBef>
              <a:buSzPct val="100000"/>
              <a:buAutoNum type="arabicPeriod" startAt="1"/>
              <a:defRPr sz="2664">
                <a:latin typeface="Gill Sans"/>
                <a:ea typeface="Gill Sans"/>
                <a:cs typeface="Gill Sans"/>
                <a:sym typeface="Gill Sans"/>
              </a:defRPr>
            </a:pPr>
            <a:r>
              <a:rPr u="sng"/>
              <a:t>Le réchauffement climatique</a:t>
            </a:r>
            <a:r>
              <a:t> ? : </a:t>
            </a:r>
            <a:r>
              <a:rPr i="1"/>
              <a:t>Le soleil brûle, ils blasphèment, ils ne se repentent pas pour donner gloire à Dieu</a:t>
            </a:r>
            <a:r>
              <a:t> (Ap 16.8-9)</a:t>
            </a:r>
          </a:p>
          <a:p>
            <a:pPr marL="338327" indent="-338327" defTabSz="432308">
              <a:spcBef>
                <a:spcPts val="0"/>
              </a:spcBef>
              <a:buSzPct val="100000"/>
              <a:buAutoNum type="arabicPeriod" startAt="1"/>
              <a:defRPr sz="2664">
                <a:latin typeface="Gill Sans"/>
                <a:ea typeface="Gill Sans"/>
                <a:cs typeface="Gill Sans"/>
                <a:sym typeface="Gill Sans"/>
              </a:defRPr>
            </a:pPr>
            <a:r>
              <a:rPr u="sng"/>
              <a:t>Le monde spirite gouverne</a:t>
            </a:r>
            <a:r>
              <a:t> : Le royaume de la bête devient obscur, les hommes se mordent la langue de douleur (Ap 16.10-11)</a:t>
            </a:r>
          </a:p>
          <a:p>
            <a:pPr marL="338327" indent="-338327" defTabSz="432308">
              <a:spcBef>
                <a:spcPts val="0"/>
              </a:spcBef>
              <a:buSzPct val="100000"/>
              <a:buAutoNum type="arabicPeriod" startAt="1"/>
              <a:defRPr sz="2664">
                <a:latin typeface="Gill Sans"/>
                <a:ea typeface="Gill Sans"/>
                <a:cs typeface="Gill Sans"/>
                <a:sym typeface="Gill Sans"/>
              </a:defRPr>
            </a:pPr>
            <a:r>
              <a:rPr u="sng"/>
              <a:t>Les miracles des démons séduisent</a:t>
            </a:r>
            <a:r>
              <a:t> : </a:t>
            </a:r>
            <a:r>
              <a:rPr i="1"/>
              <a:t>Les démons rassemblent pour Armaguedon</a:t>
            </a:r>
            <a:r>
              <a:t> (Ap 16.14)</a:t>
            </a:r>
          </a:p>
          <a:p>
            <a:pPr marL="338327" indent="-338327" defTabSz="432308">
              <a:spcBef>
                <a:spcPts val="0"/>
              </a:spcBef>
              <a:buSzPct val="100000"/>
              <a:buAutoNum type="arabicPeriod" startAt="1"/>
              <a:defRPr sz="2664">
                <a:latin typeface="Gill Sans"/>
                <a:ea typeface="Gill Sans"/>
                <a:cs typeface="Gill Sans"/>
                <a:sym typeface="Gill Sans"/>
              </a:defRPr>
            </a:pPr>
            <a:r>
              <a:rPr u="sng"/>
              <a:t>La terre est donnée aux démons</a:t>
            </a:r>
            <a:r>
              <a:t> : </a:t>
            </a:r>
            <a:r>
              <a:rPr i="1"/>
              <a:t>Coupe versée dans l’air, catastrophes telluriques : éclairs, tonnerre, tremblement de terre, les montagnes s’effondrent, grêle monumentale</a:t>
            </a:r>
            <a:r>
              <a:t> (Ap 16.15)</a:t>
            </a:r>
          </a:p>
        </p:txBody>
      </p:sp>
      <p:sp>
        <p:nvSpPr>
          <p:cNvPr id="220" name="pleines du courroux de Dieu"/>
          <p:cNvSpPr txBox="1"/>
          <p:nvPr/>
        </p:nvSpPr>
        <p:spPr>
          <a:xfrm>
            <a:off x="5316129" y="2314791"/>
            <a:ext cx="4760993" cy="69679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defRPr i="1" sz="3200">
                <a:latin typeface="Gill Sans"/>
                <a:ea typeface="Gill Sans"/>
                <a:cs typeface="Gill Sans"/>
                <a:sym typeface="Gill Sans"/>
              </a:defRPr>
            </a:lvl1pPr>
          </a:lstStyle>
          <a:p>
            <a:pPr/>
            <a:r>
              <a:t>pleines du courroux de Dieu</a:t>
            </a:r>
          </a:p>
        </p:txBody>
      </p:sp>
      <p:pic>
        <p:nvPicPr>
          <p:cNvPr id="221" name="pasted-image.tiff" descr="pasted-image.tiff"/>
          <p:cNvPicPr>
            <a:picLocks noChangeAspect="1"/>
          </p:cNvPicPr>
          <p:nvPr/>
        </p:nvPicPr>
        <p:blipFill>
          <a:blip r:embed="rId2">
            <a:extLst/>
          </a:blip>
          <a:srcRect l="13945" t="2265" r="16558" b="2457"/>
          <a:stretch>
            <a:fillRect/>
          </a:stretch>
        </p:blipFill>
        <p:spPr>
          <a:xfrm>
            <a:off x="251657" y="330525"/>
            <a:ext cx="2766663" cy="2524106"/>
          </a:xfrm>
          <a:custGeom>
            <a:avLst/>
            <a:gdLst/>
            <a:ahLst/>
            <a:cxnLst>
              <a:cxn ang="0">
                <a:pos x="wd2" y="hd2"/>
              </a:cxn>
              <a:cxn ang="5400000">
                <a:pos x="wd2" y="hd2"/>
              </a:cxn>
              <a:cxn ang="10800000">
                <a:pos x="wd2" y="hd2"/>
              </a:cxn>
              <a:cxn ang="16200000">
                <a:pos x="wd2" y="hd2"/>
              </a:cxn>
            </a:cxnLst>
            <a:rect l="0" t="0" r="r" b="b"/>
            <a:pathLst>
              <a:path w="21480" h="21563" fill="norm" stroke="1" extrusionOk="0">
                <a:moveTo>
                  <a:pt x="10674" y="0"/>
                </a:moveTo>
                <a:cubicBezTo>
                  <a:pt x="5608" y="-9"/>
                  <a:pt x="2583" y="290"/>
                  <a:pt x="1470" y="916"/>
                </a:cubicBezTo>
                <a:cubicBezTo>
                  <a:pt x="1218" y="1058"/>
                  <a:pt x="980" y="1126"/>
                  <a:pt x="943" y="1062"/>
                </a:cubicBezTo>
                <a:cubicBezTo>
                  <a:pt x="845" y="887"/>
                  <a:pt x="610" y="954"/>
                  <a:pt x="244" y="1272"/>
                </a:cubicBezTo>
                <a:cubicBezTo>
                  <a:pt x="-115" y="1583"/>
                  <a:pt x="-70" y="1865"/>
                  <a:pt x="330" y="1804"/>
                </a:cubicBezTo>
                <a:cubicBezTo>
                  <a:pt x="533" y="1773"/>
                  <a:pt x="580" y="1826"/>
                  <a:pt x="558" y="2058"/>
                </a:cubicBezTo>
                <a:cubicBezTo>
                  <a:pt x="519" y="2467"/>
                  <a:pt x="1059" y="2476"/>
                  <a:pt x="1156" y="2069"/>
                </a:cubicBezTo>
                <a:cubicBezTo>
                  <a:pt x="1212" y="1831"/>
                  <a:pt x="1251" y="1812"/>
                  <a:pt x="1406" y="1953"/>
                </a:cubicBezTo>
                <a:cubicBezTo>
                  <a:pt x="1652" y="2179"/>
                  <a:pt x="1642" y="2257"/>
                  <a:pt x="1245" y="3177"/>
                </a:cubicBezTo>
                <a:cubicBezTo>
                  <a:pt x="739" y="4353"/>
                  <a:pt x="723" y="4543"/>
                  <a:pt x="1085" y="5076"/>
                </a:cubicBezTo>
                <a:cubicBezTo>
                  <a:pt x="1748" y="6052"/>
                  <a:pt x="1941" y="6182"/>
                  <a:pt x="2817" y="6252"/>
                </a:cubicBezTo>
                <a:cubicBezTo>
                  <a:pt x="3858" y="6336"/>
                  <a:pt x="3977" y="6502"/>
                  <a:pt x="3624" y="7378"/>
                </a:cubicBezTo>
                <a:cubicBezTo>
                  <a:pt x="3106" y="8667"/>
                  <a:pt x="3244" y="9811"/>
                  <a:pt x="4046" y="10884"/>
                </a:cubicBezTo>
                <a:cubicBezTo>
                  <a:pt x="4560" y="11571"/>
                  <a:pt x="6022" y="12708"/>
                  <a:pt x="6595" y="12867"/>
                </a:cubicBezTo>
                <a:cubicBezTo>
                  <a:pt x="6879" y="12946"/>
                  <a:pt x="7264" y="13145"/>
                  <a:pt x="7448" y="13308"/>
                </a:cubicBezTo>
                <a:cubicBezTo>
                  <a:pt x="7632" y="13471"/>
                  <a:pt x="7980" y="13707"/>
                  <a:pt x="8225" y="13830"/>
                </a:cubicBezTo>
                <a:cubicBezTo>
                  <a:pt x="8469" y="13953"/>
                  <a:pt x="8729" y="14192"/>
                  <a:pt x="8801" y="14366"/>
                </a:cubicBezTo>
                <a:cubicBezTo>
                  <a:pt x="8872" y="14539"/>
                  <a:pt x="9042" y="14721"/>
                  <a:pt x="9180" y="14766"/>
                </a:cubicBezTo>
                <a:cubicBezTo>
                  <a:pt x="9428" y="14847"/>
                  <a:pt x="9430" y="14848"/>
                  <a:pt x="9198" y="15003"/>
                </a:cubicBezTo>
                <a:cubicBezTo>
                  <a:pt x="9069" y="15089"/>
                  <a:pt x="8569" y="15586"/>
                  <a:pt x="8086" y="16105"/>
                </a:cubicBezTo>
                <a:cubicBezTo>
                  <a:pt x="7567" y="16663"/>
                  <a:pt x="6957" y="17177"/>
                  <a:pt x="6595" y="17359"/>
                </a:cubicBezTo>
                <a:cubicBezTo>
                  <a:pt x="5288" y="18019"/>
                  <a:pt x="4582" y="19122"/>
                  <a:pt x="4955" y="19919"/>
                </a:cubicBezTo>
                <a:cubicBezTo>
                  <a:pt x="5184" y="20406"/>
                  <a:pt x="6394" y="21036"/>
                  <a:pt x="7710" y="21353"/>
                </a:cubicBezTo>
                <a:cubicBezTo>
                  <a:pt x="8577" y="21563"/>
                  <a:pt x="9079" y="21591"/>
                  <a:pt x="11112" y="21543"/>
                </a:cubicBezTo>
                <a:cubicBezTo>
                  <a:pt x="12425" y="21512"/>
                  <a:pt x="13555" y="21449"/>
                  <a:pt x="13626" y="21401"/>
                </a:cubicBezTo>
                <a:cubicBezTo>
                  <a:pt x="13697" y="21353"/>
                  <a:pt x="14078" y="21230"/>
                  <a:pt x="14467" y="21130"/>
                </a:cubicBezTo>
                <a:cubicBezTo>
                  <a:pt x="15876" y="20767"/>
                  <a:pt x="17161" y="19805"/>
                  <a:pt x="17161" y="19112"/>
                </a:cubicBezTo>
                <a:cubicBezTo>
                  <a:pt x="17161" y="18965"/>
                  <a:pt x="17076" y="18678"/>
                  <a:pt x="16969" y="18478"/>
                </a:cubicBezTo>
                <a:cubicBezTo>
                  <a:pt x="16758" y="18085"/>
                  <a:pt x="15514" y="17136"/>
                  <a:pt x="15037" y="17003"/>
                </a:cubicBezTo>
                <a:cubicBezTo>
                  <a:pt x="14875" y="16958"/>
                  <a:pt x="14380" y="16566"/>
                  <a:pt x="13937" y="16136"/>
                </a:cubicBezTo>
                <a:cubicBezTo>
                  <a:pt x="13495" y="15705"/>
                  <a:pt x="12976" y="15265"/>
                  <a:pt x="12785" y="15156"/>
                </a:cubicBezTo>
                <a:lnTo>
                  <a:pt x="12437" y="14959"/>
                </a:lnTo>
                <a:lnTo>
                  <a:pt x="12763" y="14505"/>
                </a:lnTo>
                <a:cubicBezTo>
                  <a:pt x="12970" y="14219"/>
                  <a:pt x="13293" y="13980"/>
                  <a:pt x="13639" y="13854"/>
                </a:cubicBezTo>
                <a:cubicBezTo>
                  <a:pt x="13939" y="13744"/>
                  <a:pt x="14278" y="13540"/>
                  <a:pt x="14393" y="13399"/>
                </a:cubicBezTo>
                <a:cubicBezTo>
                  <a:pt x="14509" y="13259"/>
                  <a:pt x="14804" y="13085"/>
                  <a:pt x="15047" y="13013"/>
                </a:cubicBezTo>
                <a:cubicBezTo>
                  <a:pt x="16220" y="12664"/>
                  <a:pt x="17629" y="11138"/>
                  <a:pt x="18187" y="9616"/>
                </a:cubicBezTo>
                <a:cubicBezTo>
                  <a:pt x="18419" y="8981"/>
                  <a:pt x="18442" y="8792"/>
                  <a:pt x="18344" y="8219"/>
                </a:cubicBezTo>
                <a:cubicBezTo>
                  <a:pt x="18281" y="7854"/>
                  <a:pt x="18135" y="7395"/>
                  <a:pt x="18020" y="7202"/>
                </a:cubicBezTo>
                <a:cubicBezTo>
                  <a:pt x="17637" y="6557"/>
                  <a:pt x="17951" y="5935"/>
                  <a:pt x="18590" y="6076"/>
                </a:cubicBezTo>
                <a:cubicBezTo>
                  <a:pt x="19119" y="6193"/>
                  <a:pt x="19608" y="5887"/>
                  <a:pt x="20223" y="5049"/>
                </a:cubicBezTo>
                <a:cubicBezTo>
                  <a:pt x="20863" y="4177"/>
                  <a:pt x="20867" y="4133"/>
                  <a:pt x="20319" y="2916"/>
                </a:cubicBezTo>
                <a:cubicBezTo>
                  <a:pt x="20100" y="2431"/>
                  <a:pt x="19990" y="2030"/>
                  <a:pt x="20039" y="1892"/>
                </a:cubicBezTo>
                <a:cubicBezTo>
                  <a:pt x="20113" y="1677"/>
                  <a:pt x="20128" y="1677"/>
                  <a:pt x="20340" y="1889"/>
                </a:cubicBezTo>
                <a:cubicBezTo>
                  <a:pt x="20626" y="2174"/>
                  <a:pt x="20997" y="2103"/>
                  <a:pt x="20997" y="1763"/>
                </a:cubicBezTo>
                <a:cubicBezTo>
                  <a:pt x="20997" y="1596"/>
                  <a:pt x="21075" y="1506"/>
                  <a:pt x="21222" y="1506"/>
                </a:cubicBezTo>
                <a:cubicBezTo>
                  <a:pt x="21390" y="1505"/>
                  <a:pt x="21476" y="1444"/>
                  <a:pt x="21481" y="1343"/>
                </a:cubicBezTo>
                <a:cubicBezTo>
                  <a:pt x="21485" y="1242"/>
                  <a:pt x="21408" y="1100"/>
                  <a:pt x="21246" y="933"/>
                </a:cubicBezTo>
                <a:cubicBezTo>
                  <a:pt x="21018" y="696"/>
                  <a:pt x="20912" y="662"/>
                  <a:pt x="20729" y="770"/>
                </a:cubicBezTo>
                <a:cubicBezTo>
                  <a:pt x="20496" y="907"/>
                  <a:pt x="20173" y="881"/>
                  <a:pt x="19385" y="651"/>
                </a:cubicBezTo>
                <a:cubicBezTo>
                  <a:pt x="17921" y="225"/>
                  <a:pt x="15036" y="8"/>
                  <a:pt x="10674" y="0"/>
                </a:cubicBezTo>
                <a:close/>
                <a:moveTo>
                  <a:pt x="2176" y="1750"/>
                </a:moveTo>
                <a:cubicBezTo>
                  <a:pt x="2363" y="1765"/>
                  <a:pt x="2680" y="2118"/>
                  <a:pt x="3116" y="2811"/>
                </a:cubicBezTo>
                <a:cubicBezTo>
                  <a:pt x="3733" y="3792"/>
                  <a:pt x="3772" y="3905"/>
                  <a:pt x="3754" y="4567"/>
                </a:cubicBezTo>
                <a:cubicBezTo>
                  <a:pt x="3743" y="4957"/>
                  <a:pt x="3728" y="5312"/>
                  <a:pt x="3723" y="5361"/>
                </a:cubicBezTo>
                <a:cubicBezTo>
                  <a:pt x="3717" y="5409"/>
                  <a:pt x="3545" y="5543"/>
                  <a:pt x="3341" y="5656"/>
                </a:cubicBezTo>
                <a:cubicBezTo>
                  <a:pt x="3136" y="5768"/>
                  <a:pt x="2881" y="5859"/>
                  <a:pt x="2777" y="5859"/>
                </a:cubicBezTo>
                <a:cubicBezTo>
                  <a:pt x="2521" y="5859"/>
                  <a:pt x="1754" y="5277"/>
                  <a:pt x="1661" y="5011"/>
                </a:cubicBezTo>
                <a:cubicBezTo>
                  <a:pt x="1504" y="4560"/>
                  <a:pt x="1586" y="3820"/>
                  <a:pt x="1818" y="3587"/>
                </a:cubicBezTo>
                <a:cubicBezTo>
                  <a:pt x="2097" y="3309"/>
                  <a:pt x="2522" y="3410"/>
                  <a:pt x="2302" y="3703"/>
                </a:cubicBezTo>
                <a:cubicBezTo>
                  <a:pt x="2198" y="3841"/>
                  <a:pt x="2201" y="3907"/>
                  <a:pt x="2308" y="3981"/>
                </a:cubicBezTo>
                <a:cubicBezTo>
                  <a:pt x="2435" y="4067"/>
                  <a:pt x="2767" y="3734"/>
                  <a:pt x="2767" y="3520"/>
                </a:cubicBezTo>
                <a:cubicBezTo>
                  <a:pt x="2767" y="3311"/>
                  <a:pt x="2441" y="2999"/>
                  <a:pt x="2176" y="2953"/>
                </a:cubicBezTo>
                <a:cubicBezTo>
                  <a:pt x="1968" y="2918"/>
                  <a:pt x="1893" y="2828"/>
                  <a:pt x="1914" y="2655"/>
                </a:cubicBezTo>
                <a:cubicBezTo>
                  <a:pt x="1931" y="2521"/>
                  <a:pt x="1955" y="2268"/>
                  <a:pt x="1973" y="2089"/>
                </a:cubicBezTo>
                <a:cubicBezTo>
                  <a:pt x="1995" y="1853"/>
                  <a:pt x="2063" y="1741"/>
                  <a:pt x="2176" y="1750"/>
                </a:cubicBezTo>
                <a:close/>
                <a:moveTo>
                  <a:pt x="19280" y="1899"/>
                </a:moveTo>
                <a:cubicBezTo>
                  <a:pt x="19343" y="1856"/>
                  <a:pt x="19480" y="2002"/>
                  <a:pt x="19582" y="2221"/>
                </a:cubicBezTo>
                <a:lnTo>
                  <a:pt x="19767" y="2618"/>
                </a:lnTo>
                <a:lnTo>
                  <a:pt x="19348" y="2811"/>
                </a:lnTo>
                <a:cubicBezTo>
                  <a:pt x="19002" y="2971"/>
                  <a:pt x="18932" y="3069"/>
                  <a:pt x="18932" y="3391"/>
                </a:cubicBezTo>
                <a:cubicBezTo>
                  <a:pt x="18932" y="3693"/>
                  <a:pt x="18983" y="3781"/>
                  <a:pt x="19166" y="3781"/>
                </a:cubicBezTo>
                <a:cubicBezTo>
                  <a:pt x="19296" y="3781"/>
                  <a:pt x="19401" y="3694"/>
                  <a:pt x="19401" y="3591"/>
                </a:cubicBezTo>
                <a:cubicBezTo>
                  <a:pt x="19401" y="3282"/>
                  <a:pt x="19665" y="3205"/>
                  <a:pt x="19835" y="3462"/>
                </a:cubicBezTo>
                <a:cubicBezTo>
                  <a:pt x="20167" y="3962"/>
                  <a:pt x="19925" y="4974"/>
                  <a:pt x="19376" y="5398"/>
                </a:cubicBezTo>
                <a:cubicBezTo>
                  <a:pt x="19089" y="5620"/>
                  <a:pt x="18660" y="5645"/>
                  <a:pt x="18264" y="5469"/>
                </a:cubicBezTo>
                <a:cubicBezTo>
                  <a:pt x="18059" y="5378"/>
                  <a:pt x="18001" y="5231"/>
                  <a:pt x="17968" y="4683"/>
                </a:cubicBezTo>
                <a:cubicBezTo>
                  <a:pt x="17940" y="4229"/>
                  <a:pt x="17988" y="3908"/>
                  <a:pt x="18106" y="3716"/>
                </a:cubicBezTo>
                <a:cubicBezTo>
                  <a:pt x="18204" y="3559"/>
                  <a:pt x="18480" y="3102"/>
                  <a:pt x="18723" y="2703"/>
                </a:cubicBezTo>
                <a:cubicBezTo>
                  <a:pt x="18965" y="2303"/>
                  <a:pt x="19218" y="1942"/>
                  <a:pt x="19280" y="1899"/>
                </a:cubicBezTo>
                <a:close/>
              </a:path>
            </a:pathLst>
          </a:cu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flip dir="r"/>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