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6"/>
  </p:notesMasterIdLst>
  <p:sldIdLst>
    <p:sldId id="302" r:id="rId2"/>
    <p:sldId id="256" r:id="rId3"/>
    <p:sldId id="261" r:id="rId4"/>
    <p:sldId id="264" r:id="rId5"/>
    <p:sldId id="274" r:id="rId6"/>
    <p:sldId id="286" r:id="rId7"/>
    <p:sldId id="282" r:id="rId8"/>
    <p:sldId id="263" r:id="rId9"/>
    <p:sldId id="283" r:id="rId10"/>
    <p:sldId id="262" r:id="rId11"/>
    <p:sldId id="299" r:id="rId12"/>
    <p:sldId id="265" r:id="rId13"/>
    <p:sldId id="275" r:id="rId14"/>
    <p:sldId id="300" r:id="rId15"/>
    <p:sldId id="266" r:id="rId16"/>
    <p:sldId id="276" r:id="rId17"/>
    <p:sldId id="284" r:id="rId18"/>
    <p:sldId id="267" r:id="rId19"/>
    <p:sldId id="287" r:id="rId20"/>
    <p:sldId id="277" r:id="rId21"/>
    <p:sldId id="301" r:id="rId22"/>
    <p:sldId id="268" r:id="rId23"/>
    <p:sldId id="278" r:id="rId24"/>
    <p:sldId id="289" r:id="rId25"/>
    <p:sldId id="269" r:id="rId26"/>
    <p:sldId id="290" r:id="rId27"/>
    <p:sldId id="279" r:id="rId28"/>
    <p:sldId id="270" r:id="rId29"/>
    <p:sldId id="280" r:id="rId30"/>
    <p:sldId id="291" r:id="rId31"/>
    <p:sldId id="271" r:id="rId32"/>
    <p:sldId id="281" r:id="rId33"/>
    <p:sldId id="292" r:id="rId34"/>
    <p:sldId id="28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F67B00"/>
    <a:srgbClr val="FF8B17"/>
    <a:srgbClr val="EF5727"/>
    <a:srgbClr val="99FF33"/>
    <a:srgbClr val="FF3399"/>
    <a:srgbClr val="FFFF00"/>
    <a:srgbClr val="FFCC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80AA8-8D15-4FCC-808E-9C4F86155249}" v="19" dt="2025-03-13T07:43:00.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86323" autoAdjust="0"/>
  </p:normalViewPr>
  <p:slideViewPr>
    <p:cSldViewPr>
      <p:cViewPr varScale="1">
        <p:scale>
          <a:sx n="60" d="100"/>
          <a:sy n="60" d="100"/>
        </p:scale>
        <p:origin x="2006" y="274"/>
      </p:cViewPr>
      <p:guideLst>
        <p:guide orient="horz" pos="2160"/>
        <p:guide pos="2880"/>
      </p:guideLst>
    </p:cSldViewPr>
  </p:slideViewPr>
  <p:outlineViewPr>
    <p:cViewPr>
      <p:scale>
        <a:sx n="33" d="100"/>
        <a:sy n="33" d="100"/>
      </p:scale>
      <p:origin x="0" y="0"/>
    </p:cViewPr>
  </p:outlineViewPr>
  <p:notesTextViewPr>
    <p:cViewPr>
      <p:scale>
        <a:sx n="3" d="2"/>
        <a:sy n="3" d="2"/>
      </p:scale>
      <p:origin x="0" y="-2462"/>
    </p:cViewPr>
  </p:notesTextViewPr>
  <p:notesViewPr>
    <p:cSldViewPr>
      <p:cViewPr>
        <p:scale>
          <a:sx n="100" d="100"/>
          <a:sy n="100" d="100"/>
        </p:scale>
        <p:origin x="2371" y="-95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Paul Rouméas" userId="90681bb03326c562" providerId="LiveId" clId="{18580AA8-8D15-4FCC-808E-9C4F86155249}"/>
    <pc:docChg chg="undo custSel delSld modSld">
      <pc:chgData name="Jean-Paul Rouméas" userId="90681bb03326c562" providerId="LiveId" clId="{18580AA8-8D15-4FCC-808E-9C4F86155249}" dt="2025-03-13T07:50:36.088" v="2418" actId="115"/>
      <pc:docMkLst>
        <pc:docMk/>
      </pc:docMkLst>
      <pc:sldChg chg="modNotes">
        <pc:chgData name="Jean-Paul Rouméas" userId="90681bb03326c562" providerId="LiveId" clId="{18580AA8-8D15-4FCC-808E-9C4F86155249}" dt="2025-02-28T17:45:25.117" v="102" actId="20577"/>
        <pc:sldMkLst>
          <pc:docMk/>
          <pc:sldMk cId="0" sldId="256"/>
        </pc:sldMkLst>
      </pc:sldChg>
      <pc:sldChg chg="del">
        <pc:chgData name="Jean-Paul Rouméas" userId="90681bb03326c562" providerId="LiveId" clId="{18580AA8-8D15-4FCC-808E-9C4F86155249}" dt="2025-02-28T17:33:23.511" v="0" actId="2696"/>
        <pc:sldMkLst>
          <pc:docMk/>
          <pc:sldMk cId="0" sldId="258"/>
        </pc:sldMkLst>
      </pc:sldChg>
      <pc:sldChg chg="del">
        <pc:chgData name="Jean-Paul Rouméas" userId="90681bb03326c562" providerId="LiveId" clId="{18580AA8-8D15-4FCC-808E-9C4F86155249}" dt="2025-02-28T17:33:29.058" v="1" actId="2696"/>
        <pc:sldMkLst>
          <pc:docMk/>
          <pc:sldMk cId="0" sldId="259"/>
        </pc:sldMkLst>
      </pc:sldChg>
      <pc:sldChg chg="modNotes">
        <pc:chgData name="Jean-Paul Rouméas" userId="90681bb03326c562" providerId="LiveId" clId="{18580AA8-8D15-4FCC-808E-9C4F86155249}" dt="2025-02-28T17:47:47.676" v="218" actId="113"/>
        <pc:sldMkLst>
          <pc:docMk/>
          <pc:sldMk cId="0" sldId="261"/>
        </pc:sldMkLst>
      </pc:sldChg>
      <pc:sldChg chg="modNotes">
        <pc:chgData name="Jean-Paul Rouméas" userId="90681bb03326c562" providerId="LiveId" clId="{18580AA8-8D15-4FCC-808E-9C4F86155249}" dt="2025-03-12T18:52:09.225" v="1633" actId="114"/>
        <pc:sldMkLst>
          <pc:docMk/>
          <pc:sldMk cId="0" sldId="262"/>
        </pc:sldMkLst>
      </pc:sldChg>
      <pc:sldChg chg="modNotes">
        <pc:chgData name="Jean-Paul Rouméas" userId="90681bb03326c562" providerId="LiveId" clId="{18580AA8-8D15-4FCC-808E-9C4F86155249}" dt="2025-03-12T18:50:03.999" v="1581" actId="20577"/>
        <pc:sldMkLst>
          <pc:docMk/>
          <pc:sldMk cId="0" sldId="263"/>
        </pc:sldMkLst>
      </pc:sldChg>
      <pc:sldChg chg="modNotes">
        <pc:chgData name="Jean-Paul Rouméas" userId="90681bb03326c562" providerId="LiveId" clId="{18580AA8-8D15-4FCC-808E-9C4F86155249}" dt="2025-03-12T18:46:24.026" v="1558" actId="5793"/>
        <pc:sldMkLst>
          <pc:docMk/>
          <pc:sldMk cId="0" sldId="264"/>
        </pc:sldMkLst>
      </pc:sldChg>
      <pc:sldChg chg="modNotes">
        <pc:chgData name="Jean-Paul Rouméas" userId="90681bb03326c562" providerId="LiveId" clId="{18580AA8-8D15-4FCC-808E-9C4F86155249}" dt="2025-03-12T18:54:17.764" v="1634" actId="20577"/>
        <pc:sldMkLst>
          <pc:docMk/>
          <pc:sldMk cId="0" sldId="265"/>
        </pc:sldMkLst>
      </pc:sldChg>
      <pc:sldChg chg="modNotes">
        <pc:chgData name="Jean-Paul Rouméas" userId="90681bb03326c562" providerId="LiveId" clId="{18580AA8-8D15-4FCC-808E-9C4F86155249}" dt="2025-03-12T18:56:29.309" v="1675" actId="20577"/>
        <pc:sldMkLst>
          <pc:docMk/>
          <pc:sldMk cId="0" sldId="266"/>
        </pc:sldMkLst>
      </pc:sldChg>
      <pc:sldChg chg="modNotes">
        <pc:chgData name="Jean-Paul Rouméas" userId="90681bb03326c562" providerId="LiveId" clId="{18580AA8-8D15-4FCC-808E-9C4F86155249}" dt="2025-03-12T20:45:06.525" v="1687" actId="5793"/>
        <pc:sldMkLst>
          <pc:docMk/>
          <pc:sldMk cId="0" sldId="267"/>
        </pc:sldMkLst>
      </pc:sldChg>
      <pc:sldChg chg="modNotes">
        <pc:chgData name="Jean-Paul Rouméas" userId="90681bb03326c562" providerId="LiveId" clId="{18580AA8-8D15-4FCC-808E-9C4F86155249}" dt="2025-03-12T20:49:49.450" v="1704" actId="20577"/>
        <pc:sldMkLst>
          <pc:docMk/>
          <pc:sldMk cId="0" sldId="268"/>
        </pc:sldMkLst>
      </pc:sldChg>
      <pc:sldChg chg="modNotes">
        <pc:chgData name="Jean-Paul Rouméas" userId="90681bb03326c562" providerId="LiveId" clId="{18580AA8-8D15-4FCC-808E-9C4F86155249}" dt="2025-03-12T20:57:47.334" v="1844" actId="20577"/>
        <pc:sldMkLst>
          <pc:docMk/>
          <pc:sldMk cId="0" sldId="269"/>
        </pc:sldMkLst>
      </pc:sldChg>
      <pc:sldChg chg="modNotes">
        <pc:chgData name="Jean-Paul Rouméas" userId="90681bb03326c562" providerId="LiveId" clId="{18580AA8-8D15-4FCC-808E-9C4F86155249}" dt="2025-03-01T15:33:53.851" v="1347" actId="313"/>
        <pc:sldMkLst>
          <pc:docMk/>
          <pc:sldMk cId="0" sldId="270"/>
        </pc:sldMkLst>
      </pc:sldChg>
      <pc:sldChg chg="modNotes">
        <pc:chgData name="Jean-Paul Rouméas" userId="90681bb03326c562" providerId="LiveId" clId="{18580AA8-8D15-4FCC-808E-9C4F86155249}" dt="2025-03-13T07:48:02.974" v="2351" actId="20577"/>
        <pc:sldMkLst>
          <pc:docMk/>
          <pc:sldMk cId="0" sldId="271"/>
        </pc:sldMkLst>
      </pc:sldChg>
      <pc:sldChg chg="modNotes">
        <pc:chgData name="Jean-Paul Rouméas" userId="90681bb03326c562" providerId="LiveId" clId="{18580AA8-8D15-4FCC-808E-9C4F86155249}" dt="2025-03-12T18:47:12.247" v="1570" actId="20577"/>
        <pc:sldMkLst>
          <pc:docMk/>
          <pc:sldMk cId="0" sldId="274"/>
        </pc:sldMkLst>
      </pc:sldChg>
      <pc:sldChg chg="modNotes">
        <pc:chgData name="Jean-Paul Rouméas" userId="90681bb03326c562" providerId="LiveId" clId="{18580AA8-8D15-4FCC-808E-9C4F86155249}" dt="2025-03-01T14:38:03.684" v="1096" actId="20577"/>
        <pc:sldMkLst>
          <pc:docMk/>
          <pc:sldMk cId="0" sldId="276"/>
        </pc:sldMkLst>
      </pc:sldChg>
      <pc:sldChg chg="modNotes">
        <pc:chgData name="Jean-Paul Rouméas" userId="90681bb03326c562" providerId="LiveId" clId="{18580AA8-8D15-4FCC-808E-9C4F86155249}" dt="2025-03-12T20:47:20.350" v="1701" actId="20577"/>
        <pc:sldMkLst>
          <pc:docMk/>
          <pc:sldMk cId="0" sldId="277"/>
        </pc:sldMkLst>
      </pc:sldChg>
      <pc:sldChg chg="modNotes">
        <pc:chgData name="Jean-Paul Rouméas" userId="90681bb03326c562" providerId="LiveId" clId="{18580AA8-8D15-4FCC-808E-9C4F86155249}" dt="2025-03-12T20:51:36.103" v="1822" actId="20577"/>
        <pc:sldMkLst>
          <pc:docMk/>
          <pc:sldMk cId="0" sldId="278"/>
        </pc:sldMkLst>
      </pc:sldChg>
      <pc:sldChg chg="modNotes">
        <pc:chgData name="Jean-Paul Rouméas" userId="90681bb03326c562" providerId="LiveId" clId="{18580AA8-8D15-4FCC-808E-9C4F86155249}" dt="2025-03-12T21:00:44.437" v="1850" actId="20577"/>
        <pc:sldMkLst>
          <pc:docMk/>
          <pc:sldMk cId="0" sldId="279"/>
        </pc:sldMkLst>
      </pc:sldChg>
      <pc:sldChg chg="modNotes">
        <pc:chgData name="Jean-Paul Rouméas" userId="90681bb03326c562" providerId="LiveId" clId="{18580AA8-8D15-4FCC-808E-9C4F86155249}" dt="2025-03-12T21:02:40.752" v="1852" actId="20577"/>
        <pc:sldMkLst>
          <pc:docMk/>
          <pc:sldMk cId="0" sldId="280"/>
        </pc:sldMkLst>
      </pc:sldChg>
      <pc:sldChg chg="modNotes">
        <pc:chgData name="Jean-Paul Rouméas" userId="90681bb03326c562" providerId="LiveId" clId="{18580AA8-8D15-4FCC-808E-9C4F86155249}" dt="2025-03-12T21:32:03.423" v="2221" actId="21"/>
        <pc:sldMkLst>
          <pc:docMk/>
          <pc:sldMk cId="0" sldId="281"/>
        </pc:sldMkLst>
      </pc:sldChg>
      <pc:sldChg chg="modNotes">
        <pc:chgData name="Jean-Paul Rouméas" userId="90681bb03326c562" providerId="LiveId" clId="{18580AA8-8D15-4FCC-808E-9C4F86155249}" dt="2025-03-12T18:48:32.842" v="1572" actId="20577"/>
        <pc:sldMkLst>
          <pc:docMk/>
          <pc:sldMk cId="0" sldId="282"/>
        </pc:sldMkLst>
      </pc:sldChg>
      <pc:sldChg chg="modNotes">
        <pc:chgData name="Jean-Paul Rouméas" userId="90681bb03326c562" providerId="LiveId" clId="{18580AA8-8D15-4FCC-808E-9C4F86155249}" dt="2025-03-12T18:51:12.654" v="1623" actId="20577"/>
        <pc:sldMkLst>
          <pc:docMk/>
          <pc:sldMk cId="0" sldId="283"/>
        </pc:sldMkLst>
      </pc:sldChg>
      <pc:sldChg chg="addSp delSp modSp mod">
        <pc:chgData name="Jean-Paul Rouméas" userId="90681bb03326c562" providerId="LiveId" clId="{18580AA8-8D15-4FCC-808E-9C4F86155249}" dt="2025-02-28T17:42:49.621" v="49" actId="207"/>
        <pc:sldMkLst>
          <pc:docMk/>
          <pc:sldMk cId="0" sldId="285"/>
        </pc:sldMkLst>
        <pc:spChg chg="add mod">
          <ac:chgData name="Jean-Paul Rouméas" userId="90681bb03326c562" providerId="LiveId" clId="{18580AA8-8D15-4FCC-808E-9C4F86155249}" dt="2025-02-28T17:42:49.621" v="49" actId="207"/>
          <ac:spMkLst>
            <pc:docMk/>
            <pc:sldMk cId="0" sldId="285"/>
            <ac:spMk id="4" creationId="{914DCD7E-5A97-69A1-806D-870076CC8231}"/>
          </ac:spMkLst>
        </pc:spChg>
        <pc:spChg chg="mod">
          <ac:chgData name="Jean-Paul Rouméas" userId="90681bb03326c562" providerId="LiveId" clId="{18580AA8-8D15-4FCC-808E-9C4F86155249}" dt="2025-02-28T17:35:24.531" v="4" actId="1076"/>
          <ac:spMkLst>
            <pc:docMk/>
            <pc:sldMk cId="0" sldId="285"/>
            <ac:spMk id="69636" creationId="{B8946538-25E6-463A-B510-A5274DC2CAAD}"/>
          </ac:spMkLst>
        </pc:spChg>
      </pc:sldChg>
      <pc:sldChg chg="modNotes">
        <pc:chgData name="Jean-Paul Rouméas" userId="90681bb03326c562" providerId="LiveId" clId="{18580AA8-8D15-4FCC-808E-9C4F86155249}" dt="2025-03-01T14:23:33.579" v="989" actId="20577"/>
        <pc:sldMkLst>
          <pc:docMk/>
          <pc:sldMk cId="0" sldId="286"/>
        </pc:sldMkLst>
      </pc:sldChg>
      <pc:sldChg chg="modNotes">
        <pc:chgData name="Jean-Paul Rouméas" userId="90681bb03326c562" providerId="LiveId" clId="{18580AA8-8D15-4FCC-808E-9C4F86155249}" dt="2025-03-12T20:54:53.001" v="1838" actId="5793"/>
        <pc:sldMkLst>
          <pc:docMk/>
          <pc:sldMk cId="0" sldId="289"/>
        </pc:sldMkLst>
      </pc:sldChg>
      <pc:sldChg chg="modNotes">
        <pc:chgData name="Jean-Paul Rouméas" userId="90681bb03326c562" providerId="LiveId" clId="{18580AA8-8D15-4FCC-808E-9C4F86155249}" dt="2025-03-12T20:59:00.883" v="1848" actId="5793"/>
        <pc:sldMkLst>
          <pc:docMk/>
          <pc:sldMk cId="0" sldId="290"/>
        </pc:sldMkLst>
      </pc:sldChg>
      <pc:sldChg chg="modNotes">
        <pc:chgData name="Jean-Paul Rouméas" userId="90681bb03326c562" providerId="LiveId" clId="{18580AA8-8D15-4FCC-808E-9C4F86155249}" dt="2025-03-12T21:06:21.939" v="1920" actId="20577"/>
        <pc:sldMkLst>
          <pc:docMk/>
          <pc:sldMk cId="0" sldId="291"/>
        </pc:sldMkLst>
      </pc:sldChg>
      <pc:sldChg chg="modNotes">
        <pc:chgData name="Jean-Paul Rouméas" userId="90681bb03326c562" providerId="LiveId" clId="{18580AA8-8D15-4FCC-808E-9C4F86155249}" dt="2025-03-13T07:50:36.088" v="2418" actId="115"/>
        <pc:sldMkLst>
          <pc:docMk/>
          <pc:sldMk cId="0" sldId="292"/>
        </pc:sldMkLst>
      </pc:sldChg>
      <pc:sldChg chg="del">
        <pc:chgData name="Jean-Paul Rouméas" userId="90681bb03326c562" providerId="LiveId" clId="{18580AA8-8D15-4FCC-808E-9C4F86155249}" dt="2025-02-28T17:33:34.803" v="2" actId="2696"/>
        <pc:sldMkLst>
          <pc:docMk/>
          <pc:sldMk cId="0" sldId="294"/>
        </pc:sldMkLst>
      </pc:sldChg>
      <pc:sldChg chg="modNotes">
        <pc:chgData name="Jean-Paul Rouméas" userId="90681bb03326c562" providerId="LiveId" clId="{18580AA8-8D15-4FCC-808E-9C4F86155249}" dt="2025-03-01T14:29:34.725" v="1044" actId="313"/>
        <pc:sldMkLst>
          <pc:docMk/>
          <pc:sldMk cId="2553552543" sldId="299"/>
        </pc:sldMkLst>
      </pc:sldChg>
      <pc:sldChg chg="modNotes">
        <pc:chgData name="Jean-Paul Rouméas" userId="90681bb03326c562" providerId="LiveId" clId="{18580AA8-8D15-4FCC-808E-9C4F86155249}" dt="2025-03-12T20:47:58.490" v="1702" actId="20577"/>
        <pc:sldMkLst>
          <pc:docMk/>
          <pc:sldMk cId="2802853100" sldId="301"/>
        </pc:sldMkLst>
      </pc:sldChg>
      <pc:sldChg chg="modNotes">
        <pc:chgData name="Jean-Paul Rouméas" userId="90681bb03326c562" providerId="LiveId" clId="{18580AA8-8D15-4FCC-808E-9C4F86155249}" dt="2025-03-12T18:44:45.640" v="1552" actId="20577"/>
        <pc:sldMkLst>
          <pc:docMk/>
          <pc:sldMk cId="684732428"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E051B1F-9321-40D7-945E-92A613F5174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fr-FR" altLang="fr-FR"/>
          </a:p>
        </p:txBody>
      </p:sp>
      <p:sp>
        <p:nvSpPr>
          <p:cNvPr id="17411" name="Rectangle 3">
            <a:extLst>
              <a:ext uri="{FF2B5EF4-FFF2-40B4-BE49-F238E27FC236}">
                <a16:creationId xmlns:a16="http://schemas.microsoft.com/office/drawing/2014/main" id="{6CD11686-1C3E-4FEB-A97D-6F54457A420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fr-FR" altLang="fr-FR"/>
          </a:p>
        </p:txBody>
      </p:sp>
      <p:sp>
        <p:nvSpPr>
          <p:cNvPr id="17412" name="Rectangle 4">
            <a:extLst>
              <a:ext uri="{FF2B5EF4-FFF2-40B4-BE49-F238E27FC236}">
                <a16:creationId xmlns:a16="http://schemas.microsoft.com/office/drawing/2014/main" id="{E7092D18-1456-4B48-9219-45A8E04C802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DB8B32C9-D1AA-4B89-AF27-7F66B37C24B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7414" name="Rectangle 6">
            <a:extLst>
              <a:ext uri="{FF2B5EF4-FFF2-40B4-BE49-F238E27FC236}">
                <a16:creationId xmlns:a16="http://schemas.microsoft.com/office/drawing/2014/main" id="{2363FF28-7F41-4886-89A4-6B355644D26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fr-FR" altLang="fr-FR"/>
          </a:p>
        </p:txBody>
      </p:sp>
      <p:sp>
        <p:nvSpPr>
          <p:cNvPr id="17415" name="Rectangle 7">
            <a:extLst>
              <a:ext uri="{FF2B5EF4-FFF2-40B4-BE49-F238E27FC236}">
                <a16:creationId xmlns:a16="http://schemas.microsoft.com/office/drawing/2014/main" id="{9A51BE39-049B-4644-A562-0AEFEE08B10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B48D9A3C-AD14-45A7-B7CF-B471D4CED557}"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08CFD4-D214-4F1A-BFE1-9839C35F1294}"/>
              </a:ext>
            </a:extLst>
          </p:cNvPr>
          <p:cNvSpPr>
            <a:spLocks noGrp="1" noChangeArrowheads="1"/>
          </p:cNvSpPr>
          <p:nvPr>
            <p:ph type="sldNum" sz="quarter" idx="5"/>
          </p:nvPr>
        </p:nvSpPr>
        <p:spPr>
          <a:ln/>
        </p:spPr>
        <p:txBody>
          <a:bodyPr/>
          <a:lstStyle/>
          <a:p>
            <a:fld id="{B3C5BAEC-A4A9-458C-83FE-C0BFA90E13CE}" type="slidenum">
              <a:rPr lang="fr-FR" altLang="fr-FR"/>
              <a:pPr/>
              <a:t>1</a:t>
            </a:fld>
            <a:endParaRPr lang="fr-FR" altLang="fr-FR"/>
          </a:p>
        </p:txBody>
      </p:sp>
      <p:sp>
        <p:nvSpPr>
          <p:cNvPr id="82946" name="Rectangle 2">
            <a:extLst>
              <a:ext uri="{FF2B5EF4-FFF2-40B4-BE49-F238E27FC236}">
                <a16:creationId xmlns:a16="http://schemas.microsoft.com/office/drawing/2014/main" id="{614270B5-4ED2-4FDF-9B16-1D3BC635F909}"/>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F9C3FCBD-F9CC-461A-8998-7DF11A6F42DD}"/>
              </a:ext>
            </a:extLst>
          </p:cNvPr>
          <p:cNvSpPr>
            <a:spLocks noGrp="1" noChangeArrowheads="1"/>
          </p:cNvSpPr>
          <p:nvPr>
            <p:ph type="body" idx="1"/>
          </p:nvPr>
        </p:nvSpPr>
        <p:spPr/>
        <p:txBody>
          <a:bodyPr/>
          <a:lstStyle/>
          <a:p>
            <a:r>
              <a:rPr lang="fr-FR" altLang="fr-FR" sz="1000" dirty="0"/>
              <a:t>On a souvent comparé la grenade avec ce fruit de l’Esprit, car il est compartimenté en 7 parties… (9 nous auraient bien arrangé mais bon!). Puisque on parle de fruits, pourquoi ne pas regarder les fruits et les arbres fruitiers dont la Bible nous parle? Et si justement elle parlait de 9? Juste par hasard…</a:t>
            </a:r>
          </a:p>
          <a:p>
            <a:r>
              <a:rPr lang="fr-FR" altLang="fr-FR" sz="1000" dirty="0"/>
              <a:t>C’est certainement le cas puisqu’elle en recèle 10 dont un très incertain ( le noisetier, que beaucoup traduisent amandier, Darby coudrier):</a:t>
            </a:r>
          </a:p>
          <a:p>
            <a:r>
              <a:rPr lang="fr-FR" altLang="fr-FR" sz="1000" b="1" i="1" dirty="0"/>
              <a:t>Genèse 30:37  -Et Jacob prit des branches fraîches de peuplier blanc, de coudrier, et d’érable, et y pela des raies blanches, </a:t>
            </a:r>
            <a:r>
              <a:rPr lang="fr-FR" altLang="fr-FR" sz="1000" dirty="0"/>
              <a:t>À noter l’importance du fruit depuis la genèse (l’homme tire sa nourriture des arbres et de la semence des plantes) jusqu’à l’Apocalypse où l’arbre de vie porte son fruit chaque mois, avec des feuilles pour la guérison des nations</a:t>
            </a:r>
          </a:p>
        </p:txBody>
      </p:sp>
    </p:spTree>
    <p:extLst>
      <p:ext uri="{BB962C8B-B14F-4D97-AF65-F5344CB8AC3E}">
        <p14:creationId xmlns:p14="http://schemas.microsoft.com/office/powerpoint/2010/main" val="1706324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4F514E-0B6B-4D50-B592-03C4286B3A4E}"/>
              </a:ext>
            </a:extLst>
          </p:cNvPr>
          <p:cNvSpPr>
            <a:spLocks noGrp="1" noChangeArrowheads="1"/>
          </p:cNvSpPr>
          <p:nvPr>
            <p:ph type="sldNum" sz="quarter" idx="5"/>
          </p:nvPr>
        </p:nvSpPr>
        <p:spPr>
          <a:ln/>
        </p:spPr>
        <p:txBody>
          <a:bodyPr/>
          <a:lstStyle/>
          <a:p>
            <a:fld id="{5401F1F5-2B93-491C-B9F1-12E0AFA30219}" type="slidenum">
              <a:rPr lang="fr-FR" altLang="fr-FR"/>
              <a:pPr/>
              <a:t>10</a:t>
            </a:fld>
            <a:endParaRPr lang="fr-FR" altLang="fr-FR"/>
          </a:p>
        </p:txBody>
      </p:sp>
      <p:sp>
        <p:nvSpPr>
          <p:cNvPr id="45058" name="Rectangle 2">
            <a:extLst>
              <a:ext uri="{FF2B5EF4-FFF2-40B4-BE49-F238E27FC236}">
                <a16:creationId xmlns:a16="http://schemas.microsoft.com/office/drawing/2014/main" id="{22300BBC-5D3F-43B1-8CB0-146534D6D16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6110CC24-41FA-4318-9CF7-1844E68DDC21}"/>
              </a:ext>
            </a:extLst>
          </p:cNvPr>
          <p:cNvSpPr>
            <a:spLocks noGrp="1" noChangeArrowheads="1"/>
          </p:cNvSpPr>
          <p:nvPr>
            <p:ph type="body" idx="1"/>
          </p:nvPr>
        </p:nvSpPr>
        <p:spPr>
          <a:xfrm>
            <a:off x="476250" y="4211638"/>
            <a:ext cx="6048375" cy="4476750"/>
          </a:xfrm>
        </p:spPr>
        <p:txBody>
          <a:bodyPr/>
          <a:lstStyle/>
          <a:p>
            <a:pPr>
              <a:lnSpc>
                <a:spcPct val="90000"/>
              </a:lnSpc>
            </a:pPr>
            <a:r>
              <a:rPr lang="fr-FR" altLang="fr-FR" sz="1000" dirty="0"/>
              <a:t>L’homme soupire après une vraie paix, pas seulement l’absence de guerre, ce que traduit la bénédiction de Moïse pour le peuple; mais cette paix repose sur la présence de l’Éternel.</a:t>
            </a:r>
          </a:p>
          <a:p>
            <a:pPr>
              <a:lnSpc>
                <a:spcPct val="90000"/>
              </a:lnSpc>
            </a:pPr>
            <a:r>
              <a:rPr lang="fr-FR" altLang="fr-FR" sz="1000" i="1" dirty="0"/>
              <a:t>Nombres 6:26  L’Éternel lève sa face sur toi et te donne la paix!</a:t>
            </a:r>
          </a:p>
          <a:p>
            <a:pPr>
              <a:lnSpc>
                <a:spcPct val="90000"/>
              </a:lnSpc>
            </a:pPr>
            <a:r>
              <a:rPr lang="fr-FR" altLang="fr-FR" sz="1000" dirty="0"/>
              <a:t>L’empêchement vient du péché, du cœur</a:t>
            </a:r>
          </a:p>
          <a:p>
            <a:pPr>
              <a:lnSpc>
                <a:spcPct val="90000"/>
              </a:lnSpc>
            </a:pPr>
            <a:r>
              <a:rPr lang="fr-FR" altLang="fr-FR" sz="1000" dirty="0"/>
              <a:t> </a:t>
            </a:r>
            <a:r>
              <a:rPr lang="fr-FR" altLang="fr-FR" sz="1000" i="1" dirty="0"/>
              <a:t>Psaumes 38:3  …point de paix dans mes os, à cause de mon péché.</a:t>
            </a:r>
          </a:p>
          <a:p>
            <a:pPr>
              <a:lnSpc>
                <a:spcPct val="90000"/>
              </a:lnSpc>
            </a:pPr>
            <a:r>
              <a:rPr lang="fr-FR" altLang="fr-FR" sz="1000" i="1" dirty="0"/>
              <a:t>Esaïe 48:22  Il n’y a pas de paix, dit l’Éternel, pour les méchants </a:t>
            </a:r>
          </a:p>
          <a:p>
            <a:pPr>
              <a:lnSpc>
                <a:spcPct val="90000"/>
              </a:lnSpc>
            </a:pPr>
            <a:r>
              <a:rPr lang="fr-FR" altLang="fr-FR" sz="1000" dirty="0"/>
              <a:t>(des autres surtout…) </a:t>
            </a:r>
            <a:r>
              <a:rPr lang="fr-FR" altLang="fr-FR" sz="1000" i="1" dirty="0"/>
              <a:t>Psaumes 120:7  Je veux la paix; mais si j’en parle, ils sont, eux, pour la guerre.</a:t>
            </a:r>
          </a:p>
          <a:p>
            <a:pPr>
              <a:lnSpc>
                <a:spcPct val="90000"/>
              </a:lnSpc>
            </a:pPr>
            <a:r>
              <a:rPr lang="fr-FR" altLang="fr-FR" sz="1000" dirty="0"/>
              <a:t>Ce que l’homme a perdu, Dieu veut le lui rendre en donnant le Prince de la paix. </a:t>
            </a:r>
          </a:p>
          <a:p>
            <a:pPr>
              <a:lnSpc>
                <a:spcPct val="90000"/>
              </a:lnSpc>
            </a:pPr>
            <a:r>
              <a:rPr lang="fr-FR" altLang="fr-FR" sz="1000" i="1" dirty="0"/>
              <a:t>Esaïe 9:6  Car un enfant nous est né, un fils nous a été donné, et le gouvernement sera sur son épaule; et on appellera son nom, Merveilleux, Conseiller, Dieu fort, Père du siècle, Prince de paix. 7  A l’accroissement de son empire, et à la paix, il n’y aura pas de fin, sur le trône de David et dans son royaume, pour l’établir et le soutenir en jugement et en justice, dès maintenant et à toujours</a:t>
            </a:r>
          </a:p>
          <a:p>
            <a:pPr>
              <a:lnSpc>
                <a:spcPct val="90000"/>
              </a:lnSpc>
            </a:pPr>
            <a:r>
              <a:rPr lang="fr-FR" altLang="fr-FR" sz="1000" dirty="0"/>
              <a:t>Un règne de paix… à venir? Ou actuel pour moi?.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4F514E-0B6B-4D50-B592-03C4286B3A4E}"/>
              </a:ext>
            </a:extLst>
          </p:cNvPr>
          <p:cNvSpPr>
            <a:spLocks noGrp="1" noChangeArrowheads="1"/>
          </p:cNvSpPr>
          <p:nvPr>
            <p:ph type="sldNum" sz="quarter" idx="5"/>
          </p:nvPr>
        </p:nvSpPr>
        <p:spPr>
          <a:ln/>
        </p:spPr>
        <p:txBody>
          <a:bodyPr/>
          <a:lstStyle/>
          <a:p>
            <a:fld id="{5401F1F5-2B93-491C-B9F1-12E0AFA30219}" type="slidenum">
              <a:rPr lang="fr-FR" altLang="fr-FR"/>
              <a:pPr/>
              <a:t>11</a:t>
            </a:fld>
            <a:endParaRPr lang="fr-FR" altLang="fr-FR"/>
          </a:p>
        </p:txBody>
      </p:sp>
      <p:sp>
        <p:nvSpPr>
          <p:cNvPr id="45058" name="Rectangle 2">
            <a:extLst>
              <a:ext uri="{FF2B5EF4-FFF2-40B4-BE49-F238E27FC236}">
                <a16:creationId xmlns:a16="http://schemas.microsoft.com/office/drawing/2014/main" id="{22300BBC-5D3F-43B1-8CB0-146534D6D16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6110CC24-41FA-4318-9CF7-1844E68DDC21}"/>
              </a:ext>
            </a:extLst>
          </p:cNvPr>
          <p:cNvSpPr>
            <a:spLocks noGrp="1" noChangeArrowheads="1"/>
          </p:cNvSpPr>
          <p:nvPr>
            <p:ph type="body" idx="1"/>
          </p:nvPr>
        </p:nvSpPr>
        <p:spPr>
          <a:xfrm>
            <a:off x="476250" y="4211638"/>
            <a:ext cx="6048375" cy="4476750"/>
          </a:xfrm>
        </p:spPr>
        <p:txBody>
          <a:bodyPr/>
          <a:lstStyle/>
          <a:p>
            <a:pPr>
              <a:lnSpc>
                <a:spcPct val="90000"/>
              </a:lnSpc>
            </a:pPr>
            <a:r>
              <a:rPr lang="fr-FR" altLang="fr-FR" sz="1000" dirty="0"/>
              <a:t>Le rejet du prince de la paix n’a pas permis à la paix de s’installer sur terre, mais pour quiconque croit, la paix du cœur, de la conscience devient une réalité.</a:t>
            </a:r>
          </a:p>
          <a:p>
            <a:pPr>
              <a:lnSpc>
                <a:spcPct val="90000"/>
              </a:lnSpc>
            </a:pPr>
            <a:r>
              <a:rPr lang="fr-FR" altLang="fr-FR" sz="1000" i="1" dirty="0"/>
              <a:t>Jean 14:27  Je vous laisse la paix; je vous donne </a:t>
            </a:r>
            <a:r>
              <a:rPr lang="fr-FR" altLang="fr-FR" sz="1000" i="1" u="sng" dirty="0"/>
              <a:t>ma paix</a:t>
            </a:r>
            <a:r>
              <a:rPr lang="fr-FR" altLang="fr-FR" sz="1000" i="1" dirty="0"/>
              <a:t>; je ne vous donne pas, moi, comme le monde donne. Que votre cœur ne soit pas troublé, ni craintif.</a:t>
            </a:r>
          </a:p>
          <a:p>
            <a:pPr>
              <a:lnSpc>
                <a:spcPct val="90000"/>
              </a:lnSpc>
            </a:pPr>
            <a:r>
              <a:rPr lang="fr-FR" altLang="fr-FR" sz="1000" i="1" dirty="0"/>
              <a:t>Esaïe 53:5  mais il a été blessé pour nos transgressions, il a été meurtri pour nos iniquités; </a:t>
            </a:r>
            <a:r>
              <a:rPr lang="fr-FR" altLang="fr-FR" sz="1000" i="1" u="sng" dirty="0"/>
              <a:t>le châtiment de notre paix a été sur lui</a:t>
            </a:r>
            <a:r>
              <a:rPr lang="fr-FR" altLang="fr-FR" sz="1000" i="1" dirty="0"/>
              <a:t>, et par ses meurtrissures nous sommes guéris.</a:t>
            </a:r>
          </a:p>
          <a:p>
            <a:pPr>
              <a:lnSpc>
                <a:spcPct val="90000"/>
              </a:lnSpc>
            </a:pPr>
            <a:r>
              <a:rPr lang="fr-FR" altLang="fr-FR" sz="1000" dirty="0"/>
              <a:t>… en lui </a:t>
            </a:r>
            <a:r>
              <a:rPr lang="fr-FR" altLang="fr-FR" sz="1000" i="1" dirty="0"/>
              <a:t>Jean 16:33  Je vous ai dit ces choses, afin </a:t>
            </a:r>
            <a:r>
              <a:rPr lang="fr-FR" altLang="fr-FR" sz="1000" i="1" u="sng" dirty="0"/>
              <a:t>qu’en moi </a:t>
            </a:r>
            <a:r>
              <a:rPr lang="fr-FR" altLang="fr-FR" sz="1000" i="1" dirty="0"/>
              <a:t>vous ayez la paix.</a:t>
            </a:r>
          </a:p>
          <a:p>
            <a:pPr>
              <a:lnSpc>
                <a:spcPct val="90000"/>
              </a:lnSpc>
            </a:pPr>
            <a:r>
              <a:rPr lang="fr-FR" altLang="fr-FR" sz="1000" dirty="0"/>
              <a:t>… par lui </a:t>
            </a:r>
            <a:r>
              <a:rPr lang="fr-FR" altLang="fr-FR" sz="1000" i="1" dirty="0"/>
              <a:t>Romains 5:1  nous avons la paix avec Dieu </a:t>
            </a:r>
            <a:r>
              <a:rPr lang="fr-FR" altLang="fr-FR" sz="1000" i="1" u="sng" dirty="0"/>
              <a:t>par notre Seigneur Jésus Christ</a:t>
            </a:r>
            <a:r>
              <a:rPr lang="fr-FR" altLang="fr-FR" sz="1000" i="1" dirty="0"/>
              <a:t>,</a:t>
            </a:r>
          </a:p>
          <a:p>
            <a:pPr>
              <a:lnSpc>
                <a:spcPct val="90000"/>
              </a:lnSpc>
            </a:pPr>
            <a:r>
              <a:rPr lang="fr-FR" altLang="fr-FR" sz="1000" dirty="0"/>
              <a:t>…lui-même: </a:t>
            </a:r>
            <a:r>
              <a:rPr lang="fr-FR" altLang="fr-FR" sz="1000" i="1" dirty="0"/>
              <a:t>Éphésiens 2:14  Car </a:t>
            </a:r>
            <a:r>
              <a:rPr lang="fr-FR" altLang="fr-FR" sz="1000" i="1" u="sng" dirty="0"/>
              <a:t>c’est lui qui est </a:t>
            </a:r>
            <a:r>
              <a:rPr lang="fr-FR" altLang="fr-FR" sz="1000" i="1" dirty="0"/>
              <a:t>notre paix,</a:t>
            </a:r>
          </a:p>
        </p:txBody>
      </p:sp>
    </p:spTree>
    <p:extLst>
      <p:ext uri="{BB962C8B-B14F-4D97-AF65-F5344CB8AC3E}">
        <p14:creationId xmlns:p14="http://schemas.microsoft.com/office/powerpoint/2010/main" val="26363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5148E5-4044-4793-81CC-B26410F21FBF}"/>
              </a:ext>
            </a:extLst>
          </p:cNvPr>
          <p:cNvSpPr>
            <a:spLocks noGrp="1" noChangeArrowheads="1"/>
          </p:cNvSpPr>
          <p:nvPr>
            <p:ph type="sldNum" sz="quarter" idx="5"/>
          </p:nvPr>
        </p:nvSpPr>
        <p:spPr>
          <a:ln/>
        </p:spPr>
        <p:txBody>
          <a:bodyPr/>
          <a:lstStyle/>
          <a:p>
            <a:fld id="{272A6102-E66D-4D27-90E6-19298BE927A2}" type="slidenum">
              <a:rPr lang="fr-FR" altLang="fr-FR"/>
              <a:pPr/>
              <a:t>12</a:t>
            </a:fld>
            <a:endParaRPr lang="fr-FR" altLang="fr-FR"/>
          </a:p>
        </p:txBody>
      </p:sp>
      <p:sp>
        <p:nvSpPr>
          <p:cNvPr id="46082" name="Rectangle 2">
            <a:extLst>
              <a:ext uri="{FF2B5EF4-FFF2-40B4-BE49-F238E27FC236}">
                <a16:creationId xmlns:a16="http://schemas.microsoft.com/office/drawing/2014/main" id="{360C56E7-41AA-41C8-A7A1-68EF7DCB5F8A}"/>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F681382B-09F2-4811-8657-4B05FF96D21E}"/>
              </a:ext>
            </a:extLst>
          </p:cNvPr>
          <p:cNvSpPr>
            <a:spLocks noGrp="1" noChangeArrowheads="1"/>
          </p:cNvSpPr>
          <p:nvPr>
            <p:ph type="body" idx="1"/>
          </p:nvPr>
        </p:nvSpPr>
        <p:spPr>
          <a:xfrm>
            <a:off x="404813" y="4211638"/>
            <a:ext cx="6192837" cy="4681537"/>
          </a:xfrm>
        </p:spPr>
        <p:txBody>
          <a:bodyPr/>
          <a:lstStyle/>
          <a:p>
            <a:pPr>
              <a:lnSpc>
                <a:spcPct val="80000"/>
              </a:lnSpc>
            </a:pPr>
            <a:r>
              <a:rPr lang="fr-FR" altLang="fr-FR" sz="800" dirty="0"/>
              <a:t>Quel arbre pour représenter la paix? Les hommes ont choisi la colombe portant une feuille d’olivier, symbole tiré de la Bible, de l’histoire de Noé: après le jugement, une ère nouvelle commence: Je ne maudirai plus…, dit Dieu.</a:t>
            </a:r>
          </a:p>
          <a:p>
            <a:pPr>
              <a:lnSpc>
                <a:spcPct val="80000"/>
              </a:lnSpc>
            </a:pPr>
            <a:r>
              <a:rPr lang="fr-FR" altLang="fr-FR" sz="800" dirty="0"/>
              <a:t> La terre promise produisait beaucoup d’huile d’olive (199 mentions), même pour exporter. (Esdras 3:7, Ézéchiel 27: 17, Osée 12:1)</a:t>
            </a:r>
          </a:p>
          <a:p>
            <a:pPr>
              <a:lnSpc>
                <a:spcPct val="80000"/>
              </a:lnSpc>
            </a:pPr>
            <a:r>
              <a:rPr lang="fr-FR" altLang="fr-FR" sz="800" dirty="0"/>
              <a:t>L’olivier a une très grande longévité, c’est un arbre à feuilles persistantes. Il produit </a:t>
            </a:r>
          </a:p>
          <a:p>
            <a:pPr>
              <a:lnSpc>
                <a:spcPct val="80000"/>
              </a:lnSpc>
            </a:pPr>
            <a:r>
              <a:rPr lang="fr-FR" altLang="fr-FR" sz="800" dirty="0"/>
              <a:t>	* les olives </a:t>
            </a:r>
          </a:p>
          <a:p>
            <a:pPr>
              <a:lnSpc>
                <a:spcPct val="80000"/>
              </a:lnSpc>
            </a:pPr>
            <a:r>
              <a:rPr lang="fr-FR" altLang="fr-FR" sz="800" dirty="0"/>
              <a:t>	* l’huile utilisée…</a:t>
            </a:r>
          </a:p>
          <a:p>
            <a:pPr>
              <a:lnSpc>
                <a:spcPct val="80000"/>
              </a:lnSpc>
            </a:pPr>
            <a:r>
              <a:rPr lang="fr-FR" altLang="fr-FR" sz="800" dirty="0"/>
              <a:t> …Pour l’onction des rois, des sacrificateurs. (Ps 133.2; 1 Samuel 16:13)</a:t>
            </a:r>
          </a:p>
          <a:p>
            <a:pPr>
              <a:lnSpc>
                <a:spcPct val="80000"/>
              </a:lnSpc>
            </a:pPr>
            <a:r>
              <a:rPr lang="fr-FR" altLang="fr-FR" sz="800" dirty="0"/>
              <a:t> …Pour les sacrifices (l’autel oint d’huile, les galettes pétries à l’huile). (</a:t>
            </a:r>
            <a:r>
              <a:rPr lang="fr-FR" altLang="fr-FR" sz="800" dirty="0" err="1"/>
              <a:t>Lév</a:t>
            </a:r>
            <a:r>
              <a:rPr lang="fr-FR" altLang="fr-FR" sz="800" dirty="0"/>
              <a:t>. 2:4)</a:t>
            </a:r>
          </a:p>
          <a:p>
            <a:pPr>
              <a:lnSpc>
                <a:spcPct val="80000"/>
              </a:lnSpc>
            </a:pPr>
            <a:r>
              <a:rPr lang="fr-FR" altLang="fr-FR" sz="800" dirty="0"/>
              <a:t> …Pour le chandelier d’or, mais aussi certainement dans chaque maison. (Matthieu 25:3)</a:t>
            </a:r>
          </a:p>
          <a:p>
            <a:pPr>
              <a:lnSpc>
                <a:spcPct val="80000"/>
              </a:lnSpc>
            </a:pPr>
            <a:r>
              <a:rPr lang="fr-FR" altLang="fr-FR" sz="800" dirty="0"/>
              <a:t> …Comme produit de beauté et médicament (Esaïe 1:6; Luc 10:34).</a:t>
            </a:r>
          </a:p>
          <a:p>
            <a:pPr>
              <a:lnSpc>
                <a:spcPct val="80000"/>
              </a:lnSpc>
            </a:pPr>
            <a:r>
              <a:rPr lang="fr-FR" altLang="fr-FR" sz="800" dirty="0"/>
              <a:t> …Dans la nourriture (Nombres 11:8)</a:t>
            </a:r>
          </a:p>
          <a:p>
            <a:pPr>
              <a:lnSpc>
                <a:spcPct val="80000"/>
              </a:lnSpc>
            </a:pPr>
            <a:r>
              <a:rPr lang="fr-FR" altLang="fr-FR" sz="800" dirty="0"/>
              <a:t>	* Le bois est aussi utilisé (notamment pour faire les chérubins, les poteaux, les portes du temple de Salomon: 1 Rois 6: 23-33); C’est un bois très dur, aux veines tourmentées. Quand on remarque la taille des portes(1/5 de 20 coudées de largeur = 2m), des chérubins(10 coudées de haut et de largeur: environ 5m), des poteaux, on peut penser que les oliviers de l’époque n’avaient pas la même taille que ceux qu’on connaît chez nous!</a:t>
            </a:r>
          </a:p>
          <a:p>
            <a:pPr>
              <a:lnSpc>
                <a:spcPct val="80000"/>
              </a:lnSpc>
            </a:pPr>
            <a:r>
              <a:rPr lang="fr-FR" altLang="fr-FR" sz="800" dirty="0"/>
              <a:t>L’huile d’olive était un produit recherché et abondant dans la terre promise, tellement qu’on pouvait l’exporter: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E7BADB-BB7F-4DD1-AE9B-DECE33AE0383}"/>
              </a:ext>
            </a:extLst>
          </p:cNvPr>
          <p:cNvSpPr>
            <a:spLocks noGrp="1" noChangeArrowheads="1"/>
          </p:cNvSpPr>
          <p:nvPr>
            <p:ph type="sldNum" sz="quarter" idx="5"/>
          </p:nvPr>
        </p:nvSpPr>
        <p:spPr>
          <a:ln/>
        </p:spPr>
        <p:txBody>
          <a:bodyPr/>
          <a:lstStyle/>
          <a:p>
            <a:fld id="{4029E704-49F4-4A82-BCD1-77C072E803BA}" type="slidenum">
              <a:rPr lang="fr-FR" altLang="fr-FR"/>
              <a:pPr/>
              <a:t>13</a:t>
            </a:fld>
            <a:endParaRPr lang="fr-FR" altLang="fr-FR"/>
          </a:p>
        </p:txBody>
      </p:sp>
      <p:sp>
        <p:nvSpPr>
          <p:cNvPr id="47106" name="Rectangle 2">
            <a:extLst>
              <a:ext uri="{FF2B5EF4-FFF2-40B4-BE49-F238E27FC236}">
                <a16:creationId xmlns:a16="http://schemas.microsoft.com/office/drawing/2014/main" id="{CC04F100-7EFD-4F61-A166-B72ED1C79CC9}"/>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30CC6010-B20E-4E00-9F8C-404D0E2EC4A7}"/>
              </a:ext>
            </a:extLst>
          </p:cNvPr>
          <p:cNvSpPr>
            <a:spLocks noGrp="1" noChangeArrowheads="1"/>
          </p:cNvSpPr>
          <p:nvPr>
            <p:ph type="body" idx="1"/>
          </p:nvPr>
        </p:nvSpPr>
        <p:spPr/>
        <p:txBody>
          <a:bodyPr/>
          <a:lstStyle/>
          <a:p>
            <a:r>
              <a:rPr lang="fr-FR" altLang="fr-FR" sz="1000" dirty="0"/>
              <a:t>Mais pour avoir de l’huile, il faut que l’olivier soit battu pour faire tomber les olives, celles-ci sont ensuite écrasées, puis pressées.</a:t>
            </a:r>
          </a:p>
          <a:p>
            <a:r>
              <a:rPr lang="fr-FR" altLang="fr-FR" sz="1000" dirty="0"/>
              <a:t>Notre Seigneur a connu les coups de la part des hommes, puis l’oppression </a:t>
            </a:r>
            <a:r>
              <a:rPr lang="fr-FR" altLang="fr-FR" sz="1000" i="1" dirty="0"/>
              <a:t>(Luc 12:50  Mais j’ai à être baptisé d’un baptême; et combien suis-je à l’étroit jusqu’à ce qu’il soit accompli!),</a:t>
            </a:r>
            <a:r>
              <a:rPr lang="fr-FR" altLang="fr-FR" sz="1000" dirty="0"/>
              <a:t> l’angoisse ou le serrement au jardin de Gethsémané, avant de dire « que ta volonté soit faite!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E7BADB-BB7F-4DD1-AE9B-DECE33AE0383}"/>
              </a:ext>
            </a:extLst>
          </p:cNvPr>
          <p:cNvSpPr>
            <a:spLocks noGrp="1" noChangeArrowheads="1"/>
          </p:cNvSpPr>
          <p:nvPr>
            <p:ph type="sldNum" sz="quarter" idx="5"/>
          </p:nvPr>
        </p:nvSpPr>
        <p:spPr>
          <a:ln/>
        </p:spPr>
        <p:txBody>
          <a:bodyPr/>
          <a:lstStyle/>
          <a:p>
            <a:fld id="{4029E704-49F4-4A82-BCD1-77C072E803BA}" type="slidenum">
              <a:rPr lang="fr-FR" altLang="fr-FR"/>
              <a:pPr/>
              <a:t>14</a:t>
            </a:fld>
            <a:endParaRPr lang="fr-FR" altLang="fr-FR"/>
          </a:p>
        </p:txBody>
      </p:sp>
      <p:sp>
        <p:nvSpPr>
          <p:cNvPr id="47106" name="Rectangle 2">
            <a:extLst>
              <a:ext uri="{FF2B5EF4-FFF2-40B4-BE49-F238E27FC236}">
                <a16:creationId xmlns:a16="http://schemas.microsoft.com/office/drawing/2014/main" id="{CC04F100-7EFD-4F61-A166-B72ED1C79CC9}"/>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30CC6010-B20E-4E00-9F8C-404D0E2EC4A7}"/>
              </a:ext>
            </a:extLst>
          </p:cNvPr>
          <p:cNvSpPr>
            <a:spLocks noGrp="1" noChangeArrowheads="1"/>
          </p:cNvSpPr>
          <p:nvPr>
            <p:ph type="body" idx="1"/>
          </p:nvPr>
        </p:nvSpPr>
        <p:spPr/>
        <p:txBody>
          <a:bodyPr/>
          <a:lstStyle/>
          <a:p>
            <a:r>
              <a:rPr lang="fr-FR" altLang="fr-FR" sz="1000" dirty="0"/>
              <a:t> Une telle pression que sa sueur est devenue comme des grumeaux de sang découlant sur la terre…</a:t>
            </a:r>
          </a:p>
          <a:p>
            <a:r>
              <a:rPr lang="fr-FR" altLang="fr-FR" sz="1000" dirty="0"/>
              <a:t>Et il restait encore les heures de ténèbres de la croix! Au jardin son angoisse était due à  la pensée de ce qui l’attendait.</a:t>
            </a:r>
          </a:p>
          <a:p>
            <a:r>
              <a:rPr lang="fr-FR" altLang="fr-FR" sz="1000" i="1" dirty="0"/>
              <a:t>Esaïe 38:14  mes yeux se sont consumés en regardant en haut. Seigneur, je suis opprimé; garantis-moi.</a:t>
            </a:r>
          </a:p>
          <a:p>
            <a:r>
              <a:rPr lang="fr-FR" altLang="fr-FR" sz="1000" i="1" dirty="0"/>
              <a:t>Esaïe 53:7  Il a été opprimé et affligé, et il n’a pas ouvert sa bouche.</a:t>
            </a:r>
            <a:r>
              <a:rPr lang="fr-FR" altLang="fr-FR" sz="1000" dirty="0"/>
              <a:t> </a:t>
            </a:r>
          </a:p>
          <a:p>
            <a:endParaRPr lang="fr-FR" altLang="fr-FR" sz="1000" dirty="0"/>
          </a:p>
        </p:txBody>
      </p:sp>
    </p:spTree>
    <p:extLst>
      <p:ext uri="{BB962C8B-B14F-4D97-AF65-F5344CB8AC3E}">
        <p14:creationId xmlns:p14="http://schemas.microsoft.com/office/powerpoint/2010/main" val="73157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85EB31-1907-4A4F-BAC8-BA788824B980}"/>
              </a:ext>
            </a:extLst>
          </p:cNvPr>
          <p:cNvSpPr>
            <a:spLocks noGrp="1" noChangeArrowheads="1"/>
          </p:cNvSpPr>
          <p:nvPr>
            <p:ph type="sldNum" sz="quarter" idx="5"/>
          </p:nvPr>
        </p:nvSpPr>
        <p:spPr>
          <a:ln/>
        </p:spPr>
        <p:txBody>
          <a:bodyPr/>
          <a:lstStyle/>
          <a:p>
            <a:fld id="{20A9C2B6-58EC-4F6B-8085-6E4786ABE1AE}" type="slidenum">
              <a:rPr lang="fr-FR" altLang="fr-FR"/>
              <a:pPr/>
              <a:t>15</a:t>
            </a:fld>
            <a:endParaRPr lang="fr-FR" altLang="fr-FR"/>
          </a:p>
        </p:txBody>
      </p:sp>
      <p:sp>
        <p:nvSpPr>
          <p:cNvPr id="48130" name="Rectangle 2">
            <a:extLst>
              <a:ext uri="{FF2B5EF4-FFF2-40B4-BE49-F238E27FC236}">
                <a16:creationId xmlns:a16="http://schemas.microsoft.com/office/drawing/2014/main" id="{53E528D7-3688-44F8-98F2-4F1CF1F55942}"/>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4230D0D1-9BF0-4B1D-8F05-C7CF78328C08}"/>
              </a:ext>
            </a:extLst>
          </p:cNvPr>
          <p:cNvSpPr>
            <a:spLocks noGrp="1" noChangeArrowheads="1"/>
          </p:cNvSpPr>
          <p:nvPr>
            <p:ph type="body" idx="1"/>
          </p:nvPr>
        </p:nvSpPr>
        <p:spPr/>
        <p:txBody>
          <a:bodyPr/>
          <a:lstStyle/>
          <a:p>
            <a:r>
              <a:rPr lang="fr-FR" altLang="fr-FR" sz="1000" dirty="0"/>
              <a:t>Le mot utilisé ici est </a:t>
            </a:r>
            <a:r>
              <a:rPr lang="fr-FR" altLang="fr-FR" sz="1000" dirty="0" err="1"/>
              <a:t>macrothumia</a:t>
            </a:r>
            <a:r>
              <a:rPr lang="fr-FR" altLang="fr-FR" sz="1000" dirty="0"/>
              <a:t> (</a:t>
            </a:r>
            <a:r>
              <a:rPr lang="fr-FR" altLang="fr-FR" sz="1000" dirty="0" err="1"/>
              <a:t>makro</a:t>
            </a:r>
            <a:r>
              <a:rPr lang="fr-FR" altLang="fr-FR" sz="1000" dirty="0"/>
              <a:t> =long, loin, grand et thumos humeur, colère rage </a:t>
            </a:r>
            <a:r>
              <a:rPr lang="fr-FR" altLang="fr-FR" sz="1000" dirty="0" err="1"/>
              <a:t>etc</a:t>
            </a:r>
            <a:r>
              <a:rPr lang="fr-FR" altLang="fr-FR" sz="1000" dirty="0"/>
              <a:t> c’est-à-dire colère qui attend longtemps), qui a parait-il en grec le sens de patience active, en contraste avec le fatalisme. La patience selon Dieu construit pour le moment où la difficulté s’apaise. Le fait que l’humeur soit présente dans ce mot montre bien que l’âme patiente n’est pas indifférente, qu’elle lutte contre quelque chose en attendant la délivrance; C’est le caractère même de Dieu qui a maîtrisé sa colère durant des siècles</a:t>
            </a:r>
          </a:p>
          <a:p>
            <a:r>
              <a:rPr lang="fr-FR" altLang="fr-FR" sz="1000" i="1" dirty="0"/>
              <a:t>Romains 2:4  Ou méprises-tu les richesses de sa bonté, et de sa patience, et de sa longue attente, ne connaissant pas que la bonté de Dieu te pousse à la repentance?</a:t>
            </a:r>
          </a:p>
          <a:p>
            <a:r>
              <a:rPr lang="fr-FR" altLang="fr-FR" sz="1000" i="1" dirty="0"/>
              <a:t>Romains 9:22  Et si Dieu, voulant montrer sa colère et faire connaître sa puissance, a supporté avec une grande patience des vases de colère</a:t>
            </a:r>
          </a:p>
          <a:p>
            <a:r>
              <a:rPr lang="fr-FR" altLang="fr-FR" sz="1000" i="1" dirty="0"/>
              <a:t>1 Timothée 1:16  Mais miséricorde m’a été faite, à cause de ceci, savoir, afin qu’en moi, le premier, Jésus Christ montrât toute sa patience, </a:t>
            </a:r>
          </a:p>
          <a:p>
            <a:r>
              <a:rPr lang="fr-FR" altLang="fr-FR" sz="1000" i="1" dirty="0"/>
              <a:t>2 Pierre 3:15  et estimez que la patience de notre Seigneur est salut, </a:t>
            </a:r>
          </a:p>
          <a:p>
            <a:r>
              <a:rPr lang="fr-FR" altLang="fr-FR" sz="1000" dirty="0"/>
              <a:t>Dieu peut nous donner cette qualité:</a:t>
            </a:r>
          </a:p>
          <a:p>
            <a:r>
              <a:rPr lang="fr-FR" altLang="fr-FR" sz="1000" i="1" dirty="0"/>
              <a:t>Jacques 5:7  Usez donc de patience, frères, jusqu’à la venue du Seigneur. Voici, le laboureur attend le fruit précieux de la terre, prenant patience  à son égard jusqu’à ce qu’il reçoive les pluies de la première et de la dernière saison.</a:t>
            </a:r>
          </a:p>
          <a:p>
            <a:r>
              <a:rPr lang="fr-FR" altLang="fr-FR" sz="1000" i="1" dirty="0"/>
              <a:t>Hébreux 6:15  ainsi Abraham, ayant eu patience, obtint ce qui avait été promis.</a:t>
            </a:r>
          </a:p>
          <a:p>
            <a:endParaRPr lang="fr-FR" altLang="fr-FR" sz="1000" b="1" i="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CAFFC1-7721-43BA-A6D8-6EF189B9E6E8}"/>
              </a:ext>
            </a:extLst>
          </p:cNvPr>
          <p:cNvSpPr>
            <a:spLocks noGrp="1" noChangeArrowheads="1"/>
          </p:cNvSpPr>
          <p:nvPr>
            <p:ph type="sldNum" sz="quarter" idx="5"/>
          </p:nvPr>
        </p:nvSpPr>
        <p:spPr>
          <a:ln/>
        </p:spPr>
        <p:txBody>
          <a:bodyPr/>
          <a:lstStyle/>
          <a:p>
            <a:fld id="{0BE30668-817B-4375-8810-A90930CBC6E7}" type="slidenum">
              <a:rPr lang="fr-FR" altLang="fr-FR"/>
              <a:pPr/>
              <a:t>16</a:t>
            </a:fld>
            <a:endParaRPr lang="fr-FR" altLang="fr-FR"/>
          </a:p>
        </p:txBody>
      </p:sp>
      <p:sp>
        <p:nvSpPr>
          <p:cNvPr id="49154" name="Rectangle 2">
            <a:extLst>
              <a:ext uri="{FF2B5EF4-FFF2-40B4-BE49-F238E27FC236}">
                <a16:creationId xmlns:a16="http://schemas.microsoft.com/office/drawing/2014/main" id="{974D48A5-3AB6-4139-9417-BDA8FBDB1D41}"/>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824733CA-D40B-43CF-8D7C-CAAC9758053C}"/>
              </a:ext>
            </a:extLst>
          </p:cNvPr>
          <p:cNvSpPr>
            <a:spLocks noGrp="1" noChangeArrowheads="1"/>
          </p:cNvSpPr>
          <p:nvPr>
            <p:ph type="body" idx="1"/>
          </p:nvPr>
        </p:nvSpPr>
        <p:spPr>
          <a:xfrm>
            <a:off x="549275" y="4343400"/>
            <a:ext cx="5903913" cy="4476750"/>
          </a:xfrm>
        </p:spPr>
        <p:txBody>
          <a:bodyPr/>
          <a:lstStyle/>
          <a:p>
            <a:r>
              <a:rPr lang="fr-FR" altLang="fr-FR" sz="1000" dirty="0"/>
              <a:t>Le grenadier représente bien la perfection de l’œuvre de la croix, c’est-à-dire aussi de la patience de Dieu. Il a fallu que le Fils de l’homme soit élevé sur la croix(c’est-à-dire rejeté, couronné d’épines) pour porter nos péchés, et les nombreuses graines qui laissent échapper un jus rouge montrent le nombre de sacrifices offerts « quand la patience de Dieu attendait »…</a:t>
            </a:r>
          </a:p>
          <a:p>
            <a:r>
              <a:rPr lang="fr-FR" altLang="fr-FR" sz="1000" i="1" dirty="0"/>
              <a:t>Hébreux 10: 3  Mais il y a dans ces sacrifices, chaque année, un acte remémoratif de péchés.</a:t>
            </a:r>
          </a:p>
          <a:p>
            <a:r>
              <a:rPr lang="fr-FR" altLang="fr-FR" sz="1000" dirty="0"/>
              <a:t>Le Seigneur a été ce grain qui meurt et qui porte beaucoup de fruit </a:t>
            </a:r>
          </a:p>
          <a:p>
            <a:r>
              <a:rPr lang="fr-FR" altLang="fr-FR" sz="1000" i="1" dirty="0"/>
              <a:t>Jean 12:24  En vérité, en vérité, je vous dis, A moins que le grain de blé, tombant en terre, ne meure, il demeure seul; mais s’il meurt, il porte beaucoup de fruit.</a:t>
            </a:r>
          </a:p>
          <a:p>
            <a:r>
              <a:rPr lang="fr-FR" altLang="fr-FR" sz="1000" dirty="0"/>
              <a:t>L’œuvre de la croix est parfaite, Celui qui a été crucifié est le même que Celui qui vit éternellement, que Celui qui est haut élevé, </a:t>
            </a:r>
            <a:r>
              <a:rPr lang="fr-FR" altLang="fr-FR" sz="1000" i="1" dirty="0"/>
              <a:t>« le Fils de l’homme qui est dans le ciel »!</a:t>
            </a:r>
          </a:p>
          <a:p>
            <a:r>
              <a:rPr lang="fr-FR" altLang="fr-FR" sz="1000" i="1" dirty="0"/>
              <a:t>Hébreux 13:8  Jésus Christ est le même, hier, et aujourd’hui, et éternellement.</a:t>
            </a:r>
          </a:p>
          <a:p>
            <a:r>
              <a:rPr lang="fr-FR" altLang="fr-FR" sz="1000" i="1" dirty="0"/>
              <a:t>Éphésiens 4:10  Celui qui est descendu est le même que celui qui est aussi monté au-dessus de tous les cieux, afin qu’il remplît toutes choses;</a:t>
            </a:r>
          </a:p>
          <a:p>
            <a:r>
              <a:rPr lang="fr-FR" altLang="fr-FR" sz="1000" dirty="0"/>
              <a:t> Il y a aussi dans les graines un symbole de la résurrection </a:t>
            </a:r>
            <a:r>
              <a:rPr lang="fr-FR" altLang="fr-FR" sz="1000" i="1" dirty="0"/>
              <a:t>(1 Corinthiens 15: 37).</a:t>
            </a:r>
            <a:r>
              <a:rPr lang="fr-FR" altLang="fr-FR" sz="1000" dirty="0"/>
              <a:t> A la couronne d’épines que nous lui avons donnée correspond une couronne d’or fin, donnée par son Père:</a:t>
            </a:r>
          </a:p>
          <a:p>
            <a:r>
              <a:rPr lang="fr-FR" altLang="fr-FR" sz="1000" i="1" dirty="0"/>
              <a:t>Hébreux 2:9  mais nous voyons Jésus, qui a été fait un peu moindre que les anges à cause de la passion de la mort, couronné de gloire et d’honneur,</a:t>
            </a:r>
          </a:p>
          <a:p>
            <a:r>
              <a:rPr lang="fr-FR" altLang="fr-FR" sz="1000" i="1" dirty="0"/>
              <a:t>Psaumes 8:5  Tu l’as fait de peu inférieur aux anges, et tu l’as couronné de gloire et d’honneur; Psaumes 21:3  Car tu l’as prévenu par des bénédictions excellentes; tu as mis sur sa tête une couronne d’or fin. </a:t>
            </a:r>
          </a:p>
          <a:p>
            <a:endParaRPr lang="fr-FR" altLang="fr-FR" sz="1000" i="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39B333-571A-4ACC-8BFF-D696CCC1CE35}"/>
              </a:ext>
            </a:extLst>
          </p:cNvPr>
          <p:cNvSpPr>
            <a:spLocks noGrp="1" noChangeArrowheads="1"/>
          </p:cNvSpPr>
          <p:nvPr>
            <p:ph type="sldNum" sz="quarter" idx="5"/>
          </p:nvPr>
        </p:nvSpPr>
        <p:spPr>
          <a:ln/>
        </p:spPr>
        <p:txBody>
          <a:bodyPr/>
          <a:lstStyle/>
          <a:p>
            <a:fld id="{483F5E83-DC8A-44B6-9A1A-CD43AA0474CA}" type="slidenum">
              <a:rPr lang="fr-FR" altLang="fr-FR"/>
              <a:pPr/>
              <a:t>17</a:t>
            </a:fld>
            <a:endParaRPr lang="fr-FR" altLang="fr-FR"/>
          </a:p>
        </p:txBody>
      </p:sp>
      <p:sp>
        <p:nvSpPr>
          <p:cNvPr id="68610" name="Rectangle 2">
            <a:extLst>
              <a:ext uri="{FF2B5EF4-FFF2-40B4-BE49-F238E27FC236}">
                <a16:creationId xmlns:a16="http://schemas.microsoft.com/office/drawing/2014/main" id="{98FBD356-7BB7-4885-A21D-32B386FCDBD0}"/>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5EB8FA8B-1804-4CCD-9DEC-D0964F4E1F75}"/>
              </a:ext>
            </a:extLst>
          </p:cNvPr>
          <p:cNvSpPr>
            <a:spLocks noGrp="1" noChangeArrowheads="1"/>
          </p:cNvSpPr>
          <p:nvPr>
            <p:ph type="body" idx="1"/>
          </p:nvPr>
        </p:nvSpPr>
        <p:spPr>
          <a:xfrm>
            <a:off x="476250" y="4343400"/>
            <a:ext cx="5976938" cy="4332288"/>
          </a:xfrm>
        </p:spPr>
        <p:txBody>
          <a:bodyPr/>
          <a:lstStyle/>
          <a:p>
            <a:pPr>
              <a:lnSpc>
                <a:spcPct val="80000"/>
              </a:lnSpc>
            </a:pPr>
            <a:r>
              <a:rPr lang="fr-FR" altLang="fr-FR" sz="1000" i="1" dirty="0"/>
              <a:t>Les croyants aussi auront une couronne… en tant que rois!</a:t>
            </a:r>
          </a:p>
          <a:p>
            <a:pPr>
              <a:lnSpc>
                <a:spcPct val="80000"/>
              </a:lnSpc>
            </a:pPr>
            <a:r>
              <a:rPr lang="fr-FR" altLang="fr-FR" sz="1000" i="1" dirty="0"/>
              <a:t>Apocalypse 3:11  </a:t>
            </a:r>
            <a:r>
              <a:rPr lang="fr-FR" altLang="fr-FR" sz="1000" i="1" u="sng" dirty="0"/>
              <a:t>ta couronne.</a:t>
            </a:r>
          </a:p>
          <a:p>
            <a:pPr>
              <a:lnSpc>
                <a:spcPct val="80000"/>
              </a:lnSpc>
            </a:pPr>
            <a:r>
              <a:rPr lang="fr-FR" altLang="fr-FR" sz="1000" i="1" dirty="0"/>
              <a:t>2 Timothée 4:8  </a:t>
            </a:r>
            <a:r>
              <a:rPr lang="fr-FR" altLang="fr-FR" sz="1000" i="1" u="sng" dirty="0"/>
              <a:t>la couronne de justice</a:t>
            </a:r>
            <a:r>
              <a:rPr lang="fr-FR" altLang="fr-FR" sz="1000" i="1" dirty="0"/>
              <a:t>, </a:t>
            </a:r>
          </a:p>
          <a:p>
            <a:pPr>
              <a:lnSpc>
                <a:spcPct val="80000"/>
              </a:lnSpc>
            </a:pPr>
            <a:r>
              <a:rPr lang="fr-FR" altLang="fr-FR" sz="1000" i="1" dirty="0"/>
              <a:t>Jacques 1:12  </a:t>
            </a:r>
            <a:r>
              <a:rPr lang="fr-FR" altLang="fr-FR" sz="1000" i="1" u="sng" dirty="0"/>
              <a:t>la couronne de vie</a:t>
            </a:r>
            <a:r>
              <a:rPr lang="fr-FR" altLang="fr-FR" sz="1000" i="1" dirty="0"/>
              <a:t>, </a:t>
            </a:r>
          </a:p>
          <a:p>
            <a:pPr>
              <a:lnSpc>
                <a:spcPct val="80000"/>
              </a:lnSpc>
            </a:pPr>
            <a:r>
              <a:rPr lang="fr-FR" altLang="fr-FR" sz="1000" i="1" dirty="0"/>
              <a:t>1 Pierre 5:4  </a:t>
            </a:r>
            <a:r>
              <a:rPr lang="fr-FR" altLang="fr-FR" sz="1000" i="1" u="sng" dirty="0"/>
              <a:t>la couronne inflétrissable de gloire.</a:t>
            </a:r>
          </a:p>
          <a:p>
            <a:pPr>
              <a:lnSpc>
                <a:spcPct val="80000"/>
              </a:lnSpc>
            </a:pPr>
            <a:r>
              <a:rPr lang="fr-FR" altLang="fr-FR" sz="1000" i="1" dirty="0"/>
              <a:t>Apocalypse 4:10  </a:t>
            </a:r>
          </a:p>
          <a:p>
            <a:pPr>
              <a:lnSpc>
                <a:spcPct val="80000"/>
              </a:lnSpc>
            </a:pPr>
            <a:endParaRPr lang="fr-FR" altLang="fr-FR" sz="1000" i="1" dirty="0"/>
          </a:p>
          <a:p>
            <a:pPr>
              <a:lnSpc>
                <a:spcPct val="80000"/>
              </a:lnSpc>
            </a:pPr>
            <a:r>
              <a:rPr lang="fr-FR" altLang="fr-FR" sz="1000" dirty="0"/>
              <a:t>Le Seigneur veut pour les siens une vie en abondance:</a:t>
            </a:r>
          </a:p>
          <a:p>
            <a:pPr>
              <a:lnSpc>
                <a:spcPct val="80000"/>
              </a:lnSpc>
            </a:pPr>
            <a:r>
              <a:rPr lang="fr-FR" altLang="fr-FR" sz="1000" i="1" dirty="0"/>
              <a:t>Psaume 23:1 L’Éternel est mon berger, je ne manquerai de rien. 2  Il me fait reposer dans de verts pâturages, il me mène à des eaux paisibles. 3  Il restaure mon âme; il me conduit dans des sentiers de justice, à cause de son nom… 5  Tu dresses devant moi une table, en la présence de mes ennemis; tu as oint ma tête d’huile, ma coupe est comble. 6  Oui, la bonté et la gratuité me suivront tous les jours de ma vie, et mon habitation sera dans la maison de l’Éternel pour de longs jours.</a:t>
            </a:r>
          </a:p>
          <a:p>
            <a:pPr>
              <a:lnSpc>
                <a:spcPct val="80000"/>
              </a:lnSpc>
            </a:pPr>
            <a:r>
              <a:rPr lang="fr-FR" altLang="fr-FR" sz="1000" dirty="0"/>
              <a:t> </a:t>
            </a:r>
            <a:endParaRPr lang="fr-FR" altLang="fr-FR" sz="1000" i="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9D42B9-0329-4517-B6A3-799B4217B83A}"/>
              </a:ext>
            </a:extLst>
          </p:cNvPr>
          <p:cNvSpPr>
            <a:spLocks noGrp="1" noChangeArrowheads="1"/>
          </p:cNvSpPr>
          <p:nvPr>
            <p:ph type="sldNum" sz="quarter" idx="5"/>
          </p:nvPr>
        </p:nvSpPr>
        <p:spPr>
          <a:ln/>
        </p:spPr>
        <p:txBody>
          <a:bodyPr/>
          <a:lstStyle/>
          <a:p>
            <a:fld id="{299FA2D0-3759-49AD-9AAE-E0D0F547E44C}" type="slidenum">
              <a:rPr lang="fr-FR" altLang="fr-FR"/>
              <a:pPr/>
              <a:t>18</a:t>
            </a:fld>
            <a:endParaRPr lang="fr-FR" altLang="fr-FR"/>
          </a:p>
        </p:txBody>
      </p:sp>
      <p:sp>
        <p:nvSpPr>
          <p:cNvPr id="50178" name="Rectangle 2">
            <a:extLst>
              <a:ext uri="{FF2B5EF4-FFF2-40B4-BE49-F238E27FC236}">
                <a16:creationId xmlns:a16="http://schemas.microsoft.com/office/drawing/2014/main" id="{217C6B42-8B22-4A8E-9CB8-62E0CFDB7099}"/>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A21FE582-A4AF-42DE-AAF4-95CAF42DA07E}"/>
              </a:ext>
            </a:extLst>
          </p:cNvPr>
          <p:cNvSpPr>
            <a:spLocks noGrp="1" noChangeArrowheads="1"/>
          </p:cNvSpPr>
          <p:nvPr>
            <p:ph type="body" idx="1"/>
          </p:nvPr>
        </p:nvSpPr>
        <p:spPr>
          <a:xfrm>
            <a:off x="549275" y="4343400"/>
            <a:ext cx="5832475" cy="4476750"/>
          </a:xfrm>
        </p:spPr>
        <p:txBody>
          <a:bodyPr/>
          <a:lstStyle/>
          <a:p>
            <a:r>
              <a:rPr lang="fr-FR" altLang="fr-FR" sz="1000" dirty="0"/>
              <a:t>Le texte grec utilise le mot </a:t>
            </a:r>
            <a:r>
              <a:rPr lang="fr-FR" altLang="fr-FR" sz="1000" dirty="0" err="1"/>
              <a:t>agathosuné</a:t>
            </a:r>
            <a:r>
              <a:rPr lang="fr-FR" altLang="fr-FR" sz="1000" dirty="0"/>
              <a:t>, traduit généralement par droiture de cœur et de vie, bonté, bonne disposition. À ne pas confondre avec le piston, le favoritisme (ce serait faire du mal à un autre!) qui exclut la droiture ni avec la condescendance!</a:t>
            </a:r>
          </a:p>
          <a:p>
            <a:r>
              <a:rPr lang="fr-FR" altLang="fr-FR" sz="1200" dirty="0"/>
              <a:t>C’est le fruit central: si je ne veux pas le bien de l’autre, aucun caractère du fruit ne pourra se former. Vouloir du bien à quelqu’un implique que je regarde l’autre comme digne de bien, même si l’apparence dit le contraire; c’est ce que Dieu a fait, regardant l’homme pécheur avec bienveillance…</a:t>
            </a:r>
          </a:p>
          <a:p>
            <a:pPr>
              <a:buFontTx/>
              <a:buChar char="-"/>
            </a:pPr>
            <a:r>
              <a:rPr lang="fr-FR" altLang="fr-FR" sz="1200" dirty="0"/>
              <a:t> …Après la chute, en le revêtant par un sacrifice (Genèse3:21), en le chassant d’Eden (Genèse 3:22), </a:t>
            </a:r>
          </a:p>
          <a:p>
            <a:pPr>
              <a:buFontTx/>
              <a:buChar char="-"/>
            </a:pPr>
            <a:r>
              <a:rPr lang="fr-FR" altLang="fr-FR" sz="1200" dirty="0"/>
              <a:t> …En sauvant un homme et sa famille à travers le déluge (Genèse 6: 8),</a:t>
            </a:r>
          </a:p>
          <a:p>
            <a:pPr>
              <a:buFontTx/>
              <a:buChar char="-"/>
            </a:pPr>
            <a:r>
              <a:rPr lang="fr-FR" altLang="fr-FR" sz="1200" dirty="0"/>
              <a:t> …En choisissant un homme et ses enfants pour peuple ,</a:t>
            </a:r>
          </a:p>
          <a:p>
            <a:pPr>
              <a:buFontTx/>
              <a:buChar char="-"/>
            </a:pPr>
            <a:r>
              <a:rPr lang="fr-FR" altLang="fr-FR" sz="1200" dirty="0"/>
              <a:t> …En le guidant hors d’Égypte et en lui donnant la loi</a:t>
            </a:r>
          </a:p>
          <a:p>
            <a:pPr>
              <a:buFontTx/>
              <a:buChar char="-"/>
            </a:pPr>
            <a:r>
              <a:rPr lang="fr-FR" altLang="fr-FR" sz="1200" dirty="0"/>
              <a:t> …En lui envoyant des prophètes (Jérémie 7: 25),</a:t>
            </a:r>
          </a:p>
          <a:p>
            <a:pPr>
              <a:buFontTx/>
              <a:buChar char="-"/>
            </a:pPr>
            <a:r>
              <a:rPr lang="fr-FR" altLang="fr-FR" sz="1200" dirty="0"/>
              <a:t> …À la fin de ces jours-là, nous parlant « en Fils » (Hébreux 1:2)</a:t>
            </a:r>
          </a:p>
          <a:p>
            <a:pPr>
              <a:buFontTx/>
              <a:buChar char="-"/>
            </a:pPr>
            <a:r>
              <a:rPr lang="fr-FR" altLang="fr-FR" sz="1200" dirty="0"/>
              <a:t> …etc.</a:t>
            </a:r>
          </a:p>
          <a:p>
            <a:r>
              <a:rPr lang="fr-FR" altLang="fr-FR" sz="1200" i="1" u="sng" dirty="0"/>
              <a:t>Esaïe 38:20  </a:t>
            </a:r>
          </a:p>
          <a:p>
            <a:r>
              <a:rPr lang="fr-FR" altLang="fr-FR" sz="1200" i="1" u="sng" dirty="0"/>
              <a:t>1 Timothée 2: 3-5</a:t>
            </a:r>
          </a:p>
          <a:p>
            <a:r>
              <a:rPr lang="fr-FR" altLang="fr-FR" sz="1200" i="1" dirty="0"/>
              <a:t>  </a:t>
            </a:r>
            <a:r>
              <a:rPr lang="fr-FR" altLang="fr-FR" sz="1200" i="1" u="sng" dirty="0"/>
              <a:t>Tite 3: 4-5</a:t>
            </a:r>
            <a:r>
              <a:rPr lang="fr-FR" altLang="fr-FR" sz="1200" i="1" dirty="0"/>
              <a:t> Mais, quand la bonté de notre Dieu sauveur et son amour envers les hommes sont apparus, il nous sauva, </a:t>
            </a:r>
            <a:r>
              <a:rPr lang="fr-FR" altLang="fr-FR" i="1" dirty="0"/>
              <a:t>…</a:t>
            </a:r>
            <a:r>
              <a:rPr lang="fr-FR" altLang="fr-FR" sz="1200" i="1" dirty="0"/>
              <a:t> selon sa propre miséricorde,</a:t>
            </a:r>
          </a:p>
          <a:p>
            <a:endParaRPr lang="fr-FR" altLang="fr-FR"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91B357-FE20-402C-BD5F-521B6C8D7C25}"/>
              </a:ext>
            </a:extLst>
          </p:cNvPr>
          <p:cNvSpPr>
            <a:spLocks noGrp="1" noChangeArrowheads="1"/>
          </p:cNvSpPr>
          <p:nvPr>
            <p:ph type="sldNum" sz="quarter" idx="5"/>
          </p:nvPr>
        </p:nvSpPr>
        <p:spPr>
          <a:ln/>
        </p:spPr>
        <p:txBody>
          <a:bodyPr/>
          <a:lstStyle/>
          <a:p>
            <a:fld id="{2B4FE9A1-8844-47A4-86F7-F8BCE8E8C1C5}" type="slidenum">
              <a:rPr lang="fr-FR" altLang="fr-FR"/>
              <a:pPr/>
              <a:t>19</a:t>
            </a:fld>
            <a:endParaRPr lang="fr-FR" altLang="fr-FR"/>
          </a:p>
        </p:txBody>
      </p:sp>
      <p:sp>
        <p:nvSpPr>
          <p:cNvPr id="75778" name="Rectangle 2">
            <a:extLst>
              <a:ext uri="{FF2B5EF4-FFF2-40B4-BE49-F238E27FC236}">
                <a16:creationId xmlns:a16="http://schemas.microsoft.com/office/drawing/2014/main" id="{E134F94B-5024-499A-B892-295C9DF5064E}"/>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630BE39B-5A2C-4435-B69D-F7E53A9394E4}"/>
              </a:ext>
            </a:extLst>
          </p:cNvPr>
          <p:cNvSpPr>
            <a:spLocks noGrp="1" noChangeArrowheads="1"/>
          </p:cNvSpPr>
          <p:nvPr>
            <p:ph type="body" idx="1"/>
          </p:nvPr>
        </p:nvSpPr>
        <p:spPr>
          <a:xfrm>
            <a:off x="404813" y="4211638"/>
            <a:ext cx="5976937" cy="4608512"/>
          </a:xfrm>
        </p:spPr>
        <p:txBody>
          <a:bodyPr/>
          <a:lstStyle/>
          <a:p>
            <a:pPr>
              <a:lnSpc>
                <a:spcPct val="90000"/>
              </a:lnSpc>
            </a:pPr>
            <a:r>
              <a:rPr lang="fr-FR" altLang="fr-FR" sz="900" dirty="0"/>
              <a:t>La bienveillance ne reste pas au niveau du vouloir, elle se donne les moyens de faire ce qu’elle désire:</a:t>
            </a:r>
          </a:p>
          <a:p>
            <a:pPr>
              <a:lnSpc>
                <a:spcPct val="90000"/>
              </a:lnSpc>
            </a:pPr>
            <a:r>
              <a:rPr lang="fr-FR" altLang="fr-FR" sz="900" i="1" dirty="0"/>
              <a:t>Nombres 10:32  Et il arrivera, si tu viens avec nous, que le bien que l’Éternel veut nous faire nous te le ferons. </a:t>
            </a:r>
          </a:p>
          <a:p>
            <a:pPr>
              <a:lnSpc>
                <a:spcPct val="90000"/>
              </a:lnSpc>
            </a:pPr>
            <a:r>
              <a:rPr lang="fr-FR" altLang="fr-FR" sz="900" i="1" u="sng" dirty="0"/>
              <a:t>Proverbes 22:9</a:t>
            </a:r>
            <a:r>
              <a:rPr lang="fr-FR" altLang="fr-FR" sz="900" i="1" dirty="0"/>
              <a:t>  L’</a:t>
            </a:r>
            <a:r>
              <a:rPr lang="fr-FR" altLang="fr-FR" sz="900" i="1" dirty="0" err="1"/>
              <a:t>oeil</a:t>
            </a:r>
            <a:r>
              <a:rPr lang="fr-FR" altLang="fr-FR" sz="900" i="1" dirty="0"/>
              <a:t> bienveillant sera béni, car il donne de son pain au pauvre.</a:t>
            </a:r>
          </a:p>
          <a:p>
            <a:pPr>
              <a:lnSpc>
                <a:spcPct val="90000"/>
              </a:lnSpc>
            </a:pPr>
            <a:r>
              <a:rPr lang="fr-FR" altLang="fr-FR" sz="900" dirty="0"/>
              <a:t>On voit toute la bienveillance de Dieu dans la parabole du fils perdu. Alors qu’il ne désire que nourriture et abri contre un travail, son père dépasse ses espérances en lui offrant sans contrepartie sa place d’autrefois, et même une meilleure: les habits du salut, des sandales pour la marche, un anneau pour la communion, la fête pour la joie et  l’abondance.</a:t>
            </a:r>
          </a:p>
          <a:p>
            <a:pPr>
              <a:lnSpc>
                <a:spcPct val="90000"/>
              </a:lnSpc>
            </a:pPr>
            <a:endParaRPr lang="fr-FR" altLang="fr-FR" sz="900" b="1"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EC1EBA-0A22-4934-8945-12B55EF74406}"/>
              </a:ext>
            </a:extLst>
          </p:cNvPr>
          <p:cNvSpPr>
            <a:spLocks noGrp="1" noChangeArrowheads="1"/>
          </p:cNvSpPr>
          <p:nvPr>
            <p:ph type="sldNum" sz="quarter" idx="5"/>
          </p:nvPr>
        </p:nvSpPr>
        <p:spPr>
          <a:ln/>
        </p:spPr>
        <p:txBody>
          <a:bodyPr/>
          <a:lstStyle/>
          <a:p>
            <a:fld id="{75FC80BC-505E-4DF0-8579-02DA2AE8F275}" type="slidenum">
              <a:rPr lang="fr-FR" altLang="fr-FR"/>
              <a:pPr/>
              <a:t>2</a:t>
            </a:fld>
            <a:endParaRPr lang="fr-FR" altLang="fr-FR"/>
          </a:p>
        </p:txBody>
      </p:sp>
      <p:sp>
        <p:nvSpPr>
          <p:cNvPr id="83970" name="Rectangle 2">
            <a:extLst>
              <a:ext uri="{FF2B5EF4-FFF2-40B4-BE49-F238E27FC236}">
                <a16:creationId xmlns:a16="http://schemas.microsoft.com/office/drawing/2014/main" id="{0E2AF657-31E9-4E26-9974-A27B42BF4BC8}"/>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7C7775A9-4CC7-416E-978A-9C30075964F0}"/>
              </a:ext>
            </a:extLst>
          </p:cNvPr>
          <p:cNvSpPr>
            <a:spLocks noGrp="1" noChangeArrowheads="1"/>
          </p:cNvSpPr>
          <p:nvPr>
            <p:ph type="body" idx="1"/>
          </p:nvPr>
        </p:nvSpPr>
        <p:spPr/>
        <p:txBody>
          <a:bodyPr/>
          <a:lstStyle/>
          <a:p>
            <a:r>
              <a:rPr lang="fr-FR" altLang="fr-FR" sz="1000" dirty="0"/>
              <a:t>Qu’est-ce que le fruit de l’Esprit?</a:t>
            </a:r>
          </a:p>
          <a:p>
            <a:r>
              <a:rPr lang="fr-FR" altLang="fr-FR" sz="1000" dirty="0"/>
              <a:t>Un fruit, on peut le tenir, les mots ici renvoient tous à des notions « théoriques ». 9 notions apparaissent: amour, joie, paix, patience, bonté, fidélité, douceur, tempérance ou maîtrise de soi. </a:t>
            </a:r>
          </a:p>
          <a:p>
            <a:r>
              <a:rPr lang="fr-FR" altLang="fr-FR" sz="1000" dirty="0"/>
              <a:t>Chacune n’est pas le fruit mais en fait partie intégrante.</a:t>
            </a:r>
          </a:p>
          <a:p>
            <a:r>
              <a:rPr lang="fr-FR" altLang="fr-FR" sz="1000" dirty="0"/>
              <a:t>Il y a des œuvres de la chair, mais </a:t>
            </a:r>
            <a:r>
              <a:rPr lang="fr-FR" altLang="fr-FR" sz="1000" b="1" u="sng" dirty="0"/>
              <a:t>un </a:t>
            </a:r>
            <a:r>
              <a:rPr lang="fr-FR" altLang="fr-FR" sz="1000" dirty="0"/>
              <a:t>fruit de l’Esprit.</a:t>
            </a:r>
          </a:p>
          <a:p>
            <a:r>
              <a:rPr lang="fr-FR" altLang="fr-FR" sz="1000" dirty="0"/>
              <a:t>Le fruit est un, et aucun fruit réel sur terre ne pourrait imager la variété et la complexité de ce que produit le Saint Esprit, tout en créant un résultat unique: l’homme fait, accompli, qui porte du fruit à l’image du Seigneur: il porte beaucoup de fruit!</a:t>
            </a:r>
          </a:p>
          <a:p>
            <a:r>
              <a:rPr lang="fr-FR" altLang="fr-FR" sz="1000" dirty="0"/>
              <a:t>Les mots grecs ont parfois un sens plus complet ou complexe qu’en Français et la version Parole Vivante essaie de rendre cette diversité.</a:t>
            </a:r>
          </a:p>
          <a:p>
            <a:r>
              <a:rPr lang="fr-FR" altLang="fr-FR" sz="1000" dirty="0"/>
              <a:t>Alors, 9 notions abstraites? Ou 9 qualités à mettre en pratique pour marcher par l’Esprit, vivre par l’Esprit?</a:t>
            </a:r>
          </a:p>
          <a:p>
            <a:r>
              <a:rPr lang="fr-FR" altLang="fr-FR" sz="1000" dirty="0"/>
              <a:t> Puisqu’il n’y a pas de loi contre ces choses, elles se traduisent par des actes approuvés  par la loi des hommes… normalement!</a:t>
            </a:r>
            <a:endParaRPr lang="fr-FR" altLang="fr-FR" sz="1000" b="1" u="sng" dirty="0"/>
          </a:p>
          <a:p>
            <a:endParaRPr lang="fr-FR" altLang="fr-FR"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EC8AD6-0B16-4FBB-BB54-2CEB77CD9FA8}"/>
              </a:ext>
            </a:extLst>
          </p:cNvPr>
          <p:cNvSpPr>
            <a:spLocks noGrp="1" noChangeArrowheads="1"/>
          </p:cNvSpPr>
          <p:nvPr>
            <p:ph type="sldNum" sz="quarter" idx="5"/>
          </p:nvPr>
        </p:nvSpPr>
        <p:spPr>
          <a:ln/>
        </p:spPr>
        <p:txBody>
          <a:bodyPr/>
          <a:lstStyle/>
          <a:p>
            <a:fld id="{0C30EABE-8051-4302-B620-00771D1025E5}" type="slidenum">
              <a:rPr lang="fr-FR" altLang="fr-FR"/>
              <a:pPr/>
              <a:t>20</a:t>
            </a:fld>
            <a:endParaRPr lang="fr-FR" altLang="fr-FR"/>
          </a:p>
        </p:txBody>
      </p:sp>
      <p:sp>
        <p:nvSpPr>
          <p:cNvPr id="51202" name="Rectangle 2">
            <a:extLst>
              <a:ext uri="{FF2B5EF4-FFF2-40B4-BE49-F238E27FC236}">
                <a16:creationId xmlns:a16="http://schemas.microsoft.com/office/drawing/2014/main" id="{E321C3CB-711D-4ED7-93CB-58B1D009F988}"/>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109DA3DA-BF75-4579-A36D-DA9BE2A6B87D}"/>
              </a:ext>
            </a:extLst>
          </p:cNvPr>
          <p:cNvSpPr>
            <a:spLocks noGrp="1" noChangeArrowheads="1"/>
          </p:cNvSpPr>
          <p:nvPr>
            <p:ph type="body" idx="1"/>
          </p:nvPr>
        </p:nvSpPr>
        <p:spPr>
          <a:xfrm>
            <a:off x="476250" y="4343400"/>
            <a:ext cx="5976938" cy="4114800"/>
          </a:xfrm>
        </p:spPr>
        <p:txBody>
          <a:bodyPr/>
          <a:lstStyle/>
          <a:p>
            <a:pPr>
              <a:lnSpc>
                <a:spcPct val="90000"/>
              </a:lnSpc>
            </a:pPr>
            <a:r>
              <a:rPr lang="fr-FR" altLang="fr-FR" sz="900" dirty="0"/>
              <a:t>Le meilleur pour un israélite, c’est d’habiter sous sa vigne et son figuier:</a:t>
            </a:r>
          </a:p>
          <a:p>
            <a:pPr>
              <a:lnSpc>
                <a:spcPct val="90000"/>
              </a:lnSpc>
            </a:pPr>
            <a:r>
              <a:rPr lang="fr-FR" altLang="fr-FR" sz="900" i="1" dirty="0"/>
              <a:t>1 Rois 4:25  Et Juda et Israël habitèrent en sécurité, chacun sous sa vigne et sous son figuier, depuis Dan jusqu’à </a:t>
            </a:r>
            <a:r>
              <a:rPr lang="fr-FR" altLang="fr-FR" sz="900" i="1" dirty="0" err="1"/>
              <a:t>Beër-Shéba</a:t>
            </a:r>
            <a:r>
              <a:rPr lang="fr-FR" altLang="fr-FR" sz="900" i="1" dirty="0"/>
              <a:t>, tous les jours de Salomon.</a:t>
            </a:r>
          </a:p>
          <a:p>
            <a:pPr>
              <a:lnSpc>
                <a:spcPct val="90000"/>
              </a:lnSpc>
            </a:pPr>
            <a:r>
              <a:rPr lang="fr-FR" altLang="fr-FR" sz="900" i="1" dirty="0"/>
              <a:t>Michée 4:4  Et ils s’assiéront chacun sous sa vigne et sous son figuier, et il n’y aura personne qui les effraye, car la bouche de l’Éternel des armées a parlé.</a:t>
            </a:r>
          </a:p>
          <a:p>
            <a:pPr>
              <a:lnSpc>
                <a:spcPct val="90000"/>
              </a:lnSpc>
            </a:pPr>
            <a:r>
              <a:rPr lang="fr-FR" altLang="fr-FR" sz="900" dirty="0"/>
              <a:t>Sécurité, tranquillité, paix, en plus de la nourriture voilà ce qu’on peut trouver à l’abri du figuier:</a:t>
            </a:r>
          </a:p>
          <a:p>
            <a:pPr>
              <a:lnSpc>
                <a:spcPct val="90000"/>
              </a:lnSpc>
            </a:pPr>
            <a:r>
              <a:rPr lang="fr-FR" altLang="fr-FR" sz="900" dirty="0"/>
              <a:t>(Hébreu té </a:t>
            </a:r>
            <a:r>
              <a:rPr lang="fr-FR" altLang="fr-FR" sz="900" dirty="0" err="1"/>
              <a:t>ênah</a:t>
            </a:r>
            <a:r>
              <a:rPr lang="fr-FR" altLang="fr-FR" sz="900" dirty="0"/>
              <a:t> figuier, figue ou </a:t>
            </a:r>
            <a:r>
              <a:rPr lang="fr-FR" altLang="fr-FR" sz="900" dirty="0" err="1"/>
              <a:t>bikkûrah</a:t>
            </a:r>
            <a:r>
              <a:rPr lang="fr-FR" altLang="fr-FR" sz="900" dirty="0"/>
              <a:t> premier, précoce pour les figues de printemps), le figuier en Israël était un arbre précieux, non par son bois, tendre, mais pour son ombrage (sa feuille est une des plus chargée en chlorophylle, donc très opaque) et pour son fruit abondant puisque deux récoltes par an sont possibles, et le fruit est comestible même au printemps: les premières figues se forment avant les feuilles.</a:t>
            </a:r>
          </a:p>
          <a:p>
            <a:pPr>
              <a:lnSpc>
                <a:spcPct val="90000"/>
              </a:lnSpc>
            </a:pPr>
            <a:r>
              <a:rPr lang="fr-FR" altLang="fr-FR" sz="900" i="1" u="sng" dirty="0"/>
              <a:t>Jérémie 24:2</a:t>
            </a:r>
            <a:r>
              <a:rPr lang="fr-FR" altLang="fr-FR" sz="900" i="1" dirty="0"/>
              <a:t>  L’un des paniers avait de très-bonnes figues, comme les figues de la première saison;</a:t>
            </a:r>
            <a:r>
              <a:rPr lang="fr-FR" altLang="fr-FR" sz="900" dirty="0"/>
              <a:t> </a:t>
            </a:r>
          </a:p>
          <a:p>
            <a:pPr>
              <a:lnSpc>
                <a:spcPct val="90000"/>
              </a:lnSpc>
            </a:pPr>
            <a:r>
              <a:rPr lang="fr-FR" altLang="fr-FR" sz="900" dirty="0"/>
              <a:t> </a:t>
            </a:r>
            <a:r>
              <a:rPr lang="fr-FR" altLang="fr-FR" sz="900" i="1" u="sng" dirty="0"/>
              <a:t>Marc 11:13</a:t>
            </a:r>
            <a:r>
              <a:rPr lang="fr-FR" altLang="fr-FR" sz="900" i="1" dirty="0"/>
              <a:t>  Et, voyant de loin un figuier qui avait des feuilles, il s’en approcha pour voir si peut-être il y trouverait quelque chose; mais, y étant venu, il n’y trouva rien que des feuilles, car ce n’était pas la saison des figues.</a:t>
            </a:r>
          </a:p>
          <a:p>
            <a:pPr>
              <a:lnSpc>
                <a:spcPct val="90000"/>
              </a:lnSpc>
            </a:pPr>
            <a:endParaRPr lang="fr-FR" altLang="fr-FR" sz="900" dirty="0"/>
          </a:p>
          <a:p>
            <a:pPr>
              <a:lnSpc>
                <a:spcPct val="90000"/>
              </a:lnSpc>
            </a:pPr>
            <a:r>
              <a:rPr lang="fr-FR" altLang="fr-FR" sz="900" dirty="0"/>
              <a:t>Mais bon, ce n’était pas prévu comme habillement… ce n’est pas le meilleur usage qu’on puisse en faire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EC8AD6-0B16-4FBB-BB54-2CEB77CD9FA8}"/>
              </a:ext>
            </a:extLst>
          </p:cNvPr>
          <p:cNvSpPr>
            <a:spLocks noGrp="1" noChangeArrowheads="1"/>
          </p:cNvSpPr>
          <p:nvPr>
            <p:ph type="sldNum" sz="quarter" idx="5"/>
          </p:nvPr>
        </p:nvSpPr>
        <p:spPr>
          <a:ln/>
        </p:spPr>
        <p:txBody>
          <a:bodyPr/>
          <a:lstStyle/>
          <a:p>
            <a:fld id="{0C30EABE-8051-4302-B620-00771D1025E5}" type="slidenum">
              <a:rPr lang="fr-FR" altLang="fr-FR"/>
              <a:pPr/>
              <a:t>21</a:t>
            </a:fld>
            <a:endParaRPr lang="fr-FR" altLang="fr-FR"/>
          </a:p>
        </p:txBody>
      </p:sp>
      <p:sp>
        <p:nvSpPr>
          <p:cNvPr id="51202" name="Rectangle 2">
            <a:extLst>
              <a:ext uri="{FF2B5EF4-FFF2-40B4-BE49-F238E27FC236}">
                <a16:creationId xmlns:a16="http://schemas.microsoft.com/office/drawing/2014/main" id="{E321C3CB-711D-4ED7-93CB-58B1D009F988}"/>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109DA3DA-BF75-4579-A36D-DA9BE2A6B87D}"/>
              </a:ext>
            </a:extLst>
          </p:cNvPr>
          <p:cNvSpPr>
            <a:spLocks noGrp="1" noChangeArrowheads="1"/>
          </p:cNvSpPr>
          <p:nvPr>
            <p:ph type="body" idx="1"/>
          </p:nvPr>
        </p:nvSpPr>
        <p:spPr>
          <a:xfrm>
            <a:off x="476250" y="4343400"/>
            <a:ext cx="5976938" cy="4114800"/>
          </a:xfrm>
        </p:spPr>
        <p:txBody>
          <a:bodyPr/>
          <a:lstStyle/>
          <a:p>
            <a:pPr>
              <a:lnSpc>
                <a:spcPct val="90000"/>
              </a:lnSpc>
            </a:pPr>
            <a:r>
              <a:rPr lang="fr-FR" altLang="fr-FR" sz="900" dirty="0"/>
              <a:t>Le figuier est une richesse du moyen orient: il se contente d’un terrain pauvre, mais pour porter du fruit, il lui faut des soins:</a:t>
            </a:r>
          </a:p>
          <a:p>
            <a:pPr>
              <a:lnSpc>
                <a:spcPct val="90000"/>
              </a:lnSpc>
            </a:pPr>
            <a:r>
              <a:rPr lang="fr-FR" altLang="fr-FR" sz="900" i="1" u="sng" dirty="0"/>
              <a:t>Proverbes 27:18</a:t>
            </a:r>
            <a:r>
              <a:rPr lang="fr-FR" altLang="fr-FR" sz="900" i="1" dirty="0"/>
              <a:t>  Celui qui soigne le figuier mange de son fruit, </a:t>
            </a:r>
          </a:p>
          <a:p>
            <a:pPr>
              <a:lnSpc>
                <a:spcPct val="90000"/>
              </a:lnSpc>
            </a:pPr>
            <a:r>
              <a:rPr lang="fr-FR" altLang="fr-FR" sz="900" i="1" u="sng" dirty="0"/>
              <a:t>Luc 13:8-9</a:t>
            </a:r>
            <a:r>
              <a:rPr lang="fr-FR" altLang="fr-FR" sz="900" i="1" dirty="0"/>
              <a:t> Maître, laisse-le cette année aussi, jusqu’à ce que je l’aie déchaussé et que j’y aie mis du fumier; et peut-être portera-t-il du fruit,</a:t>
            </a:r>
          </a:p>
          <a:p>
            <a:pPr>
              <a:lnSpc>
                <a:spcPct val="90000"/>
              </a:lnSpc>
            </a:pPr>
            <a:r>
              <a:rPr lang="fr-FR" altLang="fr-FR" sz="900" dirty="0"/>
              <a:t>Vouloir le bien de mon prochain, c’est lui apporter de la joie, le figuier est traditionnellement le support de la vigne.</a:t>
            </a:r>
          </a:p>
          <a:p>
            <a:pPr>
              <a:lnSpc>
                <a:spcPct val="90000"/>
              </a:lnSpc>
            </a:pPr>
            <a:r>
              <a:rPr lang="fr-FR" altLang="fr-FR" sz="900" dirty="0"/>
              <a:t> La figue peut donc se manger verte, mûre, séchée, en gâteaux. C’est un aliment très énergétique:        </a:t>
            </a:r>
          </a:p>
          <a:p>
            <a:pPr>
              <a:lnSpc>
                <a:spcPct val="90000"/>
              </a:lnSpc>
            </a:pPr>
            <a:r>
              <a:rPr lang="fr-FR" altLang="fr-FR" sz="900" i="1" dirty="0"/>
              <a:t>1 Samuel 30:12  il lui donnèrent aussi un morceau de gâteau de figues sèches et deux gâteaux de raisins secs, et il mangea; et l’esprit lui revint, car il n’avait pas mangé de pain et n’avait pas bu d’eau, pendant trois jours et trois nuits.</a:t>
            </a:r>
            <a:endParaRPr lang="fr-FR" altLang="fr-FR" sz="900" dirty="0"/>
          </a:p>
          <a:p>
            <a:pPr>
              <a:lnSpc>
                <a:spcPct val="90000"/>
              </a:lnSpc>
            </a:pPr>
            <a:r>
              <a:rPr lang="fr-FR" altLang="fr-FR" sz="900" i="1" u="sng" dirty="0"/>
              <a:t>Juges 9:11</a:t>
            </a:r>
            <a:r>
              <a:rPr lang="fr-FR" altLang="fr-FR" sz="900" i="1" dirty="0"/>
              <a:t>  Et le figuier leur dit, Laisserais-je ma douceur et mon bon fruit,.. ?</a:t>
            </a:r>
          </a:p>
          <a:p>
            <a:pPr>
              <a:lnSpc>
                <a:spcPct val="90000"/>
              </a:lnSpc>
            </a:pPr>
            <a:endParaRPr lang="fr-FR" altLang="fr-FR" sz="900" dirty="0"/>
          </a:p>
          <a:p>
            <a:pPr>
              <a:lnSpc>
                <a:spcPct val="90000"/>
              </a:lnSpc>
            </a:pPr>
            <a:r>
              <a:rPr lang="fr-FR" altLang="fr-FR" sz="900" dirty="0"/>
              <a:t>Les figues ont été utilisées en emplâtre, comme médicament sur un ulcère du Roi Ezéchias:          </a:t>
            </a:r>
          </a:p>
          <a:p>
            <a:pPr>
              <a:lnSpc>
                <a:spcPct val="90000"/>
              </a:lnSpc>
            </a:pPr>
            <a:r>
              <a:rPr lang="fr-FR" altLang="fr-FR" sz="900" dirty="0"/>
              <a:t> </a:t>
            </a:r>
            <a:r>
              <a:rPr lang="fr-FR" altLang="fr-FR" sz="900" i="1" u="sng" dirty="0"/>
              <a:t>Esaïe 38:21</a:t>
            </a:r>
            <a:r>
              <a:rPr lang="fr-FR" altLang="fr-FR" sz="900" i="1" dirty="0"/>
              <a:t>  Et Esaïe avait dit, Qu’on prenne une masse de figues, et qu’on la mette comme emplâtre sur l’ulcère; et il se rétablira.</a:t>
            </a:r>
          </a:p>
          <a:p>
            <a:pPr>
              <a:lnSpc>
                <a:spcPct val="90000"/>
              </a:lnSpc>
            </a:pPr>
            <a:endParaRPr lang="fr-FR" altLang="fr-FR" sz="900" dirty="0"/>
          </a:p>
        </p:txBody>
      </p:sp>
    </p:spTree>
    <p:extLst>
      <p:ext uri="{BB962C8B-B14F-4D97-AF65-F5344CB8AC3E}">
        <p14:creationId xmlns:p14="http://schemas.microsoft.com/office/powerpoint/2010/main" val="2866520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DE58DF-081E-4384-91CD-67B5299B6F8D}"/>
              </a:ext>
            </a:extLst>
          </p:cNvPr>
          <p:cNvSpPr>
            <a:spLocks noGrp="1" noChangeArrowheads="1"/>
          </p:cNvSpPr>
          <p:nvPr>
            <p:ph type="sldNum" sz="quarter" idx="5"/>
          </p:nvPr>
        </p:nvSpPr>
        <p:spPr>
          <a:ln/>
        </p:spPr>
        <p:txBody>
          <a:bodyPr/>
          <a:lstStyle/>
          <a:p>
            <a:fld id="{9F062654-CB43-4DC2-8EE5-FAAA6EC80AE1}" type="slidenum">
              <a:rPr lang="fr-FR" altLang="fr-FR"/>
              <a:pPr/>
              <a:t>22</a:t>
            </a:fld>
            <a:endParaRPr lang="fr-FR" altLang="fr-FR"/>
          </a:p>
        </p:txBody>
      </p:sp>
      <p:sp>
        <p:nvSpPr>
          <p:cNvPr id="52226" name="Rectangle 2">
            <a:extLst>
              <a:ext uri="{FF2B5EF4-FFF2-40B4-BE49-F238E27FC236}">
                <a16:creationId xmlns:a16="http://schemas.microsoft.com/office/drawing/2014/main" id="{F31F7740-ADF0-4C04-A7FC-96F99836F7ED}"/>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665EFB36-FE7A-492F-A7D8-605C9FBD93C7}"/>
              </a:ext>
            </a:extLst>
          </p:cNvPr>
          <p:cNvSpPr>
            <a:spLocks noGrp="1" noChangeArrowheads="1"/>
          </p:cNvSpPr>
          <p:nvPr>
            <p:ph type="body" idx="1"/>
          </p:nvPr>
        </p:nvSpPr>
        <p:spPr>
          <a:xfrm>
            <a:off x="476250" y="4343400"/>
            <a:ext cx="5976938" cy="4114800"/>
          </a:xfrm>
        </p:spPr>
        <p:txBody>
          <a:bodyPr/>
          <a:lstStyle/>
          <a:p>
            <a:r>
              <a:rPr lang="fr-FR" altLang="fr-FR" sz="1000" dirty="0"/>
              <a:t>Le mot grec employé signifie: bonté morale, intégrité, droiture, honnêteté, vertu, bénignité, bonté, obligeance, bonne tenue. En effet, dans la Parole, la bonté et la justice pratique sont souvent associées, et n’ont rien à voir avec une indulgence qui considère le mal comme sans gravité: ce n’est plus de la bonté, mais de la faiblesse…</a:t>
            </a:r>
          </a:p>
          <a:p>
            <a:r>
              <a:rPr lang="fr-FR" altLang="fr-FR" sz="1000" i="1" dirty="0"/>
              <a:t>Proverbes 21: 21 Qui poursuit la justice et la bonté trouvera la vie, la justice, et la gloire.</a:t>
            </a:r>
          </a:p>
          <a:p>
            <a:r>
              <a:rPr lang="fr-FR" altLang="fr-FR" sz="1000" i="1" dirty="0"/>
              <a:t>Michée 6:8  Il t’a déclaré, ô homme, ce qui est bon. Et qu’est-ce que l’Éternel recherche de ta part, sinon que tu fasses ce qui est droit, que tu aimes la bonté, et que tu marches humblement avec ton Dieu?</a:t>
            </a:r>
          </a:p>
          <a:p>
            <a:r>
              <a:rPr lang="fr-FR" altLang="fr-FR" sz="1000" dirty="0"/>
              <a:t>La source de la bonté, de la justice, de la vérité se trouve en effet dans la lumière:</a:t>
            </a:r>
          </a:p>
          <a:p>
            <a:r>
              <a:rPr lang="fr-FR" altLang="fr-FR" sz="1000" dirty="0"/>
              <a:t>Éphésiens 5: 9  </a:t>
            </a:r>
            <a:r>
              <a:rPr lang="fr-FR" altLang="fr-FR" sz="1000" i="1" dirty="0"/>
              <a:t>(car le fruit de la lumière consiste en toute bonté, et justice, et vérité), </a:t>
            </a:r>
          </a:p>
          <a:p>
            <a:endParaRPr lang="fr-FR" altLang="fr-FR" sz="1000" b="1" i="1" dirty="0"/>
          </a:p>
          <a:p>
            <a:endParaRPr lang="fr-FR" altLang="fr-FR" sz="1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8AF1E0-A72E-47B7-9617-BBD456B80A93}"/>
              </a:ext>
            </a:extLst>
          </p:cNvPr>
          <p:cNvSpPr>
            <a:spLocks noGrp="1" noChangeArrowheads="1"/>
          </p:cNvSpPr>
          <p:nvPr>
            <p:ph type="sldNum" sz="quarter" idx="5"/>
          </p:nvPr>
        </p:nvSpPr>
        <p:spPr>
          <a:ln/>
        </p:spPr>
        <p:txBody>
          <a:bodyPr/>
          <a:lstStyle/>
          <a:p>
            <a:fld id="{4E65D3BB-78C8-4A24-BB07-E32D48F841DF}" type="slidenum">
              <a:rPr lang="fr-FR" altLang="fr-FR"/>
              <a:pPr/>
              <a:t>23</a:t>
            </a:fld>
            <a:endParaRPr lang="fr-FR" altLang="fr-FR"/>
          </a:p>
        </p:txBody>
      </p:sp>
      <p:sp>
        <p:nvSpPr>
          <p:cNvPr id="53250" name="Rectangle 2">
            <a:extLst>
              <a:ext uri="{FF2B5EF4-FFF2-40B4-BE49-F238E27FC236}">
                <a16:creationId xmlns:a16="http://schemas.microsoft.com/office/drawing/2014/main" id="{5184E32C-8799-4E6D-9B59-73DC4646EA5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14CAFDCC-51B5-45C0-B84B-D9CBF85DD254}"/>
              </a:ext>
            </a:extLst>
          </p:cNvPr>
          <p:cNvSpPr>
            <a:spLocks noGrp="1" noChangeArrowheads="1"/>
          </p:cNvSpPr>
          <p:nvPr>
            <p:ph type="body" idx="1"/>
          </p:nvPr>
        </p:nvSpPr>
        <p:spPr>
          <a:xfrm>
            <a:off x="476250" y="4343400"/>
            <a:ext cx="5976938" cy="4189413"/>
          </a:xfrm>
        </p:spPr>
        <p:txBody>
          <a:bodyPr/>
          <a:lstStyle/>
          <a:p>
            <a:r>
              <a:rPr lang="fr-FR" altLang="fr-FR" sz="1000" dirty="0"/>
              <a:t>« Nul n’est bon, sinon un seul, Dieu » a dit Jésus: une bonté fidèle et inconditionnelle</a:t>
            </a:r>
            <a:r>
              <a:rPr lang="fr-FR" altLang="fr-FR" sz="1000" i="1" dirty="0"/>
              <a:t> (Tite 3:4  Mais, quand la bonté de notre Dieu sauveur et son amour envers les hommes sont apparus, il nous sauva…)</a:t>
            </a:r>
          </a:p>
          <a:p>
            <a:r>
              <a:rPr lang="fr-FR" altLang="fr-FR" sz="1000" dirty="0"/>
              <a:t>Est-ce la bonté de Dieu qui nous attire? Oui, parce qu’elle est indissolublement unie à la </a:t>
            </a:r>
            <a:r>
              <a:rPr lang="fr-FR" altLang="fr-FR" sz="1000" dirty="0" err="1"/>
              <a:t>justice</a:t>
            </a:r>
            <a:r>
              <a:rPr lang="fr-FR" altLang="fr-FR" sz="1000" i="1" dirty="0" err="1"/>
              <a:t>Proverbes</a:t>
            </a:r>
            <a:r>
              <a:rPr lang="fr-FR" altLang="fr-FR" sz="1000" i="1" dirty="0"/>
              <a:t> 19:22  Ce qui attire dans un homme, c’est sa bonté; </a:t>
            </a:r>
          </a:p>
          <a:p>
            <a:r>
              <a:rPr lang="fr-FR" altLang="fr-FR" sz="1000" i="1" dirty="0"/>
              <a:t>Luc 5:8  Et Simon Pierre, ayant vu cela, se jeta aux genoux de Jésus, disant, Seigneur, retire-toi de moi, car je suis un homme pécheur.</a:t>
            </a:r>
          </a:p>
          <a:p>
            <a:r>
              <a:rPr lang="fr-FR" altLang="fr-FR" sz="1000" i="1" dirty="0"/>
              <a:t>Romains 2:4  la bonté de Dieu te pousse à la repentance?</a:t>
            </a:r>
          </a:p>
          <a:p>
            <a:r>
              <a:rPr lang="fr-FR" altLang="fr-FR" sz="1000" dirty="0"/>
              <a:t>L’arbre qui va nous parler de la bonté sera le palmier qui est une image du juste, comme le cèdre. </a:t>
            </a:r>
            <a:r>
              <a:rPr lang="fr-FR" altLang="fr-FR" sz="1000" i="1" u="sng" dirty="0"/>
              <a:t>Psaumes 92:12</a:t>
            </a:r>
            <a:r>
              <a:rPr lang="fr-FR" altLang="fr-FR" sz="1000" i="1" dirty="0"/>
              <a:t>  Le juste poussera comme le palmier, il croîtra comme le cèdre dans le Liban.</a:t>
            </a:r>
          </a:p>
          <a:p>
            <a:r>
              <a:rPr lang="fr-FR" altLang="fr-FR" sz="1000" dirty="0"/>
              <a:t>Au Moyen Orient, le palmier dattier est plus que fréquent (oasis: </a:t>
            </a:r>
            <a:r>
              <a:rPr lang="fr-FR" altLang="fr-FR" sz="1000" dirty="0" err="1"/>
              <a:t>Élim</a:t>
            </a:r>
            <a:r>
              <a:rPr lang="fr-FR" altLang="fr-FR" sz="1000" dirty="0"/>
              <a:t>; Jéricho, la ville des palmiers –</a:t>
            </a:r>
            <a:r>
              <a:rPr lang="fr-FR" altLang="fr-FR" sz="1000" dirty="0" err="1"/>
              <a:t>Deut</a:t>
            </a:r>
            <a:r>
              <a:rPr lang="fr-FR" altLang="fr-FR" sz="1000" dirty="0"/>
              <a:t>. 34:3- Phénicie –pays du </a:t>
            </a:r>
            <a:r>
              <a:rPr lang="fr-FR" altLang="fr-FR" sz="1000" dirty="0" err="1"/>
              <a:t>phoenix</a:t>
            </a:r>
            <a:r>
              <a:rPr lang="fr-FR" altLang="fr-FR" sz="1000" dirty="0"/>
              <a:t>). On le trouve mentionné 32 fois dans l’Ancien Testament, 1 fois dans le Nouveau (</a:t>
            </a:r>
            <a:r>
              <a:rPr lang="fr-FR" altLang="fr-FR" sz="1000" dirty="0" err="1"/>
              <a:t>Phoinix</a:t>
            </a:r>
            <a:r>
              <a:rPr lang="fr-FR" altLang="fr-FR" sz="1000" dirty="0"/>
              <a:t>). </a:t>
            </a:r>
          </a:p>
          <a:p>
            <a:r>
              <a:rPr lang="fr-FR" altLang="fr-FR" sz="1000" dirty="0"/>
              <a:t>Son nom fait allusion à son aspect élancé: </a:t>
            </a:r>
            <a:r>
              <a:rPr lang="fr-FR" altLang="fr-FR" sz="1000" dirty="0" err="1"/>
              <a:t>Tâmâr</a:t>
            </a:r>
            <a:r>
              <a:rPr lang="fr-FR" altLang="fr-FR" sz="1000" dirty="0"/>
              <a:t> (</a:t>
            </a:r>
            <a:r>
              <a:rPr lang="fr-FR" altLang="fr-FR" sz="1000" dirty="0" err="1"/>
              <a:t>tômer</a:t>
            </a:r>
            <a:r>
              <a:rPr lang="fr-FR" altLang="fr-FR" sz="1000" dirty="0"/>
              <a:t> = colonne, pilier),  (palmier, palme = paume ; datte, </a:t>
            </a:r>
            <a:r>
              <a:rPr lang="fr-FR" altLang="fr-FR" sz="1000" dirty="0" err="1"/>
              <a:t>dactilifera</a:t>
            </a:r>
            <a:r>
              <a:rPr lang="fr-FR" altLang="fr-FR" sz="1000" dirty="0"/>
              <a:t> = doigts), comme un bras levé et deux paumes qui distribuent des bienfaits vers la terre! Combien de fois la main et le bras de l’Éternel ne sont-ils pas employés pour montrer sa bonté?</a:t>
            </a:r>
          </a:p>
          <a:p>
            <a:r>
              <a:rPr lang="fr-FR" altLang="fr-FR" sz="1000" dirty="0"/>
              <a:t>Par contre, la Bible ne parle jamais des dattes (?): la bonté serait-elle si rare sur terre?</a:t>
            </a:r>
            <a:r>
              <a:rPr lang="fr-FR" altLang="fr-FR" sz="1000" i="1" u="sng" dirty="0"/>
              <a:t> Romains 3:12</a:t>
            </a:r>
            <a:r>
              <a:rPr lang="fr-FR" altLang="fr-FR" sz="1000" i="1" dirty="0"/>
              <a:t>  ils se sont tous détournés, ils se sont tous ensemble rendus inutiles; il n’y en a aucun qui exerce la bonté, il n’y en a pas même un seul;</a:t>
            </a:r>
            <a:endParaRPr lang="fr-FR" altLang="fr-FR" sz="1000" dirty="0"/>
          </a:p>
          <a:p>
            <a:r>
              <a:rPr lang="fr-FR" altLang="fr-FR" sz="1000" dirty="0"/>
              <a:t>.</a:t>
            </a:r>
            <a:r>
              <a:rPr lang="fr-FR" altLang="fr-FR" sz="1000" i="1" u="sng" dirty="0"/>
              <a:t> </a:t>
            </a:r>
            <a:r>
              <a:rPr lang="fr-FR" altLang="fr-FR" sz="1000" dirty="0"/>
              <a:t>Le palmier, c’est comme le cochon, tout est bon, depuis le </a:t>
            </a:r>
            <a:r>
              <a:rPr lang="fr-FR" altLang="fr-FR" sz="1000" dirty="0" err="1"/>
              <a:t>le</a:t>
            </a:r>
            <a:r>
              <a:rPr lang="fr-FR" altLang="fr-FR" sz="1000" dirty="0"/>
              <a:t> tronc (fibres – bois), les palmes (cabanes, toits…nourriture quand elles sont encore jeunes), la sève (sorte de miel, le </a:t>
            </a:r>
            <a:r>
              <a:rPr lang="fr-FR" altLang="fr-FR" sz="1000" dirty="0" err="1"/>
              <a:t>lackmi</a:t>
            </a:r>
            <a:r>
              <a:rPr lang="fr-FR" altLang="fr-FR" sz="1000" dirty="0"/>
              <a:t>, consommé frais), la datte (nourriture, boisson fermentée, vinaigre) et même les noyaux (charbon, nourriture des animaux): une chanson perse recense 360 usages différents!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9648E9-8456-4514-BC9F-A055CEF88B69}"/>
              </a:ext>
            </a:extLst>
          </p:cNvPr>
          <p:cNvSpPr>
            <a:spLocks noGrp="1" noChangeArrowheads="1"/>
          </p:cNvSpPr>
          <p:nvPr>
            <p:ph type="sldNum" sz="quarter" idx="5"/>
          </p:nvPr>
        </p:nvSpPr>
        <p:spPr>
          <a:ln/>
        </p:spPr>
        <p:txBody>
          <a:bodyPr/>
          <a:lstStyle/>
          <a:p>
            <a:fld id="{976B80FF-3FAE-45F5-96D9-822840B3DBA0}" type="slidenum">
              <a:rPr lang="fr-FR" altLang="fr-FR"/>
              <a:pPr/>
              <a:t>24</a:t>
            </a:fld>
            <a:endParaRPr lang="fr-FR" altLang="fr-FR"/>
          </a:p>
        </p:txBody>
      </p:sp>
      <p:sp>
        <p:nvSpPr>
          <p:cNvPr id="79874" name="Rectangle 2">
            <a:extLst>
              <a:ext uri="{FF2B5EF4-FFF2-40B4-BE49-F238E27FC236}">
                <a16:creationId xmlns:a16="http://schemas.microsoft.com/office/drawing/2014/main" id="{42D189F9-8F34-4AEE-A223-647A08ABC6E5}"/>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2D3560A6-1BCD-496C-9FFC-7CAE1AD2CAA1}"/>
              </a:ext>
            </a:extLst>
          </p:cNvPr>
          <p:cNvSpPr>
            <a:spLocks noGrp="1" noChangeArrowheads="1"/>
          </p:cNvSpPr>
          <p:nvPr>
            <p:ph type="body" idx="1"/>
          </p:nvPr>
        </p:nvSpPr>
        <p:spPr>
          <a:xfrm>
            <a:off x="404813" y="4343400"/>
            <a:ext cx="6048375" cy="4114800"/>
          </a:xfrm>
        </p:spPr>
        <p:txBody>
          <a:bodyPr/>
          <a:lstStyle/>
          <a:p>
            <a:r>
              <a:rPr lang="fr-FR" altLang="fr-FR" sz="1000" dirty="0"/>
              <a:t>Jésus a été le seul qu’on puisse appeler bon sur la terre,</a:t>
            </a:r>
          </a:p>
          <a:p>
            <a:r>
              <a:rPr lang="fr-FR" altLang="fr-FR" sz="1000" i="1" u="sng" dirty="0"/>
              <a:t>Zacharie 9:17</a:t>
            </a:r>
            <a:r>
              <a:rPr lang="fr-FR" altLang="fr-FR" sz="1000" i="1" dirty="0"/>
              <a:t>  Car combien grande est sa bonté! et combien grande est sa beauté! </a:t>
            </a:r>
          </a:p>
          <a:p>
            <a:r>
              <a:rPr lang="fr-FR" altLang="fr-FR" sz="1000" i="1" u="sng" dirty="0"/>
              <a:t>Jean 10:11</a:t>
            </a:r>
            <a:r>
              <a:rPr lang="fr-FR" altLang="fr-FR" sz="1000" i="1" dirty="0"/>
              <a:t>  Moi, je suis le bon berger, le bon berger met sa vie pour les brebis;</a:t>
            </a:r>
          </a:p>
          <a:p>
            <a:r>
              <a:rPr lang="fr-FR" altLang="fr-FR" sz="1000" i="1" u="sng" dirty="0"/>
              <a:t>Luc 18:18</a:t>
            </a:r>
            <a:r>
              <a:rPr lang="fr-FR" altLang="fr-FR" sz="1000" i="1" dirty="0"/>
              <a:t>  Et un des chefs du peuple l’interrogea, disant, Bon maître, que faut-il que j’aie fait pour hériter de la vie éternelle?19  Et Jésus lui dit, Pourquoi m’appelles-tu bon? Nul n’est bon, sinon un seul, Dieu.</a:t>
            </a:r>
          </a:p>
          <a:p>
            <a:r>
              <a:rPr lang="fr-FR" altLang="fr-FR" sz="1000" dirty="0"/>
              <a:t>Il a ses habitudes à Béthanie, la maison des dattes (ou M. de la misère, de l’affligé) </a:t>
            </a:r>
          </a:p>
          <a:p>
            <a:r>
              <a:rPr lang="fr-FR" altLang="fr-FR" sz="1000" dirty="0"/>
              <a:t>Nous y voyons sa bonté pour Simon le lépreux, chez qui il loge, (Matthieu 26:6),pour Marthe qu’il encourage, enseigne, pour Marie qu’il console et qu’il encourage face aux critiques des disciples, et pour Lazare qu’il ressuscite, avec qui il goûte une douce communion (Luc 10:38; Jean 11 et 12); </a:t>
            </a:r>
          </a:p>
          <a:p>
            <a:r>
              <a:rPr lang="fr-FR" altLang="fr-FR" sz="1000" i="1" u="sng" dirty="0"/>
              <a:t>1 Pierre 2:3-5</a:t>
            </a:r>
            <a:r>
              <a:rPr lang="fr-FR" altLang="fr-FR" sz="1000" i="1" dirty="0"/>
              <a:t>  si …vous avez goûté que le Seigneur est bon; duquel vous approchant comme d’une pierre vivante, rejetée par les hommes, mais choisie et précieuse auprès de Dieu, vous-mêmes aussi, comme des pierres vivantes, êtes édifiés une maison spirituelle, un sainte sacrificature, pour offrir des sacrifices spirituels, agréables à Dieu par Jésus Christ.</a:t>
            </a:r>
          </a:p>
          <a:p>
            <a:endParaRPr lang="fr-FR" altLang="fr-FR" sz="1000" b="1" i="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5093E6-3267-4356-979F-063C8E6FCBF2}"/>
              </a:ext>
            </a:extLst>
          </p:cNvPr>
          <p:cNvSpPr>
            <a:spLocks noGrp="1" noChangeArrowheads="1"/>
          </p:cNvSpPr>
          <p:nvPr>
            <p:ph type="sldNum" sz="quarter" idx="5"/>
          </p:nvPr>
        </p:nvSpPr>
        <p:spPr>
          <a:ln/>
        </p:spPr>
        <p:txBody>
          <a:bodyPr/>
          <a:lstStyle/>
          <a:p>
            <a:fld id="{E2D9EF1F-83AB-4334-B4D2-B8AAA10A3EAB}" type="slidenum">
              <a:rPr lang="fr-FR" altLang="fr-FR"/>
              <a:pPr/>
              <a:t>25</a:t>
            </a:fld>
            <a:endParaRPr lang="fr-FR" altLang="fr-FR"/>
          </a:p>
        </p:txBody>
      </p:sp>
      <p:sp>
        <p:nvSpPr>
          <p:cNvPr id="54274" name="Rectangle 2">
            <a:extLst>
              <a:ext uri="{FF2B5EF4-FFF2-40B4-BE49-F238E27FC236}">
                <a16:creationId xmlns:a16="http://schemas.microsoft.com/office/drawing/2014/main" id="{5A48D063-AE46-40A1-8253-CD02C024FE12}"/>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F3287450-7E65-4577-8518-A7206C8038C8}"/>
              </a:ext>
            </a:extLst>
          </p:cNvPr>
          <p:cNvSpPr>
            <a:spLocks noGrp="1" noChangeArrowheads="1"/>
          </p:cNvSpPr>
          <p:nvPr>
            <p:ph type="body" idx="1"/>
          </p:nvPr>
        </p:nvSpPr>
        <p:spPr/>
        <p:txBody>
          <a:bodyPr/>
          <a:lstStyle/>
          <a:p>
            <a:pPr>
              <a:lnSpc>
                <a:spcPct val="90000"/>
              </a:lnSpc>
            </a:pPr>
            <a:r>
              <a:rPr lang="fr-FR" altLang="fr-FR" sz="1000" dirty="0"/>
              <a:t>Hébreu ‘</a:t>
            </a:r>
            <a:r>
              <a:rPr lang="fr-FR" altLang="fr-FR" sz="1000" dirty="0" err="1"/>
              <a:t>emounah</a:t>
            </a:r>
            <a:r>
              <a:rPr lang="fr-FR" altLang="fr-FR" sz="1000" dirty="0"/>
              <a:t>, du verbe ‘aman = tenir solidement, être solide, d’où être digne de confiance. &gt; Amen. Grec </a:t>
            </a:r>
            <a:r>
              <a:rPr lang="fr-FR" altLang="fr-FR" sz="1000" dirty="0" err="1"/>
              <a:t>pistis</a:t>
            </a:r>
            <a:r>
              <a:rPr lang="fr-FR" altLang="fr-FR" sz="1000" dirty="0"/>
              <a:t> = foi, fidélité - les deux idées étant étroitement liées (croyant  =  fidèle). </a:t>
            </a:r>
          </a:p>
          <a:p>
            <a:pPr>
              <a:lnSpc>
                <a:spcPct val="90000"/>
              </a:lnSpc>
            </a:pPr>
            <a:r>
              <a:rPr lang="fr-FR" altLang="fr-FR" sz="1000" i="1" u="sng" dirty="0"/>
              <a:t>Proverbes 20:6</a:t>
            </a:r>
            <a:r>
              <a:rPr lang="fr-FR" altLang="fr-FR" sz="1000" i="1" dirty="0"/>
              <a:t>  Nombre d’hommes proclament chacun sa bonté; mais un homme fidèle, qui le trouvera?</a:t>
            </a:r>
          </a:p>
          <a:p>
            <a:pPr>
              <a:lnSpc>
                <a:spcPct val="90000"/>
              </a:lnSpc>
            </a:pPr>
            <a:r>
              <a:rPr lang="fr-FR" altLang="fr-FR" sz="1000" i="1" u="sng" dirty="0"/>
              <a:t>Jérémie 5:1</a:t>
            </a:r>
            <a:r>
              <a:rPr lang="fr-FR" altLang="fr-FR" sz="1000" i="1" dirty="0"/>
              <a:t>  Courez çà et là par les rues de Jérusalem, et regardez et sachez et cherchez dans ses places si vous trouvez un homme, s’il y a quelqu’un qui fasse ce qui est droit, qui cherche la fidélité, et je pardonnerai à la ville.</a:t>
            </a:r>
          </a:p>
          <a:p>
            <a:pPr>
              <a:lnSpc>
                <a:spcPct val="90000"/>
              </a:lnSpc>
            </a:pPr>
            <a:r>
              <a:rPr lang="fr-FR" altLang="fr-FR" sz="1000" dirty="0"/>
              <a:t>Dans ces passages, Dieu a l’air de douter de trouver un homme fidèle sur terre… </a:t>
            </a:r>
            <a:endParaRPr lang="fr-FR" altLang="fr-FR" sz="1000" i="1" dirty="0"/>
          </a:p>
          <a:p>
            <a:pPr>
              <a:lnSpc>
                <a:spcPct val="90000"/>
              </a:lnSpc>
            </a:pPr>
            <a:r>
              <a:rPr lang="fr-FR" altLang="fr-FR" sz="1000" dirty="0"/>
              <a:t>La fidélité permanente de Dieu, du Seigneur, est liée à sa personne et reflète la droiture, la justice et par conséquent digne de foi: elle n’est pas fonction des circonstances</a:t>
            </a:r>
          </a:p>
          <a:p>
            <a:pPr>
              <a:lnSpc>
                <a:spcPct val="90000"/>
              </a:lnSpc>
            </a:pPr>
            <a:r>
              <a:rPr lang="fr-FR" altLang="fr-FR" sz="1000" i="1" u="sng" dirty="0"/>
              <a:t>2 Thessaloniciens 3:3</a:t>
            </a:r>
            <a:r>
              <a:rPr lang="fr-FR" altLang="fr-FR" sz="1000" i="1" dirty="0"/>
              <a:t>  le Seigneur est fidèle,</a:t>
            </a:r>
          </a:p>
          <a:p>
            <a:pPr>
              <a:lnSpc>
                <a:spcPct val="90000"/>
              </a:lnSpc>
            </a:pPr>
            <a:r>
              <a:rPr lang="fr-FR" altLang="fr-FR" sz="1000" i="1" u="sng" dirty="0"/>
              <a:t>2 Timothée 2:13</a:t>
            </a:r>
            <a:r>
              <a:rPr lang="fr-FR" altLang="fr-FR" sz="1000" i="1" dirty="0"/>
              <a:t>  si nous sommes incrédules, lui demeure fidèle, car il ne peut se renier lui-même.</a:t>
            </a:r>
          </a:p>
          <a:p>
            <a:pPr>
              <a:lnSpc>
                <a:spcPct val="90000"/>
              </a:lnSpc>
              <a:spcBef>
                <a:spcPct val="0"/>
              </a:spcBef>
            </a:pPr>
            <a:r>
              <a:rPr lang="fr-FR" altLang="fr-FR" sz="1000" i="1" u="sng" dirty="0"/>
              <a:t>1 Corinthiens 10:13</a:t>
            </a:r>
            <a:r>
              <a:rPr lang="fr-FR" altLang="fr-FR" sz="1000" i="1" dirty="0"/>
              <a:t>  Dieu est fidèle , qui ne permettra pas que vous soyez tentés au delà de ce que vous pouvez supporter, mais avec la tentation il fera aussi l’issue, afin que vous puissiez la supporter.</a:t>
            </a:r>
          </a:p>
          <a:p>
            <a:pPr>
              <a:lnSpc>
                <a:spcPct val="90000"/>
              </a:lnSpc>
            </a:pPr>
            <a:r>
              <a:rPr lang="fr-FR" altLang="fr-FR" sz="1000" i="1" u="sng" dirty="0"/>
              <a:t>2 Corinthiens 1:18</a:t>
            </a:r>
            <a:r>
              <a:rPr lang="fr-FR" altLang="fr-FR" sz="1000" i="1" dirty="0"/>
              <a:t>  Mais Dieu est fidèle, </a:t>
            </a:r>
          </a:p>
          <a:p>
            <a:pPr>
              <a:lnSpc>
                <a:spcPct val="90000"/>
              </a:lnSpc>
            </a:pPr>
            <a:r>
              <a:rPr lang="fr-FR" altLang="fr-FR" sz="1000" i="1" u="sng" dirty="0"/>
              <a:t>Deutéronome 32:4</a:t>
            </a:r>
            <a:r>
              <a:rPr lang="fr-FR" altLang="fr-FR" sz="1000" i="1" dirty="0"/>
              <a:t>  Il est le Rocher, son œuvre est parfaite; car toutes ses voies sont justice. C’est un Dieu fidèle, et il n’y a pas d’iniquité en lui; il est juste et droit.</a:t>
            </a:r>
          </a:p>
          <a:p>
            <a:pPr>
              <a:lnSpc>
                <a:spcPct val="90000"/>
              </a:lnSpc>
            </a:pPr>
            <a:r>
              <a:rPr kumimoji="0" lang="fr-FR" altLang="fr-FR"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La fleur d’amandier apparaît sur le chandelier, dans la lumière…</a:t>
            </a:r>
            <a:endParaRPr lang="fr-FR" altLang="fr-FR" sz="1000" i="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10075F-1DDB-4A78-9D52-48E06353F82C}"/>
              </a:ext>
            </a:extLst>
          </p:cNvPr>
          <p:cNvSpPr>
            <a:spLocks noGrp="1" noChangeArrowheads="1"/>
          </p:cNvSpPr>
          <p:nvPr>
            <p:ph type="sldNum" sz="quarter" idx="5"/>
          </p:nvPr>
        </p:nvSpPr>
        <p:spPr>
          <a:ln/>
        </p:spPr>
        <p:txBody>
          <a:bodyPr/>
          <a:lstStyle/>
          <a:p>
            <a:fld id="{7DF8BCA3-CABD-4D80-A5B4-E4B0292FDBE6}" type="slidenum">
              <a:rPr lang="fr-FR" altLang="fr-FR"/>
              <a:pPr/>
              <a:t>26</a:t>
            </a:fld>
            <a:endParaRPr lang="fr-FR" altLang="fr-FR"/>
          </a:p>
        </p:txBody>
      </p:sp>
      <p:sp>
        <p:nvSpPr>
          <p:cNvPr id="81922" name="Rectangle 2">
            <a:extLst>
              <a:ext uri="{FF2B5EF4-FFF2-40B4-BE49-F238E27FC236}">
                <a16:creationId xmlns:a16="http://schemas.microsoft.com/office/drawing/2014/main" id="{B6AD41BB-FB90-4BFF-99F4-2BB5A8908FD8}"/>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250C0B0-03A5-4A40-BA8C-EB4678E7E134}"/>
              </a:ext>
            </a:extLst>
          </p:cNvPr>
          <p:cNvSpPr>
            <a:spLocks noGrp="1" noChangeArrowheads="1"/>
          </p:cNvSpPr>
          <p:nvPr>
            <p:ph type="body" idx="1"/>
          </p:nvPr>
        </p:nvSpPr>
        <p:spPr>
          <a:xfrm>
            <a:off x="333375" y="4211638"/>
            <a:ext cx="6191250" cy="4321175"/>
          </a:xfrm>
        </p:spPr>
        <p:txBody>
          <a:bodyPr/>
          <a:lstStyle/>
          <a:p>
            <a:r>
              <a:rPr lang="fr-FR" altLang="fr-FR" sz="900" dirty="0"/>
              <a:t>L’amandier (« </a:t>
            </a:r>
            <a:r>
              <a:rPr lang="fr-FR" altLang="fr-FR" sz="900" dirty="0" err="1"/>
              <a:t>luz</a:t>
            </a:r>
            <a:r>
              <a:rPr lang="fr-FR" altLang="fr-FR" sz="900" dirty="0"/>
              <a:t> » ou « </a:t>
            </a:r>
            <a:r>
              <a:rPr lang="fr-FR" altLang="fr-FR" sz="900" dirty="0" err="1"/>
              <a:t>sâqêd</a:t>
            </a:r>
            <a:r>
              <a:rPr lang="fr-FR" altLang="fr-FR" sz="900" dirty="0"/>
              <a:t> » [qui veille, réveillé, qui se hâte] en hébreu) l’amandier nous dit que …</a:t>
            </a:r>
            <a:r>
              <a:rPr lang="fr-FR" altLang="fr-FR" sz="900" i="1" dirty="0"/>
              <a:t>c’est l’Éternel, ton Dieu, qui est Dieu, le Dieu fidèle, qui garde l’alliance et la bonté jusqu’à mille générations à ceux qui l’aiment et qui gardent ses commandements (Deutéronome 7:9) </a:t>
            </a:r>
          </a:p>
          <a:p>
            <a:r>
              <a:rPr lang="fr-FR" altLang="fr-FR" sz="900" dirty="0"/>
              <a:t>L’amandier donne une idée de la Parole de Dieu qui s’accomplira, elle fera ce pour quoi elle a été dite:</a:t>
            </a:r>
          </a:p>
          <a:p>
            <a:r>
              <a:rPr lang="fr-FR" altLang="fr-FR" sz="900" i="1" u="sng" dirty="0"/>
              <a:t>Esaïe 55: </a:t>
            </a:r>
            <a:r>
              <a:rPr lang="fr-FR" altLang="fr-FR" sz="900" i="1" dirty="0"/>
              <a:t>8  Car mes pensées ne sont pas vos pensées, et vos voies ne sont pas mes voies, dit l’Éternel…, </a:t>
            </a:r>
            <a:r>
              <a:rPr lang="fr-FR" altLang="fr-FR" sz="900" i="1" u="sng" dirty="0"/>
              <a:t>11 ainsi sera ma parole qui sort de ma bouche, elle ne reviendra pas à moi sans effet, mais fera ce qui est mon plaisir, et accomplira ce pour quoi je l’ai envoyée.</a:t>
            </a:r>
          </a:p>
          <a:p>
            <a:r>
              <a:rPr lang="fr-FR" altLang="fr-FR" sz="900" dirty="0"/>
              <a:t>Les amandes se consomment même avant la maturité (mars), on en tire de l’huile. On utilise le bois dur pour la décoration. </a:t>
            </a:r>
            <a:endParaRPr lang="fr-FR" altLang="fr-FR" sz="900" i="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5C3177-0C12-478D-BEF8-0BEB3196B98D}"/>
              </a:ext>
            </a:extLst>
          </p:cNvPr>
          <p:cNvSpPr>
            <a:spLocks noGrp="1" noChangeArrowheads="1"/>
          </p:cNvSpPr>
          <p:nvPr>
            <p:ph type="sldNum" sz="quarter" idx="5"/>
          </p:nvPr>
        </p:nvSpPr>
        <p:spPr>
          <a:ln/>
        </p:spPr>
        <p:txBody>
          <a:bodyPr/>
          <a:lstStyle/>
          <a:p>
            <a:fld id="{62F6DDB2-F333-4494-9B78-35C0B31F5957}" type="slidenum">
              <a:rPr lang="fr-FR" altLang="fr-FR"/>
              <a:pPr/>
              <a:t>27</a:t>
            </a:fld>
            <a:endParaRPr lang="fr-FR" altLang="fr-FR" dirty="0"/>
          </a:p>
        </p:txBody>
      </p:sp>
      <p:sp>
        <p:nvSpPr>
          <p:cNvPr id="55298" name="Rectangle 2">
            <a:extLst>
              <a:ext uri="{FF2B5EF4-FFF2-40B4-BE49-F238E27FC236}">
                <a16:creationId xmlns:a16="http://schemas.microsoft.com/office/drawing/2014/main" id="{BB499564-B33F-42A8-BE9E-41044898B9DC}"/>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38453009-6D5A-40F1-9FB5-1126222E68D1}"/>
              </a:ext>
            </a:extLst>
          </p:cNvPr>
          <p:cNvSpPr>
            <a:spLocks noGrp="1" noChangeArrowheads="1"/>
          </p:cNvSpPr>
          <p:nvPr>
            <p:ph type="body" idx="1"/>
          </p:nvPr>
        </p:nvSpPr>
        <p:spPr>
          <a:xfrm>
            <a:off x="333375" y="4343400"/>
            <a:ext cx="6191250" cy="4114800"/>
          </a:xfrm>
        </p:spPr>
        <p:txBody>
          <a:bodyPr/>
          <a:lstStyle/>
          <a:p>
            <a:r>
              <a:rPr lang="fr-FR" altLang="fr-FR" sz="1000" dirty="0"/>
              <a:t>Dans un autre passage, l’amandier nous parle de la vieillesse,</a:t>
            </a:r>
          </a:p>
          <a:p>
            <a:r>
              <a:rPr lang="fr-FR" altLang="fr-FR" sz="1000" i="1" u="sng" dirty="0"/>
              <a:t>Ecclésiaste 12: 1</a:t>
            </a:r>
            <a:r>
              <a:rPr lang="fr-FR" altLang="fr-FR" sz="1000" i="1" dirty="0"/>
              <a:t>  Et souviens-toi de ton Créateur dans les jours de ta jeunesse, avant que soient venus les jours mauvais, et avant qu’arrivent les années dont tu diras, Je n’y prends point de plaisir; …</a:t>
            </a:r>
            <a:r>
              <a:rPr lang="fr-FR" altLang="fr-FR" sz="1000" i="1" u="sng" dirty="0"/>
              <a:t>et quand l’amandier fleurit,…</a:t>
            </a:r>
            <a:r>
              <a:rPr lang="fr-FR" altLang="fr-FR" sz="1000" i="1" dirty="0"/>
              <a:t> (car l’homme s’en va dans sa demeure des siècles, et ceux qui mènent deuil parcourent les rues;) …7 et que la poussière retourne à la terre, comme elle y avait été, et que l’esprit retourne à Dieu qui l’a donné</a:t>
            </a:r>
          </a:p>
          <a:p>
            <a:r>
              <a:rPr lang="fr-FR" altLang="fr-FR" sz="1000" dirty="0"/>
              <a:t>Mais la fidélité de Dieu pour ses enfants reste la même jusque dans la vieillesse:</a:t>
            </a:r>
          </a:p>
          <a:p>
            <a:r>
              <a:rPr lang="fr-FR" altLang="fr-FR" sz="1000" i="1" dirty="0"/>
              <a:t>Esaïe 46:4  Jusqu’à votre vieillesse je suis le Même, et jusqu’aux cheveux blancs, je vous porterai. </a:t>
            </a:r>
          </a:p>
          <a:p>
            <a:r>
              <a:rPr lang="fr-FR" altLang="fr-FR" sz="1000" dirty="0"/>
              <a:t>L’amandier est le premier arbre à fleurir après l’hiver, c’est le printemps qui va commencer. Il nous parle donc de résurrection; celle de Christ d’abord avec cette image de la verge d’Aaron qui a bourgeonné, produit des fleurs et des amandes </a:t>
            </a:r>
          </a:p>
          <a:p>
            <a:r>
              <a:rPr lang="fr-FR" altLang="fr-FR" sz="1000" i="1" u="sng" dirty="0"/>
              <a:t>Nombres 17:8  </a:t>
            </a:r>
            <a:r>
              <a:rPr lang="fr-FR" altLang="fr-FR" sz="1000" i="1" dirty="0"/>
              <a:t>Et il arriva, le lendemain, que Moïse entra dans la tente du témoignage, et voici, la verge d’Aaron, pour la maison de Lévi, avait bourgeonné, et avait poussé des boutons, et avait produit des fleurs et mûri des amandes.</a:t>
            </a:r>
          </a:p>
          <a:p>
            <a:r>
              <a:rPr lang="fr-FR" altLang="fr-FR" sz="1000" dirty="0"/>
              <a:t>Le Seigneur Jésus avait cette confiance en Dieu qu’il ne verrait pas la corruption, mais que sa résurrection était un fait bien établi: ce Ps 16 est cité par Pierre en Actes 2</a:t>
            </a:r>
          </a:p>
          <a:p>
            <a:r>
              <a:rPr lang="fr-FR" altLang="fr-FR" sz="1000" i="1" u="sng" dirty="0"/>
              <a:t>Psaume 16: </a:t>
            </a:r>
            <a:r>
              <a:rPr lang="fr-FR" altLang="fr-FR" sz="1000" i="1" dirty="0"/>
              <a:t>même ma chair reposera en assurance. 10  Car tu n’abandonneras pas mon âme au shéol, tu ne permettras pas que ton saint voie la corruption. 11  Tu me feras connaître le chemin de la vie;</a:t>
            </a:r>
          </a:p>
          <a:p>
            <a:r>
              <a:rPr lang="fr-FR" altLang="fr-FR" sz="1000" i="1" dirty="0"/>
              <a:t> </a:t>
            </a:r>
            <a:r>
              <a:rPr lang="fr-FR" altLang="fr-FR" sz="1000" dirty="0"/>
              <a:t>Pourquoi n’est-il pas fait mention de l’amande, ni de l’amandier dans le Nouveau Testament? Sans doute que Christ étant l’accomplissement des promesses de Dieu, nous n’avons plus besoin d’image, nous avons la réalité:</a:t>
            </a:r>
          </a:p>
          <a:p>
            <a:r>
              <a:rPr lang="fr-FR" altLang="fr-FR" sz="1000" i="1" u="sng" dirty="0"/>
              <a:t>2 Corinthiens 1: 20</a:t>
            </a:r>
            <a:r>
              <a:rPr lang="fr-FR" altLang="fr-FR" sz="1000" i="1" dirty="0"/>
              <a:t>  car autant il y a de promesses de Dieu, en lui est le oui et en lui l’amen, à la gloire de Dieu par nous.</a:t>
            </a:r>
          </a:p>
          <a:p>
            <a:r>
              <a:rPr lang="fr-FR" altLang="fr-FR" sz="1000" i="1" u="sng" dirty="0"/>
              <a:t>2 Thessaloniciens 3:3</a:t>
            </a:r>
            <a:r>
              <a:rPr lang="fr-FR" altLang="fr-FR" sz="1000" i="1" dirty="0"/>
              <a:t>  mais le Seigneur est fidèle, </a:t>
            </a:r>
          </a:p>
          <a:p>
            <a:r>
              <a:rPr lang="fr-FR" altLang="fr-FR" sz="1000" i="1" u="sng" dirty="0"/>
              <a:t>2 Timothée 2:13</a:t>
            </a:r>
            <a:r>
              <a:rPr lang="fr-FR" altLang="fr-FR" sz="1000" i="1" dirty="0"/>
              <a:t>  si nous sommes incrédules, lui demeure fidèle, car il ne peut se renier lui-même.</a:t>
            </a:r>
          </a:p>
          <a:p>
            <a:r>
              <a:rPr lang="fr-FR" altLang="fr-FR" sz="1000" i="1" u="sng" dirty="0"/>
              <a:t>Hébreux 13:8</a:t>
            </a:r>
            <a:r>
              <a:rPr lang="fr-FR" altLang="fr-FR" sz="1000" i="1" dirty="0"/>
              <a:t>  Jésus Christ est le même, hier, et aujourd’hui, et éternellement.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F30347-BC7A-494D-8473-8025C0733367}"/>
              </a:ext>
            </a:extLst>
          </p:cNvPr>
          <p:cNvSpPr>
            <a:spLocks noGrp="1" noChangeArrowheads="1"/>
          </p:cNvSpPr>
          <p:nvPr>
            <p:ph type="sldNum" sz="quarter" idx="5"/>
          </p:nvPr>
        </p:nvSpPr>
        <p:spPr>
          <a:ln/>
        </p:spPr>
        <p:txBody>
          <a:bodyPr/>
          <a:lstStyle/>
          <a:p>
            <a:fld id="{70EE0DB6-1F47-4F8C-9B49-2C1DC06C7EC4}" type="slidenum">
              <a:rPr lang="fr-FR" altLang="fr-FR"/>
              <a:pPr/>
              <a:t>28</a:t>
            </a:fld>
            <a:endParaRPr lang="fr-FR" altLang="fr-FR"/>
          </a:p>
        </p:txBody>
      </p:sp>
      <p:sp>
        <p:nvSpPr>
          <p:cNvPr id="56322" name="Rectangle 2">
            <a:extLst>
              <a:ext uri="{FF2B5EF4-FFF2-40B4-BE49-F238E27FC236}">
                <a16:creationId xmlns:a16="http://schemas.microsoft.com/office/drawing/2014/main" id="{E71186B9-9DB4-4F9D-BA64-637D72AF23F6}"/>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C9F5AA39-C9EF-48AE-B787-4D7FE456AE98}"/>
              </a:ext>
            </a:extLst>
          </p:cNvPr>
          <p:cNvSpPr>
            <a:spLocks noGrp="1" noChangeArrowheads="1"/>
          </p:cNvSpPr>
          <p:nvPr>
            <p:ph type="body" idx="1"/>
          </p:nvPr>
        </p:nvSpPr>
        <p:spPr>
          <a:xfrm>
            <a:off x="404812" y="4208463"/>
            <a:ext cx="6048375" cy="4476750"/>
          </a:xfrm>
        </p:spPr>
        <p:txBody>
          <a:bodyPr/>
          <a:lstStyle/>
          <a:p>
            <a:r>
              <a:rPr lang="fr-FR" altLang="fr-FR" sz="1000" dirty="0"/>
              <a:t>Ici encore, on mesure la différence entre les définitions humaines et celle de Dieu: Moïse, homme très doux, est capable de colère, le bris des tables de la loi… La douceur n’est pas indulgence!</a:t>
            </a:r>
          </a:p>
          <a:p>
            <a:r>
              <a:rPr lang="fr-FR" altLang="fr-FR" sz="1000" i="1" u="sng" dirty="0"/>
              <a:t>Nombres 12:3</a:t>
            </a:r>
            <a:r>
              <a:rPr lang="fr-FR" altLang="fr-FR" sz="1000" i="1" dirty="0"/>
              <a:t>  Et cet homme, Moïse, était très doux, plus que tous les hommes qui étaient sur la face de la terre.</a:t>
            </a:r>
          </a:p>
          <a:p>
            <a:r>
              <a:rPr lang="fr-FR" altLang="fr-FR" sz="1000" dirty="0"/>
              <a:t>Même le Seigneur, doux et humble de cœur, est aussi animé de colère contre ceux qui changent la maison de Dieu en caverne de voleurs. Et il nous appelle à être doux comme lui:</a:t>
            </a:r>
          </a:p>
          <a:p>
            <a:r>
              <a:rPr lang="fr-FR" altLang="fr-FR" sz="1000" i="1" u="sng" dirty="0"/>
              <a:t>Matthieu 11:29  </a:t>
            </a:r>
            <a:r>
              <a:rPr lang="fr-FR" altLang="fr-FR" sz="1000" i="1" dirty="0"/>
              <a:t>Prenez mon joug sur vous, et apprenez de moi, car je suis débonnaire (doux) et humble de cœur; et vous trouverez le repos de vos âmes.</a:t>
            </a:r>
          </a:p>
          <a:p>
            <a:r>
              <a:rPr lang="fr-FR" altLang="fr-FR" sz="1000" i="1" u="sng" dirty="0"/>
              <a:t>2 Corinthiens 10:1</a:t>
            </a:r>
            <a:r>
              <a:rPr lang="fr-FR" altLang="fr-FR" sz="1000" i="1" dirty="0"/>
              <a:t> je vous exhorte par la douceur et la débonnaireté du Christ…</a:t>
            </a:r>
          </a:p>
          <a:p>
            <a:r>
              <a:rPr lang="fr-FR" altLang="fr-FR" sz="1000" i="1" u="sng" dirty="0"/>
              <a:t>Philippiens 4:5</a:t>
            </a:r>
            <a:r>
              <a:rPr lang="fr-FR" altLang="fr-FR" sz="1000" i="1" dirty="0"/>
              <a:t>  Que votre douceur soit connue de tous les hommes; le Seigneur est proche; </a:t>
            </a:r>
          </a:p>
          <a:p>
            <a:r>
              <a:rPr lang="fr-FR" altLang="fr-FR" sz="1000" i="1" u="sng" dirty="0"/>
              <a:t>Galates 6:1</a:t>
            </a:r>
            <a:r>
              <a:rPr lang="fr-FR" altLang="fr-FR" sz="1000" i="1" dirty="0"/>
              <a:t>  redressez un tel homme dans un esprit de douceur </a:t>
            </a:r>
          </a:p>
          <a:p>
            <a:r>
              <a:rPr lang="fr-FR" altLang="fr-FR" sz="1000" i="1" u="sng" dirty="0"/>
              <a:t>2 Timothée 2:24-25</a:t>
            </a:r>
            <a:r>
              <a:rPr lang="fr-FR" altLang="fr-FR" sz="1000" i="1" dirty="0"/>
              <a:t>  …que l’esclave du Seigneur… soit doux envers tous …enseignant avec douceur les opposants,</a:t>
            </a:r>
          </a:p>
          <a:p>
            <a:r>
              <a:rPr lang="fr-FR" altLang="fr-FR" sz="1000" i="1" u="sng" dirty="0"/>
              <a:t>Tite 3:2</a:t>
            </a:r>
            <a:r>
              <a:rPr lang="fr-FR" altLang="fr-FR" sz="1000" i="1" dirty="0"/>
              <a:t> modérés, montrant toute douceur envers tous les hommes.                                                                                                                                   </a:t>
            </a:r>
            <a:r>
              <a:rPr lang="fr-FR" altLang="fr-FR" sz="1000" i="1" u="sng" dirty="0"/>
              <a:t>1 Pierre 3:4</a:t>
            </a:r>
            <a:r>
              <a:rPr lang="fr-FR" altLang="fr-FR" sz="1000" i="1" dirty="0"/>
              <a:t> un esprit doux et paisible qui est d’un grand prix devant Dieu;</a:t>
            </a:r>
          </a:p>
          <a:p>
            <a:endParaRPr lang="fr-FR" altLang="fr-FR" sz="10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4AD221-B89F-47EA-8040-8DCB124CE2B1}"/>
              </a:ext>
            </a:extLst>
          </p:cNvPr>
          <p:cNvSpPr>
            <a:spLocks noGrp="1" noChangeArrowheads="1"/>
          </p:cNvSpPr>
          <p:nvPr>
            <p:ph type="sldNum" sz="quarter" idx="5"/>
          </p:nvPr>
        </p:nvSpPr>
        <p:spPr>
          <a:ln/>
        </p:spPr>
        <p:txBody>
          <a:bodyPr/>
          <a:lstStyle/>
          <a:p>
            <a:fld id="{961F94B8-EBC5-4495-B188-CABB52122310}" type="slidenum">
              <a:rPr lang="fr-FR" altLang="fr-FR"/>
              <a:pPr/>
              <a:t>29</a:t>
            </a:fld>
            <a:endParaRPr lang="fr-FR" altLang="fr-FR"/>
          </a:p>
        </p:txBody>
      </p:sp>
      <p:sp>
        <p:nvSpPr>
          <p:cNvPr id="57346" name="Rectangle 2">
            <a:extLst>
              <a:ext uri="{FF2B5EF4-FFF2-40B4-BE49-F238E27FC236}">
                <a16:creationId xmlns:a16="http://schemas.microsoft.com/office/drawing/2014/main" id="{F71D2CF0-87C6-4658-BFAD-2F7F12E691EA}"/>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9E47962A-AC77-4C44-A847-BB60088E5D9C}"/>
              </a:ext>
            </a:extLst>
          </p:cNvPr>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sz="1000" dirty="0"/>
              <a:t>Le pommier va nous parler de douceur: en hébreu « </a:t>
            </a:r>
            <a:r>
              <a:rPr lang="fr-FR" altLang="fr-FR" sz="1000" dirty="0" err="1"/>
              <a:t>tappuach</a:t>
            </a:r>
            <a:r>
              <a:rPr lang="fr-FR" altLang="fr-FR" sz="1000" dirty="0"/>
              <a:t> » (c’est aussi le nom d’une ville), il signifie odeur (ou souffle) suave (délicieuse, douce, exquise). Les passages mentionnant pomme ou pommier dans la Bible parlent d’ailleurs de repos, ombre, douceur, vie. Le pommier dont parle la Bible est la variété qui a donné nos variétés modernes (malus </a:t>
            </a:r>
            <a:r>
              <a:rPr lang="fr-FR" altLang="fr-FR" sz="1000" dirty="0" err="1"/>
              <a:t>communis</a:t>
            </a:r>
            <a:r>
              <a:rPr lang="fr-FR" altLang="fr-FR" sz="1000" dirty="0"/>
              <a:t>). c’est un arbre remarquable parmi les autres arbres, qui invite au repos et à la douceur de la sieste!</a:t>
            </a:r>
          </a:p>
          <a:p>
            <a:endParaRPr lang="fr-FR" altLang="fr-FR" sz="1000" dirty="0"/>
          </a:p>
          <a:p>
            <a:r>
              <a:rPr lang="fr-FR" altLang="fr-FR" sz="1000" dirty="0"/>
              <a:t> </a:t>
            </a:r>
            <a:r>
              <a:rPr lang="fr-FR" altLang="fr-FR" sz="1000" i="1" u="sng" dirty="0"/>
              <a:t>Cantique 2:3</a:t>
            </a:r>
            <a:r>
              <a:rPr lang="fr-FR" altLang="fr-FR" sz="1000" i="1" dirty="0"/>
              <a:t>  Comme le pommier entre les arbres de la forêt, tel est mon bien-aimé entre les fils; j’ai pris plaisir à son ombre, et je m’y suis assise; et son fruit est doux à mon palais.</a:t>
            </a:r>
          </a:p>
          <a:p>
            <a:r>
              <a:rPr lang="fr-FR" altLang="fr-FR" sz="1000" i="1" u="sng" dirty="0"/>
              <a:t>Cantique 8:5</a:t>
            </a:r>
            <a:r>
              <a:rPr lang="fr-FR" altLang="fr-FR" sz="1000" i="1" dirty="0"/>
              <a:t>  -Je t’ai réveillée sous le pommier,</a:t>
            </a:r>
          </a:p>
          <a:p>
            <a:r>
              <a:rPr lang="fr-FR" altLang="fr-FR" sz="1000" i="1" u="sng" dirty="0"/>
              <a:t>Cantique 7:8</a:t>
            </a:r>
            <a:r>
              <a:rPr lang="fr-FR" altLang="fr-FR" sz="1000" i="1" dirty="0"/>
              <a:t>  …et le parfum de ton nez comme des pommes,</a:t>
            </a:r>
          </a:p>
          <a:p>
            <a:pPr>
              <a:spcBef>
                <a:spcPct val="0"/>
              </a:spcBef>
            </a:pPr>
            <a:r>
              <a:rPr lang="fr-FR" altLang="fr-FR" sz="1000" i="1" u="sng" dirty="0"/>
              <a:t>Cantique 2:5</a:t>
            </a:r>
            <a:r>
              <a:rPr lang="fr-FR" altLang="fr-FR" sz="1000" i="1" dirty="0"/>
              <a:t> … ranimez-moi avec des pommes; </a:t>
            </a:r>
          </a:p>
          <a:p>
            <a:pPr>
              <a:spcBef>
                <a:spcPct val="0"/>
              </a:spcBef>
            </a:pPr>
            <a:endParaRPr lang="fr-FR" altLang="fr-FR" sz="1000" dirty="0"/>
          </a:p>
          <a:p>
            <a:pPr>
              <a:spcBef>
                <a:spcPct val="0"/>
              </a:spcBef>
            </a:pPr>
            <a:r>
              <a:rPr lang="fr-FR" altLang="fr-FR" sz="1000" dirty="0"/>
              <a:t>La douceur peut se manifester extérieurement par nos paroles, ou bien par nos actes, nos attitudes, et elles peuvent apporter du bien autour de nous:</a:t>
            </a:r>
          </a:p>
          <a:p>
            <a:r>
              <a:rPr lang="fr-FR" altLang="fr-FR" sz="1000" i="1" u="sng" dirty="0"/>
              <a:t>Proverbes 25:11</a:t>
            </a:r>
            <a:r>
              <a:rPr lang="fr-FR" altLang="fr-FR" sz="1000" i="1" dirty="0"/>
              <a:t>  Des pommes d’or incrustées d’argent, c’est la parole dite à propos.</a:t>
            </a:r>
          </a:p>
          <a:p>
            <a:r>
              <a:rPr lang="fr-FR" altLang="fr-FR" sz="1000" i="1" u="sng" dirty="0"/>
              <a:t>Cantique 2:5</a:t>
            </a:r>
            <a:r>
              <a:rPr lang="fr-FR" altLang="fr-FR" sz="1000" i="1" dirty="0"/>
              <a:t>, ranimez-moi avec des pommes; car je suis malade d’amour.</a:t>
            </a:r>
          </a:p>
          <a:p>
            <a:pPr>
              <a:spcBef>
                <a:spcPct val="0"/>
              </a:spcBef>
            </a:pPr>
            <a:r>
              <a:rPr lang="fr-FR" altLang="fr-FR" sz="1000" dirty="0"/>
              <a:t>Mais ces qualités se retrouvent chez beaucoup d’hommes: quelle est la différence entre la douceur du chrétien et celle du non chrétien:</a:t>
            </a:r>
          </a:p>
          <a:p>
            <a:pPr>
              <a:spcBef>
                <a:spcPct val="0"/>
              </a:spcBef>
            </a:pPr>
            <a:r>
              <a:rPr lang="fr-FR" altLang="fr-FR" sz="1000" dirty="0"/>
              <a:t>La pomme est caractérisée par le nombre 5: cinq pétales, cinq sépales que l’on retrouve dans la pomme coupée en travers. On voit bien les 5 logements des pépins. Si un logement a été blessé ou attaqué par une maladie pendant la croissance, la pomme est déformée.</a:t>
            </a:r>
          </a:p>
          <a:p>
            <a:pPr>
              <a:spcBef>
                <a:spcPct val="0"/>
              </a:spcBef>
            </a:pPr>
            <a:endParaRPr lang="fr-FR" altLang="fr-FR" sz="1000" dirty="0"/>
          </a:p>
          <a:p>
            <a:pPr>
              <a:spcBef>
                <a:spcPct val="0"/>
              </a:spcBef>
            </a:pPr>
            <a:r>
              <a:rPr lang="fr-FR" altLang="fr-FR" sz="1000" dirty="0"/>
              <a:t>Que représentent pour nous ces 5 formes de douceur?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CC0BF5-84F3-4F08-9602-DA1E70816422}"/>
              </a:ext>
            </a:extLst>
          </p:cNvPr>
          <p:cNvSpPr>
            <a:spLocks noGrp="1" noChangeArrowheads="1"/>
          </p:cNvSpPr>
          <p:nvPr>
            <p:ph type="sldNum" sz="quarter" idx="5"/>
          </p:nvPr>
        </p:nvSpPr>
        <p:spPr>
          <a:ln/>
        </p:spPr>
        <p:txBody>
          <a:bodyPr/>
          <a:lstStyle/>
          <a:p>
            <a:fld id="{D5C64CC8-9CC1-4D97-95B8-43DB4A9BCBEF}" type="slidenum">
              <a:rPr lang="fr-FR" altLang="fr-FR"/>
              <a:pPr/>
              <a:t>3</a:t>
            </a:fld>
            <a:endParaRPr lang="fr-FR" altLang="fr-FR"/>
          </a:p>
        </p:txBody>
      </p:sp>
      <p:sp>
        <p:nvSpPr>
          <p:cNvPr id="40962" name="Rectangle 2">
            <a:extLst>
              <a:ext uri="{FF2B5EF4-FFF2-40B4-BE49-F238E27FC236}">
                <a16:creationId xmlns:a16="http://schemas.microsoft.com/office/drawing/2014/main" id="{E4C2220B-14C5-4A97-8D4C-6AA0B5582746}"/>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D9E33E21-232D-4EF8-9CB4-AC91E58451A4}"/>
              </a:ext>
            </a:extLst>
          </p:cNvPr>
          <p:cNvSpPr>
            <a:spLocks noGrp="1" noChangeArrowheads="1"/>
          </p:cNvSpPr>
          <p:nvPr>
            <p:ph type="body" idx="1"/>
          </p:nvPr>
        </p:nvSpPr>
        <p:spPr/>
        <p:txBody>
          <a:bodyPr/>
          <a:lstStyle/>
          <a:p>
            <a:r>
              <a:rPr lang="fr-FR" altLang="fr-FR" sz="1000" dirty="0"/>
              <a:t>.Une définition plus récente: réaction chimique au niveau du cerveau qui provoque le désir affectif et sexuel</a:t>
            </a:r>
          </a:p>
          <a:p>
            <a:r>
              <a:rPr lang="fr-FR" altLang="fr-FR" sz="1000" b="0" i="1" dirty="0"/>
              <a:t>1 Jean 4:8  car Dieu est amour.9 En ceci a été manifesté l’amour de Dieu pour nous, c’est que Dieu a envoyé son Fils unique dans le monde, afin que nous vivions par lui; 10  en ceci est l’amour, non en ce que nous, nous ayons aimé Dieu, mais en ce que lui nous aima et qu’il envoya son Fils pour être la propitiation pour nos péchés. </a:t>
            </a:r>
          </a:p>
          <a:p>
            <a:r>
              <a:rPr lang="fr-FR" altLang="fr-FR" sz="1000" i="1" dirty="0"/>
              <a:t>Romains 5:8  mais Dieu constate (prouve, fait un constat )son amour à lui envers nous, en ce que, lorsque nous étions encore pécheurs, Christ est mort pour nous</a:t>
            </a:r>
          </a:p>
          <a:p>
            <a:r>
              <a:rPr lang="fr-FR" altLang="fr-FR" sz="1000" i="1" dirty="0"/>
              <a:t>Romains 13:10  L’amour ne fait point de mal au prochain; l’amour donc est la somme de la loi.</a:t>
            </a:r>
          </a:p>
          <a:p>
            <a:endParaRPr lang="fr-FR" altLang="fr-FR" sz="1000" b="1" i="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21330B-127D-4EE8-BFDA-E1AAB92F8053}"/>
              </a:ext>
            </a:extLst>
          </p:cNvPr>
          <p:cNvSpPr>
            <a:spLocks noGrp="1" noChangeArrowheads="1"/>
          </p:cNvSpPr>
          <p:nvPr>
            <p:ph type="sldNum" sz="quarter" idx="5"/>
          </p:nvPr>
        </p:nvSpPr>
        <p:spPr>
          <a:ln/>
        </p:spPr>
        <p:txBody>
          <a:bodyPr/>
          <a:lstStyle/>
          <a:p>
            <a:fld id="{79DA8C90-D284-444C-98FC-E9BEE6A27990}" type="slidenum">
              <a:rPr lang="fr-FR" altLang="fr-FR"/>
              <a:pPr/>
              <a:t>30</a:t>
            </a:fld>
            <a:endParaRPr lang="fr-FR" altLang="fr-FR"/>
          </a:p>
        </p:txBody>
      </p:sp>
      <p:sp>
        <p:nvSpPr>
          <p:cNvPr id="86018" name="Rectangle 2">
            <a:extLst>
              <a:ext uri="{FF2B5EF4-FFF2-40B4-BE49-F238E27FC236}">
                <a16:creationId xmlns:a16="http://schemas.microsoft.com/office/drawing/2014/main" id="{CBE0D821-3BF0-4811-B580-E2E4285F67E3}"/>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4AF46F3B-A9C1-4B04-9B0E-363955E5CB7D}"/>
              </a:ext>
            </a:extLst>
          </p:cNvPr>
          <p:cNvSpPr>
            <a:spLocks noGrp="1" noChangeArrowheads="1"/>
          </p:cNvSpPr>
          <p:nvPr>
            <p:ph type="body" idx="1"/>
          </p:nvPr>
        </p:nvSpPr>
        <p:spPr>
          <a:xfrm>
            <a:off x="260350" y="4211638"/>
            <a:ext cx="6408738" cy="4681537"/>
          </a:xfrm>
        </p:spPr>
        <p:txBody>
          <a:bodyPr/>
          <a:lstStyle/>
          <a:p>
            <a:pPr>
              <a:lnSpc>
                <a:spcPct val="80000"/>
              </a:lnSpc>
            </a:pPr>
            <a:r>
              <a:rPr lang="fr-FR" altLang="fr-FR" sz="900" dirty="0"/>
              <a:t>Ce qui différencie l’homme de Dieu de l’homme tout court, c’est qu’il y a eu régénération de son être entier: corps, âme et esprit. Et on doit trouver cette douceur dans chacune des « parties » du racheté, avec sa source dans l’esprit, dans sa relation avec Dieu:</a:t>
            </a:r>
          </a:p>
          <a:p>
            <a:pPr>
              <a:lnSpc>
                <a:spcPct val="80000"/>
              </a:lnSpc>
            </a:pPr>
            <a:r>
              <a:rPr lang="fr-FR" altLang="fr-FR" sz="900" u="sng" dirty="0"/>
              <a:t>*Cette attitude intérieure a des conséquences dans cinq domaines: L’esprit</a:t>
            </a:r>
            <a:r>
              <a:rPr lang="fr-FR" altLang="fr-FR" sz="900" dirty="0"/>
              <a:t>:</a:t>
            </a:r>
          </a:p>
          <a:p>
            <a:pPr>
              <a:lnSpc>
                <a:spcPct val="80000"/>
              </a:lnSpc>
            </a:pPr>
            <a:r>
              <a:rPr lang="fr-FR" altLang="fr-FR" sz="900" i="1" u="sng" dirty="0"/>
              <a:t>1 Timothée 6:11</a:t>
            </a:r>
            <a:r>
              <a:rPr lang="fr-FR" altLang="fr-FR" sz="900" i="1" dirty="0"/>
              <a:t>  Mais toi, ô homme de Dieu, fuis ces choses, et poursuis la justice, la piété, la foi, l’amour, la patience la douceur d‘esprit; </a:t>
            </a:r>
          </a:p>
          <a:p>
            <a:pPr>
              <a:lnSpc>
                <a:spcPct val="80000"/>
              </a:lnSpc>
            </a:pPr>
            <a:r>
              <a:rPr lang="fr-FR" altLang="fr-FR" sz="900" i="1" u="sng" dirty="0"/>
              <a:t>1 Pierre 3:4</a:t>
            </a:r>
            <a:r>
              <a:rPr lang="fr-FR" altLang="fr-FR" sz="900" i="1" dirty="0"/>
              <a:t>  mais l’homme caché du cœur, dans l’incorruptibilité d’un esprit doux et paisible qui est d’un grand prix devant Dieu;</a:t>
            </a:r>
          </a:p>
          <a:p>
            <a:pPr>
              <a:lnSpc>
                <a:spcPct val="80000"/>
              </a:lnSpc>
            </a:pPr>
            <a:endParaRPr lang="fr-FR" altLang="fr-FR" sz="900" u="sng" dirty="0"/>
          </a:p>
          <a:p>
            <a:pPr>
              <a:lnSpc>
                <a:spcPct val="80000"/>
              </a:lnSpc>
            </a:pPr>
            <a:r>
              <a:rPr lang="fr-FR" altLang="fr-FR" sz="900" u="sng" dirty="0"/>
              <a:t>* L’âme: </a:t>
            </a:r>
          </a:p>
          <a:p>
            <a:pPr>
              <a:lnSpc>
                <a:spcPct val="80000"/>
              </a:lnSpc>
            </a:pPr>
            <a:r>
              <a:rPr lang="fr-FR" altLang="fr-FR" sz="900" i="1" u="sng" dirty="0"/>
              <a:t>Proverbes 27:9</a:t>
            </a:r>
            <a:r>
              <a:rPr lang="fr-FR" altLang="fr-FR" sz="900" i="1" dirty="0"/>
              <a:t>  L’huile et le parfum réjouissent le cœur, et la douceur d’un ami est le fruit d’un conseil qui vient du cœur.</a:t>
            </a:r>
          </a:p>
          <a:p>
            <a:pPr>
              <a:lnSpc>
                <a:spcPct val="80000"/>
              </a:lnSpc>
            </a:pPr>
            <a:r>
              <a:rPr lang="fr-FR" altLang="fr-FR" sz="900" i="1" u="sng" dirty="0"/>
              <a:t>Proverbes 16:21</a:t>
            </a:r>
            <a:r>
              <a:rPr lang="fr-FR" altLang="fr-FR" sz="900" i="1" dirty="0"/>
              <a:t>  L’homme sage de cœur sera appelé intelligent, et la douceur des lèvres accroît la science.</a:t>
            </a:r>
          </a:p>
          <a:p>
            <a:pPr>
              <a:lnSpc>
                <a:spcPct val="80000"/>
              </a:lnSpc>
            </a:pPr>
            <a:r>
              <a:rPr lang="fr-FR" altLang="fr-FR" sz="900" i="1" u="sng" dirty="0"/>
              <a:t>Jacques 3:13</a:t>
            </a:r>
            <a:r>
              <a:rPr lang="fr-FR" altLang="fr-FR" sz="900" i="1" dirty="0"/>
              <a:t>  Qui est sage et intelligent parmi vous? Que par une bonne conduite il montre ses œuvres avec la douceur de la sagesse.</a:t>
            </a:r>
          </a:p>
          <a:p>
            <a:pPr>
              <a:lnSpc>
                <a:spcPct val="80000"/>
              </a:lnSpc>
            </a:pPr>
            <a:endParaRPr lang="fr-FR" altLang="fr-FR" sz="900" u="sng" dirty="0"/>
          </a:p>
          <a:p>
            <a:pPr>
              <a:lnSpc>
                <a:spcPct val="80000"/>
              </a:lnSpc>
            </a:pPr>
            <a:r>
              <a:rPr lang="fr-FR" altLang="fr-FR" sz="900" u="sng" dirty="0"/>
              <a:t>* le corps</a:t>
            </a:r>
          </a:p>
          <a:p>
            <a:pPr>
              <a:lnSpc>
                <a:spcPct val="80000"/>
              </a:lnSpc>
            </a:pPr>
            <a:r>
              <a:rPr lang="fr-FR" altLang="fr-FR" sz="900" i="1" u="sng" dirty="0"/>
              <a:t>2 Samuel 18:5</a:t>
            </a:r>
            <a:r>
              <a:rPr lang="fr-FR" altLang="fr-FR" sz="900" i="1" dirty="0"/>
              <a:t>  Et le roi commanda… disant, Usez-moi de douceur envers le jeune homme, Absalom.</a:t>
            </a:r>
          </a:p>
          <a:p>
            <a:pPr>
              <a:lnSpc>
                <a:spcPct val="80000"/>
              </a:lnSpc>
            </a:pPr>
            <a:r>
              <a:rPr lang="fr-FR" altLang="fr-FR" sz="900" i="1" u="sng" dirty="0"/>
              <a:t>1 Thessaloniciens 2:7</a:t>
            </a:r>
            <a:r>
              <a:rPr lang="fr-FR" altLang="fr-FR" sz="900" i="1" dirty="0"/>
              <a:t>  mais nous avons été doux au milieu de vous. Comme une nourrice chérit ses propres enfants,</a:t>
            </a:r>
          </a:p>
          <a:p>
            <a:pPr>
              <a:lnSpc>
                <a:spcPct val="80000"/>
              </a:lnSpc>
            </a:pPr>
            <a:r>
              <a:rPr lang="fr-FR" altLang="fr-FR" sz="900" i="1" u="sng" dirty="0"/>
              <a:t>1 Timothée 3:3</a:t>
            </a:r>
            <a:r>
              <a:rPr lang="fr-FR" altLang="fr-FR" sz="900" i="1" dirty="0"/>
              <a:t>  que le surveillant soit … non batteur, mais doux, non querelleur, </a:t>
            </a:r>
          </a:p>
          <a:p>
            <a:pPr>
              <a:lnSpc>
                <a:spcPct val="80000"/>
              </a:lnSpc>
            </a:pPr>
            <a:endParaRPr lang="fr-FR" altLang="fr-FR" sz="900" u="sng" dirty="0"/>
          </a:p>
          <a:p>
            <a:pPr>
              <a:lnSpc>
                <a:spcPct val="80000"/>
              </a:lnSpc>
            </a:pPr>
            <a:r>
              <a:rPr lang="fr-FR" altLang="fr-FR" sz="900" u="sng" dirty="0"/>
              <a:t>* les paroles:</a:t>
            </a:r>
          </a:p>
          <a:p>
            <a:pPr>
              <a:lnSpc>
                <a:spcPct val="80000"/>
              </a:lnSpc>
            </a:pPr>
            <a:r>
              <a:rPr lang="fr-FR" altLang="fr-FR" sz="900" i="1" u="sng" dirty="0"/>
              <a:t>1 Pierre 3:15</a:t>
            </a:r>
            <a:r>
              <a:rPr lang="fr-FR" altLang="fr-FR" sz="900" i="1" dirty="0"/>
              <a:t>  soyez toujours prêts à répondre, mais avec douceur et crainte, à quiconque vous demande raison de l’espérance qui est en vous,</a:t>
            </a:r>
          </a:p>
          <a:p>
            <a:pPr>
              <a:lnSpc>
                <a:spcPct val="80000"/>
              </a:lnSpc>
            </a:pPr>
            <a:r>
              <a:rPr lang="fr-FR" altLang="fr-FR" sz="900" i="1" u="sng" dirty="0"/>
              <a:t>2 Timothée 2:25</a:t>
            </a:r>
            <a:r>
              <a:rPr lang="fr-FR" altLang="fr-FR" sz="900" i="1" dirty="0"/>
              <a:t>  enseignant avec douceur les opposants, </a:t>
            </a:r>
          </a:p>
          <a:p>
            <a:pPr>
              <a:lnSpc>
                <a:spcPct val="80000"/>
              </a:lnSpc>
            </a:pPr>
            <a:r>
              <a:rPr lang="fr-FR" altLang="fr-FR" sz="900" i="1" u="sng" dirty="0"/>
              <a:t>Proverbes 16:24</a:t>
            </a:r>
            <a:r>
              <a:rPr lang="fr-FR" altLang="fr-FR" sz="900" i="1" dirty="0"/>
              <a:t>  Les paroles agréables sont un rayon de miel, douceur pour l’âme et santé pour les os.</a:t>
            </a:r>
          </a:p>
          <a:p>
            <a:pPr>
              <a:lnSpc>
                <a:spcPct val="80000"/>
              </a:lnSpc>
            </a:pPr>
            <a:endParaRPr lang="fr-FR" altLang="fr-FR" sz="900" u="sng" dirty="0"/>
          </a:p>
          <a:p>
            <a:pPr>
              <a:lnSpc>
                <a:spcPct val="80000"/>
              </a:lnSpc>
            </a:pPr>
            <a:r>
              <a:rPr lang="fr-FR" altLang="fr-FR" sz="900" u="sng" dirty="0"/>
              <a:t>* Toutes nos interactions dans la vie quotidienne: actions, témoignage:</a:t>
            </a:r>
          </a:p>
          <a:p>
            <a:pPr>
              <a:lnSpc>
                <a:spcPct val="80000"/>
              </a:lnSpc>
            </a:pPr>
            <a:r>
              <a:rPr lang="fr-FR" altLang="fr-FR" sz="900" i="1" u="sng" dirty="0"/>
              <a:t>Philippiens 4:5</a:t>
            </a:r>
            <a:r>
              <a:rPr lang="fr-FR" altLang="fr-FR" sz="900" i="1" dirty="0"/>
              <a:t>  Que votre douceur soit connue de tous les hommes;</a:t>
            </a:r>
          </a:p>
          <a:p>
            <a:pPr>
              <a:lnSpc>
                <a:spcPct val="80000"/>
              </a:lnSpc>
            </a:pPr>
            <a:r>
              <a:rPr lang="fr-FR" altLang="fr-FR" sz="900" i="1" u="sng" dirty="0"/>
              <a:t>Tite 3:2</a:t>
            </a:r>
            <a:r>
              <a:rPr lang="fr-FR" altLang="fr-FR" sz="900" i="1" dirty="0"/>
              <a:t>  de n’injurier personne, de n’être pas querelleurs, mais modérés, montrant toute douceur envers tous les hommes.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29AFBA-1F68-4965-861F-F029ED361494}"/>
              </a:ext>
            </a:extLst>
          </p:cNvPr>
          <p:cNvSpPr>
            <a:spLocks noGrp="1" noChangeArrowheads="1"/>
          </p:cNvSpPr>
          <p:nvPr>
            <p:ph type="sldNum" sz="quarter" idx="5"/>
          </p:nvPr>
        </p:nvSpPr>
        <p:spPr>
          <a:ln/>
        </p:spPr>
        <p:txBody>
          <a:bodyPr/>
          <a:lstStyle/>
          <a:p>
            <a:fld id="{4D04089E-EB7A-459B-A922-A99FE3C8B529}" type="slidenum">
              <a:rPr lang="fr-FR" altLang="fr-FR"/>
              <a:pPr/>
              <a:t>31</a:t>
            </a:fld>
            <a:endParaRPr lang="fr-FR" altLang="fr-FR"/>
          </a:p>
        </p:txBody>
      </p:sp>
      <p:sp>
        <p:nvSpPr>
          <p:cNvPr id="58370" name="Rectangle 2">
            <a:extLst>
              <a:ext uri="{FF2B5EF4-FFF2-40B4-BE49-F238E27FC236}">
                <a16:creationId xmlns:a16="http://schemas.microsoft.com/office/drawing/2014/main" id="{88928018-2419-4A78-A99A-D28DB93B5826}"/>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A90128DD-9A5D-4107-BD97-AA7CC88931B2}"/>
              </a:ext>
            </a:extLst>
          </p:cNvPr>
          <p:cNvSpPr>
            <a:spLocks noGrp="1" noChangeArrowheads="1"/>
          </p:cNvSpPr>
          <p:nvPr>
            <p:ph type="body" idx="1"/>
          </p:nvPr>
        </p:nvSpPr>
        <p:spPr>
          <a:xfrm>
            <a:off x="404813" y="4343400"/>
            <a:ext cx="6192837" cy="4405313"/>
          </a:xfrm>
        </p:spPr>
        <p:txBody>
          <a:bodyPr/>
          <a:lstStyle/>
          <a:p>
            <a:pPr>
              <a:lnSpc>
                <a:spcPct val="90000"/>
              </a:lnSpc>
            </a:pPr>
            <a:r>
              <a:rPr lang="fr-FR" altLang="fr-FR" sz="900" i="1" u="sng" dirty="0"/>
              <a:t>Éphésiens 2: 1</a:t>
            </a:r>
            <a:r>
              <a:rPr lang="fr-FR" altLang="fr-FR" sz="900" i="1" dirty="0"/>
              <a:t>  -nous étions par nature des enfants de colère, comme aussi les autres.</a:t>
            </a:r>
          </a:p>
          <a:p>
            <a:pPr>
              <a:lnSpc>
                <a:spcPct val="90000"/>
              </a:lnSpc>
            </a:pPr>
            <a:r>
              <a:rPr lang="fr-FR" altLang="fr-FR" sz="900" i="1" u="sng" dirty="0"/>
              <a:t>Tite 3:3</a:t>
            </a:r>
            <a:r>
              <a:rPr lang="fr-FR" altLang="fr-FR" sz="900" i="1" dirty="0"/>
              <a:t>  Car nous étions, nous aussi, autrefois, insensés, désobéissants, égarés</a:t>
            </a:r>
            <a:r>
              <a:rPr lang="fr-FR" altLang="fr-FR" sz="900" i="1" u="sng" dirty="0"/>
              <a:t>, asservis </a:t>
            </a:r>
            <a:r>
              <a:rPr lang="fr-FR" altLang="fr-FR" sz="900" i="1" dirty="0"/>
              <a:t>à diverses convoitises et voluptés, vivant dans la malice et dans l’envie, haïssables, nous haïssant l’un l’autre.</a:t>
            </a:r>
          </a:p>
          <a:p>
            <a:pPr marL="0" marR="0" lvl="0" indent="0" algn="l" defTabSz="914400" rtl="0" eaLnBrk="1" fontAlgn="base" latinLnBrk="0" hangingPunct="1">
              <a:lnSpc>
                <a:spcPct val="90000"/>
              </a:lnSpc>
              <a:spcBef>
                <a:spcPct val="30000"/>
              </a:spcBef>
              <a:spcAft>
                <a:spcPct val="0"/>
              </a:spcAft>
              <a:buClrTx/>
              <a:buSzTx/>
              <a:buFontTx/>
              <a:buNone/>
              <a:tabLst/>
              <a:defRPr/>
            </a:pPr>
            <a:r>
              <a:rPr lang="fr-FR" altLang="fr-FR" sz="900" i="1" u="sng" dirty="0"/>
              <a:t>Proverbes 25:28</a:t>
            </a:r>
            <a:r>
              <a:rPr lang="fr-FR" altLang="fr-FR" sz="900" i="1" dirty="0"/>
              <a:t>  L’homme qui ne gouverne pas son esprit est une ville en ruine, sans murailles </a:t>
            </a:r>
          </a:p>
          <a:p>
            <a:pPr>
              <a:lnSpc>
                <a:spcPct val="90000"/>
              </a:lnSpc>
              <a:defRPr/>
            </a:pPr>
            <a:r>
              <a:rPr lang="fr-FR" altLang="fr-FR" sz="900" dirty="0"/>
              <a:t>Comment voulez vous qu’un homme asservi puisse gouverner son esprit, ses actes, ses paroles… C’est vraiment une impossibilité, et il faut le changement radical qu’est la conversion pour que le Saint Esprit de puissance, d’amour, de conseil ou sobre bon sens conduise le racheté chez qui il habite.</a:t>
            </a:r>
          </a:p>
          <a:p>
            <a:pPr lvl="0">
              <a:lnSpc>
                <a:spcPct val="90000"/>
              </a:lnSpc>
              <a:defRPr/>
            </a:pPr>
            <a:r>
              <a:rPr lang="fr-FR" altLang="fr-FR" sz="900" dirty="0"/>
              <a:t>Le terme « </a:t>
            </a:r>
            <a:r>
              <a:rPr lang="fr-FR" altLang="fr-FR" sz="900" dirty="0" err="1"/>
              <a:t>egkrateia</a:t>
            </a:r>
            <a:r>
              <a:rPr lang="fr-FR" altLang="fr-FR" sz="900" dirty="0"/>
              <a:t> » marque  la modération dans les domaines des passions (notamment sexuelles, boisson, nourriture, travail, loisirs</a:t>
            </a:r>
          </a:p>
          <a:p>
            <a:pPr lvl="0">
              <a:lnSpc>
                <a:spcPct val="90000"/>
              </a:lnSpc>
              <a:defRPr/>
            </a:pPr>
            <a:r>
              <a:rPr lang="fr-FR" altLang="fr-FR" sz="900" dirty="0"/>
              <a:t>Le Seigneur Jésus n’a-t-il pas fait ainsi? Il a maîtrisé ce qui lui revient de droit pour le salut et le bien du prochain</a:t>
            </a:r>
          </a:p>
          <a:p>
            <a:pPr lvl="0">
              <a:lnSpc>
                <a:spcPct val="90000"/>
              </a:lnSpc>
              <a:defRPr/>
            </a:pPr>
            <a:r>
              <a:rPr lang="fr-FR" altLang="fr-FR" sz="900" dirty="0"/>
              <a:t>Philippiens 2:5  Qu’il y ait donc en vous cette pensée qui a été aussi dans le Christ Jésus, 6  étant en forme de Dieu, n’a pas regardé comme un objet à ravir d’être égal à Dieu, 7  mais s’est dépouillé lui-même, prenant la forme d’esclave, étant fait à la ressemblance des hommes; 8  et, étant trouvé en figure comme un homme, il s’est abaissé lui-même, étant devenu obéissant jusqu’à la mort, et à la mort de la croix.</a:t>
            </a:r>
          </a:p>
          <a:p>
            <a:pPr lvl="0">
              <a:lnSpc>
                <a:spcPct val="90000"/>
              </a:lnSpc>
              <a:defRPr/>
            </a:pPr>
            <a:r>
              <a:rPr lang="fr-FR" altLang="fr-FR" sz="900" dirty="0"/>
              <a:t>À sa suite, l’apôtre Paul a choisi de faire la perte de tout afin de gagner Christ, de vivre en apprenant  </a:t>
            </a:r>
            <a:r>
              <a:rPr lang="fr-FR" altLang="fr-FR" sz="900" i="1" dirty="0"/>
              <a:t>« toutes les choses qui sont vraies, toutes les choses qui sont vénérables, toutes les choses qui sont justes, toutes les choses qui sont pures, toutes les choses qui sont aimables, toutes les choses qui sont de bonne renommée, - s'il y a quelque vertu et quelque louange, - que ces choses occupent vos pensées : 9 ce que vous avez et appris, et reçu, et entendu, et vu en moi, à être content en moi-même dans les circonstances où je me trouve. 12 Je sais être abaissé, je sais aussi être dans l'abondance ; en toutes choses et à tous égards, je suis enseigné* aussi bien à être rassasié qu'à avoir faim, aussi bien à être dans l'abondance qu'à être dans les privations. </a:t>
            </a:r>
          </a:p>
          <a:p>
            <a:pPr lvl="0">
              <a:lnSpc>
                <a:spcPct val="90000"/>
              </a:lnSpc>
              <a:defRPr/>
            </a:pPr>
            <a:r>
              <a:rPr lang="fr-FR" altLang="fr-FR" sz="900" i="1" dirty="0"/>
              <a:t>Chacun </a:t>
            </a:r>
            <a:r>
              <a:rPr lang="fr-FR" altLang="fr-FR" sz="900" dirty="0"/>
              <a:t>de nous a expérimenté ou expérimente encore les « repousses » du vieil homme, même l’apôtre Paul en parle longuement. La seule solution pour qu’il se tienne tranquille est sa mort; en plus, c’est fait, il a été crucifié avec Jésus.</a:t>
            </a:r>
          </a:p>
          <a:p>
            <a:pPr>
              <a:lnSpc>
                <a:spcPct val="90000"/>
              </a:lnSpc>
            </a:pPr>
            <a:r>
              <a:rPr lang="fr-FR" altLang="fr-FR" sz="900" i="1" u="sng" dirty="0"/>
              <a:t>Romains 6:6</a:t>
            </a:r>
            <a:r>
              <a:rPr lang="fr-FR" altLang="fr-FR" sz="900" i="1" dirty="0"/>
              <a:t> notre vieil homme a été crucifié avec lui, afin que le corps du péché soit annulé, pour que nous ne servions plus le péché.</a:t>
            </a:r>
          </a:p>
          <a:p>
            <a:pPr>
              <a:lnSpc>
                <a:spcPct val="90000"/>
              </a:lnSpc>
            </a:pPr>
            <a:r>
              <a:rPr lang="fr-FR" altLang="fr-FR" sz="900" i="1" u="sng" dirty="0"/>
              <a:t>Galates 2:20</a:t>
            </a:r>
            <a:r>
              <a:rPr lang="fr-FR" altLang="fr-FR" sz="900" i="1" dirty="0"/>
              <a:t>  Je suis crucifié avec Christ; et je ne vis plus, moi, mais Christ vit en moi; -et ce que je vis maintenant dans la chair, je le vis dans la foi, la foi au fils de Dieu, qui m’a aimé et qui s’est livré lui-même pour moi.</a:t>
            </a:r>
          </a:p>
          <a:p>
            <a:pPr>
              <a:lnSpc>
                <a:spcPct val="90000"/>
              </a:lnSpc>
            </a:pPr>
            <a:r>
              <a:rPr lang="fr-FR" altLang="fr-FR" sz="900" i="1" u="sng" dirty="0"/>
              <a:t>Galates 5:24</a:t>
            </a:r>
            <a:r>
              <a:rPr lang="fr-FR" altLang="fr-FR" sz="900" i="1" dirty="0"/>
              <a:t> Or ceux qui sont du Christ ont crucifié la chair avec les passions et les convoitises.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4CD21A-A1C2-4BB6-9615-DC23FDB154EE}"/>
              </a:ext>
            </a:extLst>
          </p:cNvPr>
          <p:cNvSpPr>
            <a:spLocks noGrp="1" noChangeArrowheads="1"/>
          </p:cNvSpPr>
          <p:nvPr>
            <p:ph type="sldNum" sz="quarter" idx="5"/>
          </p:nvPr>
        </p:nvSpPr>
        <p:spPr>
          <a:ln/>
        </p:spPr>
        <p:txBody>
          <a:bodyPr/>
          <a:lstStyle/>
          <a:p>
            <a:fld id="{DD429D7B-1BEF-49A4-A2E5-FF5FD589B07F}" type="slidenum">
              <a:rPr lang="fr-FR" altLang="fr-FR"/>
              <a:pPr/>
              <a:t>32</a:t>
            </a:fld>
            <a:endParaRPr lang="fr-FR" altLang="fr-FR"/>
          </a:p>
        </p:txBody>
      </p:sp>
      <p:sp>
        <p:nvSpPr>
          <p:cNvPr id="59394" name="Rectangle 2">
            <a:extLst>
              <a:ext uri="{FF2B5EF4-FFF2-40B4-BE49-F238E27FC236}">
                <a16:creationId xmlns:a16="http://schemas.microsoft.com/office/drawing/2014/main" id="{C2A4FCD9-C1B3-42A6-8637-1262586F953B}"/>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914C617F-77D2-4B36-8E9F-0F61A7140BDD}"/>
              </a:ext>
            </a:extLst>
          </p:cNvPr>
          <p:cNvSpPr>
            <a:spLocks noGrp="1" noChangeArrowheads="1"/>
          </p:cNvSpPr>
          <p:nvPr>
            <p:ph type="body" idx="1"/>
          </p:nvPr>
        </p:nvSpPr>
        <p:spPr>
          <a:xfrm>
            <a:off x="404813" y="4343400"/>
            <a:ext cx="5767387" cy="4114800"/>
          </a:xfrm>
        </p:spPr>
        <p:txBody>
          <a:bodyPr/>
          <a:lstStyle/>
          <a:p>
            <a:r>
              <a:rPr lang="fr-FR" altLang="fr-FR" sz="1000" i="1" u="sng" dirty="0"/>
              <a:t>Amos 7:14</a:t>
            </a:r>
            <a:r>
              <a:rPr lang="fr-FR" altLang="fr-FR" sz="1000" i="1" dirty="0"/>
              <a:t>  Et Amos répondit et dit à </a:t>
            </a:r>
            <a:r>
              <a:rPr lang="fr-FR" altLang="fr-FR" sz="1000" i="1" dirty="0" err="1"/>
              <a:t>Amatsia</a:t>
            </a:r>
            <a:r>
              <a:rPr lang="fr-FR" altLang="fr-FR" sz="1000" i="1" dirty="0"/>
              <a:t>, Je n’étais pas prophète, et je n’étais pas fils de prophète; mais je gardais le bétail, et je cueillais le fruit des sycomores; </a:t>
            </a:r>
          </a:p>
          <a:p>
            <a:r>
              <a:rPr lang="fr-FR" altLang="fr-FR" sz="1000" i="1" u="sng" dirty="0"/>
              <a:t>1 Rois 10:27</a:t>
            </a:r>
            <a:r>
              <a:rPr lang="fr-FR" altLang="fr-FR" sz="1000" i="1" dirty="0"/>
              <a:t> les sycomores qui sont dans le pays plat.</a:t>
            </a:r>
          </a:p>
          <a:p>
            <a:r>
              <a:rPr lang="fr-FR" altLang="fr-FR" sz="1000" u="sng" dirty="0"/>
              <a:t>Sycomore</a:t>
            </a:r>
            <a:r>
              <a:rPr lang="fr-FR" altLang="fr-FR" sz="1000" dirty="0"/>
              <a:t>  </a:t>
            </a:r>
            <a:r>
              <a:rPr lang="fr-FR" altLang="fr-FR" sz="1000" dirty="0" err="1"/>
              <a:t>Hébr</a:t>
            </a:r>
            <a:r>
              <a:rPr lang="fr-FR" altLang="fr-FR" sz="1000" dirty="0"/>
              <a:t>. </a:t>
            </a:r>
            <a:r>
              <a:rPr lang="fr-FR" altLang="fr-FR" sz="1000" dirty="0" err="1"/>
              <a:t>chiqmah</a:t>
            </a:r>
            <a:r>
              <a:rPr lang="fr-FR" altLang="fr-FR" sz="1000" dirty="0"/>
              <a:t>: gr. </a:t>
            </a:r>
            <a:r>
              <a:rPr lang="fr-FR" altLang="fr-FR" sz="1000" dirty="0" err="1"/>
              <a:t>sukomoros</a:t>
            </a:r>
            <a:r>
              <a:rPr lang="fr-FR" altLang="fr-FR" sz="1000" dirty="0"/>
              <a:t>, </a:t>
            </a:r>
            <a:r>
              <a:rPr lang="fr-FR" altLang="fr-FR" sz="1000" dirty="0" err="1"/>
              <a:t>sukomorea</a:t>
            </a:r>
            <a:r>
              <a:rPr lang="fr-FR" altLang="fr-FR" sz="1000" dirty="0"/>
              <a:t>. Cet arbre, du genre des figuiers, abondait dans la plaine de Juda; on le rencontrait aussi dans la vallée du Jourdain. Les Égyptiens le cultivaient.</a:t>
            </a:r>
          </a:p>
          <a:p>
            <a:r>
              <a:rPr lang="fr-FR" altLang="fr-FR" sz="1000" dirty="0"/>
              <a:t>Le sycomore, de moindre qualité que le cèdre, servait de bois de charpente. C’est le Ficus </a:t>
            </a:r>
            <a:r>
              <a:rPr lang="fr-FR" altLang="fr-FR" sz="1000" dirty="0" err="1"/>
              <a:t>sycomorus</a:t>
            </a:r>
            <a:r>
              <a:rPr lang="fr-FR" altLang="fr-FR" sz="1000" dirty="0"/>
              <a:t>, qui ressemble au figuier. Il mesure de 7 m. à 15 m. de haut et env. 18 m. de large. Les feuilles persistantes. Le sycomore se plante souvent au bord des routes, où il donne une ombre agréable Les fruits croissent en trochets sur de petits rameaux sortant directement du tronc, et sur de grosses branches. La figue du sycomore ne mûrit que lorsqu’on l’a piquée.</a:t>
            </a:r>
          </a:p>
          <a:p>
            <a:r>
              <a:rPr lang="fr-FR" altLang="fr-FR" sz="1000" dirty="0"/>
              <a:t>Quel exemple: le fruit ne sera comestible que lorsqu’il aura été percé et vidé de son suc laiteux: tout ce qui est charnel, humain doit être crucifié (une fois pour toutes), percé (au quotidien), </a:t>
            </a:r>
          </a:p>
          <a:p>
            <a:r>
              <a:rPr lang="fr-FR" altLang="fr-FR" sz="1000" dirty="0"/>
              <a:t>- pour mûrir,</a:t>
            </a:r>
          </a:p>
          <a:p>
            <a:r>
              <a:rPr lang="fr-FR" altLang="fr-FR" sz="1000" dirty="0"/>
              <a:t>- pour nourrir et être agréable</a:t>
            </a:r>
          </a:p>
          <a:p>
            <a:pPr marL="0" marR="0" lvl="0" indent="0" algn="l" defTabSz="914400" rtl="0" eaLnBrk="1" fontAlgn="base" latinLnBrk="0" hangingPunct="1">
              <a:lnSpc>
                <a:spcPct val="90000"/>
              </a:lnSpc>
              <a:spcBef>
                <a:spcPct val="30000"/>
              </a:spcBef>
              <a:spcAft>
                <a:spcPct val="0"/>
              </a:spcAft>
              <a:buClrTx/>
              <a:buSzTx/>
              <a:buFontTx/>
              <a:buNone/>
              <a:tabLst/>
              <a:defRPr/>
            </a:pPr>
            <a:r>
              <a:rPr kumimoji="0" lang="fr-FR" altLang="fr-FR"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Comment peut-il, mort, être si actif? Trop souvent, c’est parce que nous lui apportons régulièrement de la nourriture: il se requinque! </a:t>
            </a:r>
          </a:p>
          <a:p>
            <a:pPr marL="0" marR="0" lvl="0" indent="0" algn="l" defTabSz="914400" rtl="0" eaLnBrk="1" fontAlgn="base" latinLnBrk="0" hangingPunct="1">
              <a:lnSpc>
                <a:spcPct val="90000"/>
              </a:lnSpc>
              <a:spcBef>
                <a:spcPct val="30000"/>
              </a:spcBef>
              <a:spcAft>
                <a:spcPct val="0"/>
              </a:spcAft>
              <a:buClrTx/>
              <a:buSzTx/>
              <a:buFontTx/>
              <a:buNone/>
              <a:tabLst/>
              <a:defRPr/>
            </a:pPr>
            <a:r>
              <a:rPr kumimoji="0" lang="fr-FR" altLang="fr-FR" sz="900" b="0" i="1" u="sng" strike="noStrike" kern="1200" cap="none" spc="0" normalizeH="0" baseline="0" noProof="0" dirty="0">
                <a:ln>
                  <a:noFill/>
                </a:ln>
                <a:solidFill>
                  <a:srgbClr val="000000"/>
                </a:solidFill>
                <a:effectLst/>
                <a:uLnTx/>
                <a:uFillTx/>
                <a:latin typeface="Arial" panose="020B0604020202020204" pitchFamily="34" charset="0"/>
                <a:ea typeface="+mn-ea"/>
                <a:cs typeface="+mn-cs"/>
              </a:rPr>
              <a:t>Colossiens 2:20</a:t>
            </a:r>
            <a:r>
              <a:rPr kumimoji="0" lang="fr-FR" altLang="fr-FR" sz="9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Si vous êtes morts avec Christ aux éléments du monde, pourquoi, …</a:t>
            </a:r>
          </a:p>
          <a:p>
            <a:pPr marL="0" marR="0" lvl="0" indent="0" algn="l" defTabSz="914400" rtl="0" eaLnBrk="1" fontAlgn="base" latinLnBrk="0" hangingPunct="1">
              <a:lnSpc>
                <a:spcPct val="90000"/>
              </a:lnSpc>
              <a:spcBef>
                <a:spcPct val="30000"/>
              </a:spcBef>
              <a:spcAft>
                <a:spcPct val="0"/>
              </a:spcAft>
              <a:buClrTx/>
              <a:buSzTx/>
              <a:buFontTx/>
              <a:buNone/>
              <a:tabLst/>
              <a:defRPr/>
            </a:pPr>
            <a:r>
              <a:rPr kumimoji="0" lang="fr-FR" altLang="fr-FR" sz="9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3:3 car vous êtes morts…</a:t>
            </a:r>
          </a:p>
          <a:p>
            <a:pPr marL="0" marR="0" lvl="0" indent="0" algn="l" defTabSz="914400" rtl="0" eaLnBrk="1" fontAlgn="base" latinLnBrk="0" hangingPunct="1">
              <a:lnSpc>
                <a:spcPct val="90000"/>
              </a:lnSpc>
              <a:spcBef>
                <a:spcPct val="30000"/>
              </a:spcBef>
              <a:spcAft>
                <a:spcPct val="0"/>
              </a:spcAft>
              <a:buClrTx/>
              <a:buSzTx/>
              <a:buFontTx/>
              <a:buNone/>
              <a:tabLst/>
              <a:defRPr/>
            </a:pPr>
            <a:r>
              <a:rPr kumimoji="0" lang="fr-FR" altLang="fr-FR" sz="900" b="0" i="1" u="sng" strike="noStrike" kern="1200" cap="none" spc="0" normalizeH="0" baseline="0" noProof="0" dirty="0">
                <a:ln>
                  <a:noFill/>
                </a:ln>
                <a:solidFill>
                  <a:srgbClr val="000000"/>
                </a:solidFill>
                <a:effectLst/>
                <a:uLnTx/>
                <a:uFillTx/>
                <a:latin typeface="Arial" panose="020B0604020202020204" pitchFamily="34" charset="0"/>
                <a:ea typeface="+mn-ea"/>
                <a:cs typeface="+mn-cs"/>
              </a:rPr>
              <a:t>5  Mortifiez </a:t>
            </a:r>
            <a:r>
              <a:rPr kumimoji="0" lang="fr-FR" altLang="fr-FR" sz="9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donc vos membres qui sont sur la terre, 8  Mais maintenant</a:t>
            </a:r>
            <a:r>
              <a:rPr kumimoji="0" lang="fr-FR" altLang="fr-FR" sz="900" b="0" i="1" u="sng" strike="noStrike" kern="1200" cap="none" spc="0" normalizeH="0" baseline="0" noProof="0" dirty="0">
                <a:ln>
                  <a:noFill/>
                </a:ln>
                <a:solidFill>
                  <a:srgbClr val="000000"/>
                </a:solidFill>
                <a:effectLst/>
                <a:uLnTx/>
                <a:uFillTx/>
                <a:latin typeface="Arial" panose="020B0604020202020204" pitchFamily="34" charset="0"/>
                <a:ea typeface="+mn-ea"/>
                <a:cs typeface="+mn-cs"/>
              </a:rPr>
              <a:t>, renoncez </a:t>
            </a:r>
            <a:r>
              <a:rPr kumimoji="0" lang="fr-FR" altLang="fr-FR" sz="9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vous aussi à toutes ces choses, colère, courroux, malice, injures, paroles honteuses venant de votre bouche….</a:t>
            </a:r>
          </a:p>
          <a:p>
            <a:pPr marL="0" marR="0" lvl="0" indent="0" algn="l" defTabSz="914400" rtl="0" eaLnBrk="1" fontAlgn="base" latinLnBrk="0" hangingPunct="1">
              <a:lnSpc>
                <a:spcPct val="90000"/>
              </a:lnSpc>
              <a:spcBef>
                <a:spcPct val="30000"/>
              </a:spcBef>
              <a:spcAft>
                <a:spcPct val="0"/>
              </a:spcAft>
              <a:buClrTx/>
              <a:buSzTx/>
              <a:buFontTx/>
              <a:buAutoNum type="arabicPlain" startAt="9"/>
              <a:tabLst/>
              <a:defRPr/>
            </a:pPr>
            <a:r>
              <a:rPr kumimoji="0" lang="fr-FR" altLang="fr-FR" sz="9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Ne mentez point l’un à l’autre, ayant </a:t>
            </a:r>
            <a:r>
              <a:rPr kumimoji="0" lang="fr-FR" altLang="fr-FR" sz="900" b="0" i="1" u="sng" strike="noStrike" kern="1200" cap="none" spc="0" normalizeH="0" baseline="0" noProof="0" dirty="0">
                <a:ln>
                  <a:noFill/>
                </a:ln>
                <a:solidFill>
                  <a:srgbClr val="000000"/>
                </a:solidFill>
                <a:effectLst/>
                <a:uLnTx/>
                <a:uFillTx/>
                <a:latin typeface="Arial" panose="020B0604020202020204" pitchFamily="34" charset="0"/>
                <a:ea typeface="+mn-ea"/>
                <a:cs typeface="+mn-cs"/>
              </a:rPr>
              <a:t>dépouillé</a:t>
            </a:r>
            <a:r>
              <a:rPr kumimoji="0" lang="fr-FR" altLang="fr-FR" sz="9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le vieil homme avec ses actions…</a:t>
            </a:r>
          </a:p>
          <a:p>
            <a:pPr marL="0" marR="0" lvl="0" indent="0" algn="l" defTabSz="914400" rtl="0" eaLnBrk="1" fontAlgn="base" latinLnBrk="0" hangingPunct="1">
              <a:lnSpc>
                <a:spcPct val="90000"/>
              </a:lnSpc>
              <a:spcBef>
                <a:spcPct val="30000"/>
              </a:spcBef>
              <a:spcAft>
                <a:spcPct val="0"/>
              </a:spcAft>
              <a:buClrTx/>
              <a:buSzTx/>
              <a:buFontTx/>
              <a:buNone/>
              <a:tabLst/>
              <a:defRPr/>
            </a:pPr>
            <a:r>
              <a:rPr kumimoji="0" lang="fr-FR" altLang="fr-FR"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Mais pas que… il faut non seulement enlever les mauvaises herbes, il faut aussi planter des bonnes!</a:t>
            </a:r>
          </a:p>
          <a:p>
            <a:endParaRPr lang="fr-FR" altLang="fr-FR" sz="1000" b="1" i="1"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C9D739-CEB1-406B-965E-AB2C033B0CD4}"/>
              </a:ext>
            </a:extLst>
          </p:cNvPr>
          <p:cNvSpPr>
            <a:spLocks noGrp="1" noChangeArrowheads="1"/>
          </p:cNvSpPr>
          <p:nvPr>
            <p:ph type="sldNum" sz="quarter" idx="5"/>
          </p:nvPr>
        </p:nvSpPr>
        <p:spPr>
          <a:ln/>
        </p:spPr>
        <p:txBody>
          <a:bodyPr/>
          <a:lstStyle/>
          <a:p>
            <a:fld id="{4886C21C-C16B-4045-8893-4E96809F3D85}" type="slidenum">
              <a:rPr lang="fr-FR" altLang="fr-FR"/>
              <a:pPr/>
              <a:t>33</a:t>
            </a:fld>
            <a:endParaRPr lang="fr-FR" altLang="fr-FR"/>
          </a:p>
        </p:txBody>
      </p:sp>
      <p:sp>
        <p:nvSpPr>
          <p:cNvPr id="88066" name="Rectangle 2">
            <a:extLst>
              <a:ext uri="{FF2B5EF4-FFF2-40B4-BE49-F238E27FC236}">
                <a16:creationId xmlns:a16="http://schemas.microsoft.com/office/drawing/2014/main" id="{B7D4FA40-F586-47CE-BDF6-B5E5476CEFF8}"/>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C08BFDF5-63CB-4361-8033-3C31BAF67CEA}"/>
              </a:ext>
            </a:extLst>
          </p:cNvPr>
          <p:cNvSpPr>
            <a:spLocks noGrp="1" noChangeArrowheads="1"/>
          </p:cNvSpPr>
          <p:nvPr>
            <p:ph type="body" idx="1"/>
          </p:nvPr>
        </p:nvSpPr>
        <p:spPr/>
        <p:txBody>
          <a:bodyPr/>
          <a:lstStyle/>
          <a:p>
            <a:pPr marL="0" marR="0" lvl="0" indent="0" algn="l" defTabSz="914400" rtl="0" eaLnBrk="1" fontAlgn="base" latinLnBrk="0" hangingPunct="1">
              <a:lnSpc>
                <a:spcPct val="90000"/>
              </a:lnSpc>
              <a:spcBef>
                <a:spcPct val="30000"/>
              </a:spcBef>
              <a:spcAft>
                <a:spcPct val="0"/>
              </a:spcAft>
              <a:buClrTx/>
              <a:buSzTx/>
              <a:buFontTx/>
              <a:buNone/>
              <a:tabLst/>
              <a:defRPr/>
            </a:pPr>
            <a:r>
              <a:rPr kumimoji="0" lang="fr-FR" altLang="fr-FR"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fr-FR" altLang="fr-FR" sz="900" b="0" i="1" u="sng" strike="noStrike" kern="1200" cap="none" spc="0" normalizeH="0" baseline="0" noProof="0" dirty="0">
                <a:ln>
                  <a:noFill/>
                </a:ln>
                <a:solidFill>
                  <a:srgbClr val="000000"/>
                </a:solidFill>
                <a:effectLst/>
                <a:uLnTx/>
                <a:uFillTx/>
                <a:latin typeface="Arial" panose="020B0604020202020204" pitchFamily="34" charset="0"/>
                <a:ea typeface="+mn-ea"/>
                <a:cs typeface="+mn-cs"/>
              </a:rPr>
              <a:t>Revêtez-vous</a:t>
            </a:r>
            <a:r>
              <a:rPr kumimoji="0" lang="fr-FR" altLang="fr-FR" sz="9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donc, comme des élus de Dieu, saints et bien-aimés, d'entrailles* de miséricorde, de bonté, d'humilité, de douceur, de longanimité, 13 vous </a:t>
            </a:r>
            <a:r>
              <a:rPr kumimoji="0" lang="fr-FR" altLang="fr-FR" sz="900" b="0" i="1" u="sng" strike="noStrike" kern="1200" cap="none" spc="0" normalizeH="0" baseline="0" noProof="0" dirty="0">
                <a:ln>
                  <a:noFill/>
                </a:ln>
                <a:solidFill>
                  <a:srgbClr val="000000"/>
                </a:solidFill>
                <a:effectLst/>
                <a:uLnTx/>
                <a:uFillTx/>
                <a:latin typeface="Arial" panose="020B0604020202020204" pitchFamily="34" charset="0"/>
                <a:ea typeface="+mn-ea"/>
                <a:cs typeface="+mn-cs"/>
              </a:rPr>
              <a:t>supportant</a:t>
            </a:r>
            <a:r>
              <a:rPr kumimoji="0" lang="fr-FR" altLang="fr-FR" sz="9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l'un l'autre et vous </a:t>
            </a:r>
            <a:r>
              <a:rPr kumimoji="0" lang="fr-FR" altLang="fr-FR" sz="900" b="0" i="1" u="sng" strike="noStrike" kern="1200" cap="none" spc="0" normalizeH="0" baseline="0" noProof="0" dirty="0">
                <a:ln>
                  <a:noFill/>
                </a:ln>
                <a:solidFill>
                  <a:srgbClr val="000000"/>
                </a:solidFill>
                <a:effectLst/>
                <a:uLnTx/>
                <a:uFillTx/>
                <a:latin typeface="Arial" panose="020B0604020202020204" pitchFamily="34" charset="0"/>
                <a:ea typeface="+mn-ea"/>
                <a:cs typeface="+mn-cs"/>
              </a:rPr>
              <a:t>pardonnant </a:t>
            </a:r>
            <a:r>
              <a:rPr kumimoji="0" lang="fr-FR" altLang="fr-FR" sz="9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les uns aux autres, si l'un a un sujet de plainte contre un autre ; comme aussi le Christ vous a pardonné, vous aussi [faites] de même. 14 </a:t>
            </a:r>
            <a:r>
              <a:rPr kumimoji="0" lang="fr-FR" altLang="fr-FR" sz="900" b="0" i="1" u="sng" strike="noStrike" kern="1200" cap="none" spc="0" normalizeH="0" baseline="0" noProof="0" dirty="0">
                <a:ln>
                  <a:noFill/>
                </a:ln>
                <a:solidFill>
                  <a:srgbClr val="000000"/>
                </a:solidFill>
                <a:effectLst/>
                <a:uLnTx/>
                <a:uFillTx/>
                <a:latin typeface="Arial" panose="020B0604020202020204" pitchFamily="34" charset="0"/>
                <a:ea typeface="+mn-ea"/>
                <a:cs typeface="+mn-cs"/>
              </a:rPr>
              <a:t>Et par-dessus toutes ces choses, [revêtez-vous] de l'amour</a:t>
            </a:r>
          </a:p>
          <a:p>
            <a:pPr marL="0" marR="0" lvl="0" indent="0" algn="l" defTabSz="914400" rtl="0" eaLnBrk="1" fontAlgn="base" latinLnBrk="0" hangingPunct="1">
              <a:lnSpc>
                <a:spcPct val="90000"/>
              </a:lnSpc>
              <a:spcBef>
                <a:spcPct val="30000"/>
              </a:spcBef>
              <a:spcAft>
                <a:spcPct val="0"/>
              </a:spcAft>
              <a:buClrTx/>
              <a:buSzTx/>
              <a:buFontTx/>
              <a:buNone/>
              <a:tabLst/>
              <a:defRPr/>
            </a:pPr>
            <a:r>
              <a:rPr kumimoji="0" lang="fr-FR" altLang="fr-FR"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Action, action répétée devient habitude de vie, puis comportement, façon de vivre</a:t>
            </a:r>
            <a:r>
              <a:rPr lang="fr-FR" altLang="fr-FR" sz="900" dirty="0">
                <a:solidFill>
                  <a:srgbClr val="000000"/>
                </a:solidFill>
              </a:rPr>
              <a:t>, personnalité</a:t>
            </a:r>
            <a:endParaRPr kumimoji="0" lang="fr-FR" altLang="fr-FR"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a:lnSpc>
                <a:spcPct val="80000"/>
              </a:lnSpc>
            </a:pPr>
            <a:r>
              <a:rPr lang="fr-FR" altLang="fr-FR" sz="900" dirty="0"/>
              <a:t>Le nom même du sycomore est particulier (en grec): il se compose de </a:t>
            </a:r>
            <a:r>
              <a:rPr lang="fr-FR" altLang="fr-FR" sz="900" dirty="0" err="1"/>
              <a:t>suko</a:t>
            </a:r>
            <a:r>
              <a:rPr lang="fr-FR" altLang="fr-FR" sz="900" dirty="0"/>
              <a:t>, le figuier, image de la bienveillance comme on l’a déjà évoqué auparavant, et de </a:t>
            </a:r>
            <a:r>
              <a:rPr lang="fr-FR" altLang="fr-FR" sz="900" dirty="0" err="1"/>
              <a:t>morea</a:t>
            </a:r>
            <a:r>
              <a:rPr lang="fr-FR" altLang="fr-FR" sz="900" dirty="0"/>
              <a:t>, le mûrier image de l’amour:</a:t>
            </a:r>
          </a:p>
          <a:p>
            <a:pPr>
              <a:lnSpc>
                <a:spcPct val="80000"/>
              </a:lnSpc>
            </a:pPr>
            <a:r>
              <a:rPr lang="fr-FR" altLang="fr-FR" sz="900" dirty="0"/>
              <a:t>La tempérance, être maître de soi, n’est-ce pas mettre ses désirs en veilleuse pour aimer les autres …</a:t>
            </a:r>
          </a:p>
          <a:p>
            <a:pPr>
              <a:lnSpc>
                <a:spcPct val="80000"/>
              </a:lnSpc>
            </a:pPr>
            <a:r>
              <a:rPr lang="fr-FR" altLang="fr-FR" sz="900" dirty="0"/>
              <a:t>et leur vouloir du bien.</a:t>
            </a:r>
          </a:p>
          <a:p>
            <a:pPr>
              <a:lnSpc>
                <a:spcPct val="80000"/>
              </a:lnSpc>
            </a:pPr>
            <a:r>
              <a:rPr lang="fr-FR" altLang="fr-FR" sz="900" dirty="0"/>
              <a:t> </a:t>
            </a:r>
            <a:r>
              <a:rPr lang="fr-FR" altLang="fr-FR" sz="900" i="1" u="sng" dirty="0"/>
              <a:t>Galates 6:10</a:t>
            </a:r>
            <a:r>
              <a:rPr lang="fr-FR" altLang="fr-FR" sz="900" i="1" dirty="0"/>
              <a:t>  Ainsi donc, comme nous en avons l’occasion, faisons du bien à tous, mais surtout à ceux de la maison de la foi.</a:t>
            </a:r>
          </a:p>
          <a:p>
            <a:pPr>
              <a:lnSpc>
                <a:spcPct val="80000"/>
              </a:lnSpc>
            </a:pPr>
            <a:r>
              <a:rPr lang="fr-FR" altLang="fr-FR" sz="900" i="1" u="sng" dirty="0"/>
              <a:t> Luc 6:27</a:t>
            </a:r>
            <a:r>
              <a:rPr lang="fr-FR" altLang="fr-FR" sz="900" i="1" dirty="0"/>
              <a:t>, Aimez vos ennemis; faites du bien à ceux qui vous haïssent;</a:t>
            </a:r>
          </a:p>
          <a:p>
            <a:pPr>
              <a:lnSpc>
                <a:spcPct val="80000"/>
              </a:lnSpc>
            </a:pPr>
            <a:r>
              <a:rPr lang="fr-FR" altLang="fr-FR" sz="900" i="1" u="sng" dirty="0"/>
              <a:t>Luc 10: 27 </a:t>
            </a:r>
            <a:r>
              <a:rPr lang="fr-FR" altLang="fr-FR" sz="900" i="1" dirty="0"/>
              <a:t>Tu aimeras le Seigneur ton Dieu de tout ton cœur, et de toute ton âme, et de toute ta force, et de toute ta pensée; et ton prochain comme toi-même.</a:t>
            </a:r>
          </a:p>
          <a:p>
            <a:pPr>
              <a:lnSpc>
                <a:spcPct val="80000"/>
              </a:lnSpc>
            </a:pPr>
            <a:r>
              <a:rPr lang="fr-FR" altLang="fr-FR" sz="900" i="1" dirty="0"/>
              <a:t>29 Et qui est mon prochain?</a:t>
            </a:r>
          </a:p>
          <a:p>
            <a:pPr>
              <a:lnSpc>
                <a:spcPct val="80000"/>
              </a:lnSpc>
            </a:pPr>
            <a:r>
              <a:rPr lang="fr-FR" altLang="fr-FR" sz="900" i="1" dirty="0"/>
              <a:t>30  Et Jésus, répondant, dit, Un homme descendit de Jérusalem à Jéricho, et tomba entre les mains des voleurs, qui aussi, l’ayant dépouillé et l’ayant couvert de blessures, s’en allèrent, le laissant à demi mort. …33  mais un Samaritain, allant son chemin, vint à lui, et, le voyant, fut ému de compassion, 34  et s’approcha et banda ses plaies, y versant de l’huile et du vin; et l’ayant mis sur sa propre bête, il le mena dans l’hôtellerie et eut soin de lui. 35  Et le lendemain, s’en allant, il tira deux deniers et les donna à l’hôtelier, et lui dit, Prends soin de lui; et ce que tu dépenseras de plus, moi, à mon retour, je te le rendrai.</a:t>
            </a:r>
          </a:p>
          <a:p>
            <a:pPr>
              <a:lnSpc>
                <a:spcPct val="80000"/>
              </a:lnSpc>
            </a:pPr>
            <a:r>
              <a:rPr lang="fr-FR" altLang="fr-FR" sz="900" i="1" dirty="0"/>
              <a:t>36  Lequel de ces trois te semble avoir été le prochain de celui qui était tombé entre les mains des voleurs?</a:t>
            </a:r>
          </a:p>
          <a:p>
            <a:pPr>
              <a:lnSpc>
                <a:spcPct val="80000"/>
              </a:lnSpc>
            </a:pPr>
            <a:r>
              <a:rPr lang="fr-FR" altLang="fr-FR" sz="900" i="1" dirty="0"/>
              <a:t>37  Et il dit, C’est celui qui a usé de miséricorde envers lui. </a:t>
            </a:r>
          </a:p>
          <a:p>
            <a:pPr>
              <a:lnSpc>
                <a:spcPct val="80000"/>
              </a:lnSpc>
            </a:pPr>
            <a:endParaRPr lang="fr-FR" altLang="fr-FR" sz="900" i="1"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A2A6B2-BE1D-491B-AF62-DBE079EFE465}"/>
              </a:ext>
            </a:extLst>
          </p:cNvPr>
          <p:cNvSpPr>
            <a:spLocks noGrp="1" noChangeArrowheads="1"/>
          </p:cNvSpPr>
          <p:nvPr>
            <p:ph type="sldNum" sz="quarter" idx="5"/>
          </p:nvPr>
        </p:nvSpPr>
        <p:spPr>
          <a:ln/>
        </p:spPr>
        <p:txBody>
          <a:bodyPr/>
          <a:lstStyle/>
          <a:p>
            <a:fld id="{309E4FAF-BD9B-474B-BC0B-EDB8F6533908}" type="slidenum">
              <a:rPr lang="fr-FR" altLang="fr-FR"/>
              <a:pPr/>
              <a:t>34</a:t>
            </a:fld>
            <a:endParaRPr lang="fr-FR" altLang="fr-FR"/>
          </a:p>
        </p:txBody>
      </p:sp>
      <p:sp>
        <p:nvSpPr>
          <p:cNvPr id="70658" name="Rectangle 2">
            <a:extLst>
              <a:ext uri="{FF2B5EF4-FFF2-40B4-BE49-F238E27FC236}">
                <a16:creationId xmlns:a16="http://schemas.microsoft.com/office/drawing/2014/main" id="{9D1EA51F-9588-473E-BACD-774EA99324D7}"/>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4094595A-A138-4FA7-9862-77BB2D51D68D}"/>
              </a:ext>
            </a:extLst>
          </p:cNvPr>
          <p:cNvSpPr>
            <a:spLocks noGrp="1" noChangeArrowheads="1"/>
          </p:cNvSpPr>
          <p:nvPr>
            <p:ph type="body" idx="1"/>
          </p:nvPr>
        </p:nvSpPr>
        <p:spPr/>
        <p:txBody>
          <a:bodyPr/>
          <a:lstStyle/>
          <a:p>
            <a:r>
              <a:rPr lang="fr-FR" altLang="fr-FR" sz="1000" dirty="0"/>
              <a:t>Considérons Luc 13:</a:t>
            </a:r>
          </a:p>
          <a:p>
            <a:r>
              <a:rPr lang="fr-FR" altLang="fr-FR" sz="1000" dirty="0"/>
              <a:t>Le propriétaire est en droit d’arracher ce figuier qui ne fait pas ce pour quoi il a été planté. Dieu est aussi en droit de couper le sarment qui ne porte pas de fruit. Et ne pensons pas que cette histoire a été écrite seulement en rapport avec Israël… Dieu peut très bien « ôter » de la terre quelqu’un dont la vie est stérile (ça n’a aucun rapport avec le salut), car</a:t>
            </a:r>
          </a:p>
          <a:p>
            <a:r>
              <a:rPr lang="fr-FR" altLang="fr-FR" sz="1000" dirty="0"/>
              <a:t>« il occupe inutilement la terre »</a:t>
            </a:r>
          </a:p>
          <a:p>
            <a:r>
              <a:rPr lang="fr-FR" altLang="fr-FR" sz="1000" dirty="0"/>
              <a:t>Mais la grâce du Seigneur, notre « vigneron » est là pour intercéder, reprendre les soins, déchausser (enlever la terre autour des racines), mettre de la nourriture. </a:t>
            </a:r>
          </a:p>
          <a:p>
            <a:r>
              <a:rPr lang="fr-FR" altLang="fr-FR" sz="1000" dirty="0"/>
              <a:t>Pour le bien du prochain, de l’église</a:t>
            </a:r>
          </a:p>
          <a:p>
            <a:r>
              <a:rPr lang="fr-FR" altLang="fr-FR" sz="1000" dirty="0"/>
              <a:t>Pour l’utilité </a:t>
            </a:r>
          </a:p>
          <a:p>
            <a:r>
              <a:rPr lang="fr-FR" altLang="fr-FR" sz="1000" i="1" u="sng" dirty="0"/>
              <a:t>1 Jean 2:1</a:t>
            </a:r>
            <a:r>
              <a:rPr lang="fr-FR" altLang="fr-FR" sz="1000" i="1" dirty="0"/>
              <a:t>  Mes enfants, je vous écris ces choses afin que vous ne péchiez pas; et si quelqu’un a péché, nous avons un avocat auprès du Père, Jésus Christ, le juste;</a:t>
            </a:r>
          </a:p>
        </p:txBody>
      </p:sp>
      <p:sp>
        <p:nvSpPr>
          <p:cNvPr id="2" name="Accolades 1">
            <a:extLst>
              <a:ext uri="{FF2B5EF4-FFF2-40B4-BE49-F238E27FC236}">
                <a16:creationId xmlns:a16="http://schemas.microsoft.com/office/drawing/2014/main" id="{5137A6E5-9AA3-448D-A448-1876F3E63137}"/>
              </a:ext>
            </a:extLst>
          </p:cNvPr>
          <p:cNvSpPr/>
          <p:nvPr/>
        </p:nvSpPr>
        <p:spPr>
          <a:xfrm>
            <a:off x="685800" y="5796136"/>
            <a:ext cx="798984" cy="360040"/>
          </a:xfrm>
          <a:prstGeom prst="brace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26BA6C-0030-4E03-8A40-588D0992FC37}"/>
              </a:ext>
            </a:extLst>
          </p:cNvPr>
          <p:cNvSpPr>
            <a:spLocks noGrp="1" noChangeArrowheads="1"/>
          </p:cNvSpPr>
          <p:nvPr>
            <p:ph type="sldNum" sz="quarter" idx="5"/>
          </p:nvPr>
        </p:nvSpPr>
        <p:spPr>
          <a:ln/>
        </p:spPr>
        <p:txBody>
          <a:bodyPr/>
          <a:lstStyle/>
          <a:p>
            <a:fld id="{5B95274D-3F44-4892-A137-BAE298AAEBDF}" type="slidenum">
              <a:rPr lang="fr-FR" altLang="fr-FR"/>
              <a:pPr/>
              <a:t>4</a:t>
            </a:fld>
            <a:endParaRPr lang="fr-FR" altLang="fr-FR"/>
          </a:p>
        </p:txBody>
      </p:sp>
      <p:sp>
        <p:nvSpPr>
          <p:cNvPr id="41986" name="Rectangle 2">
            <a:extLst>
              <a:ext uri="{FF2B5EF4-FFF2-40B4-BE49-F238E27FC236}">
                <a16:creationId xmlns:a16="http://schemas.microsoft.com/office/drawing/2014/main" id="{4250CD28-6CF4-4EF2-9F08-C5C402B55FE8}"/>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858ADB20-F247-4AC3-8973-0AB43F43FF36}"/>
              </a:ext>
            </a:extLst>
          </p:cNvPr>
          <p:cNvSpPr>
            <a:spLocks noGrp="1" noChangeArrowheads="1"/>
          </p:cNvSpPr>
          <p:nvPr>
            <p:ph type="body" idx="1"/>
          </p:nvPr>
        </p:nvSpPr>
        <p:spPr>
          <a:xfrm>
            <a:off x="549275" y="4343400"/>
            <a:ext cx="5832475" cy="4114800"/>
          </a:xfrm>
        </p:spPr>
        <p:txBody>
          <a:bodyPr/>
          <a:lstStyle/>
          <a:p>
            <a:pPr>
              <a:lnSpc>
                <a:spcPct val="80000"/>
              </a:lnSpc>
            </a:pPr>
            <a:r>
              <a:rPr lang="fr-FR" altLang="fr-FR" sz="1000" dirty="0"/>
              <a:t>Le mûrier est cité 4 fois dans l’A T, 1 fois dans le nouveau</a:t>
            </a:r>
          </a:p>
          <a:p>
            <a:pPr>
              <a:lnSpc>
                <a:spcPct val="80000"/>
              </a:lnSpc>
            </a:pPr>
            <a:r>
              <a:rPr lang="fr-FR" altLang="fr-FR" sz="900" dirty="0"/>
              <a:t>Des arbres capables de cacher l’armée de David!</a:t>
            </a:r>
          </a:p>
          <a:p>
            <a:pPr>
              <a:lnSpc>
                <a:spcPct val="80000"/>
              </a:lnSpc>
            </a:pPr>
            <a:r>
              <a:rPr lang="fr-FR" altLang="fr-FR" sz="900" b="1" i="1" dirty="0"/>
              <a:t>Luc 17:6  Et le Seigneur dit, Si vous avez de la foi comme un grain de moutarde, vous diriez à ce mûrier, Déracine-toi, et plante-toi dans la mer; et il vous obéirait.</a:t>
            </a:r>
          </a:p>
          <a:p>
            <a:pPr>
              <a:lnSpc>
                <a:spcPct val="80000"/>
              </a:lnSpc>
            </a:pPr>
            <a:r>
              <a:rPr lang="fr-FR" altLang="fr-FR" sz="1000" dirty="0"/>
              <a:t>Ce dernier passage nous montre la qualité des racines du mûrier. Dans le passage parallèle de Marc 11:23, il est question d’une montagne. C’est aussi difficile de déplacer un mûrier qu’une montagne, sauf pour la foi! </a:t>
            </a:r>
          </a:p>
          <a:p>
            <a:pPr>
              <a:lnSpc>
                <a:spcPct val="80000"/>
              </a:lnSpc>
            </a:pPr>
            <a:r>
              <a:rPr lang="fr-FR" altLang="fr-FR" sz="1000" dirty="0"/>
              <a:t>Nous sommes plantés dans le Seigneur, dans l’amour et appelés à nous y enraciner:</a:t>
            </a:r>
          </a:p>
          <a:p>
            <a:pPr>
              <a:lnSpc>
                <a:spcPct val="80000"/>
              </a:lnSpc>
            </a:pPr>
            <a:r>
              <a:rPr lang="fr-FR" altLang="fr-FR" sz="900" b="1" i="1" dirty="0"/>
              <a:t>Colossiens 2: 6  Comme donc vous avez reçu le Christ Jésus, le Seigneur, 7 marchez en lui, enracinés et édifiés en lui, et affermis dans la foi,</a:t>
            </a:r>
          </a:p>
          <a:p>
            <a:pPr>
              <a:lnSpc>
                <a:spcPct val="80000"/>
              </a:lnSpc>
            </a:pPr>
            <a:r>
              <a:rPr lang="fr-FR" altLang="fr-FR" sz="900" b="1" i="1" dirty="0"/>
              <a:t>Éphésiens 3:18  que vous soyez enracinés et fondés dans l’amour; </a:t>
            </a:r>
          </a:p>
          <a:p>
            <a:pPr>
              <a:lnSpc>
                <a:spcPct val="80000"/>
              </a:lnSpc>
            </a:pPr>
            <a:r>
              <a:rPr lang="fr-FR" altLang="fr-FR" sz="900" b="1" i="1" dirty="0"/>
              <a:t>Romains 8:35  qui est-ce qui nous séparera de l’amour du Christ? …ni mort, ni vie, ni anges, ni principautés, ni choses présentes, ni choses à venir, 39  ni puissances, ni hauteur, ni profondeur, ni aucune autre créature, ne pourra nous séparer de l’amour de Dieu, qui est dans le Christ Jésus, notre Seigneur.</a:t>
            </a:r>
          </a:p>
          <a:p>
            <a:pPr>
              <a:lnSpc>
                <a:spcPct val="80000"/>
              </a:lnSpc>
            </a:pPr>
            <a:r>
              <a:rPr lang="fr-FR" altLang="fr-FR" sz="1000" dirty="0"/>
              <a:t>De plus, le mûrier, même si c’est surtout le mûrier blanc qui est utilisé pour la nourriture des vers à soie, nous parle d’un vêtement de soie, souple, doux, chaud et magnifique, un vêtement qui recouvre le nouvel homme et ses sous-vêtements de miséricorde et de bonté. La soie n’a été connue que plus tard par les Romains, mais pas de son créateur!..</a:t>
            </a:r>
          </a:p>
          <a:p>
            <a:pPr>
              <a:lnSpc>
                <a:spcPct val="80000"/>
              </a:lnSpc>
            </a:pPr>
            <a:r>
              <a:rPr lang="fr-FR" altLang="fr-FR" sz="1000" b="1" i="1" dirty="0"/>
              <a:t>Colossiens 3:14  Et par-dessus toutes ces choses, revêtez-vous de l’amour, qui est le lien de la perfection.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846B4C-F60E-45E9-9176-C4B28840ACAA}"/>
              </a:ext>
            </a:extLst>
          </p:cNvPr>
          <p:cNvSpPr>
            <a:spLocks noGrp="1" noChangeArrowheads="1"/>
          </p:cNvSpPr>
          <p:nvPr>
            <p:ph type="sldNum" sz="quarter" idx="5"/>
          </p:nvPr>
        </p:nvSpPr>
        <p:spPr>
          <a:ln/>
        </p:spPr>
        <p:txBody>
          <a:bodyPr/>
          <a:lstStyle/>
          <a:p>
            <a:fld id="{C485C055-575D-42B7-89E9-A78AB44F5592}" type="slidenum">
              <a:rPr lang="fr-FR" altLang="fr-FR"/>
              <a:pPr/>
              <a:t>5</a:t>
            </a:fld>
            <a:endParaRPr lang="fr-FR" altLang="fr-FR"/>
          </a:p>
        </p:txBody>
      </p:sp>
      <p:sp>
        <p:nvSpPr>
          <p:cNvPr id="44034" name="Rectangle 2">
            <a:extLst>
              <a:ext uri="{FF2B5EF4-FFF2-40B4-BE49-F238E27FC236}">
                <a16:creationId xmlns:a16="http://schemas.microsoft.com/office/drawing/2014/main" id="{6F923E73-FECF-4FBF-9AC5-E9DE38D468D4}"/>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B72A63D3-3BF6-4C17-B318-F112641E79C4}"/>
              </a:ext>
            </a:extLst>
          </p:cNvPr>
          <p:cNvSpPr>
            <a:spLocks noGrp="1" noChangeArrowheads="1"/>
          </p:cNvSpPr>
          <p:nvPr>
            <p:ph type="body" idx="1"/>
          </p:nvPr>
        </p:nvSpPr>
        <p:spPr/>
        <p:txBody>
          <a:bodyPr/>
          <a:lstStyle/>
          <a:p>
            <a:r>
              <a:rPr lang="fr-FR" altLang="fr-FR" sz="1000" dirty="0"/>
              <a:t>On ne peut pas parler de l’amour divin sans évoquer et lire 1 Co 13Une seule chose avec l’amour: on ne peut que le poursuivre,…</a:t>
            </a:r>
          </a:p>
          <a:p>
            <a:r>
              <a:rPr lang="fr-FR" altLang="fr-FR" sz="1000" i="1" dirty="0"/>
              <a:t> Philippiens 3:14  mais je fais une chose, oubliant les choses qui sont derrière et tendant avec effort vers celles qui sont devant, je cours droit au but pour le prix de l’appel céleste de Dieu dans le Christ Jésus. </a:t>
            </a:r>
          </a:p>
          <a:p>
            <a:r>
              <a:rPr lang="fr-FR" altLang="fr-FR" sz="1000" i="1" dirty="0"/>
              <a:t>Hébreux 12:1  C’est pourquoi, nous aussi, …courons avec patience la course qui est devant nous, 2  fixant les yeux sur Jésus, le chef et le consommateur de la foi,</a:t>
            </a:r>
            <a:r>
              <a:rPr lang="fr-FR" altLang="fr-FR" i="1" dirty="0"/>
              <a:t> </a:t>
            </a:r>
            <a:endParaRPr lang="fr-FR" altLang="fr-FR" sz="1000" i="1" dirty="0"/>
          </a:p>
          <a:p>
            <a:r>
              <a:rPr lang="fr-FR" altLang="fr-FR" sz="1000" dirty="0"/>
              <a:t>Et l’amour nous ramène à notre fruit complet car…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C67A2B-C969-4B70-B901-F1499BB83CCB}"/>
              </a:ext>
            </a:extLst>
          </p:cNvPr>
          <p:cNvSpPr>
            <a:spLocks noGrp="1" noChangeArrowheads="1"/>
          </p:cNvSpPr>
          <p:nvPr>
            <p:ph type="sldNum" sz="quarter" idx="5"/>
          </p:nvPr>
        </p:nvSpPr>
        <p:spPr>
          <a:ln/>
        </p:spPr>
        <p:txBody>
          <a:bodyPr/>
          <a:lstStyle/>
          <a:p>
            <a:fld id="{121D0F83-1871-465D-9BB8-D0E20A3F1C0D}" type="slidenum">
              <a:rPr lang="fr-FR" altLang="fr-FR"/>
              <a:pPr/>
              <a:t>6</a:t>
            </a:fld>
            <a:endParaRPr lang="fr-FR" altLang="fr-FR"/>
          </a:p>
        </p:txBody>
      </p:sp>
      <p:sp>
        <p:nvSpPr>
          <p:cNvPr id="73730" name="Rectangle 2">
            <a:extLst>
              <a:ext uri="{FF2B5EF4-FFF2-40B4-BE49-F238E27FC236}">
                <a16:creationId xmlns:a16="http://schemas.microsoft.com/office/drawing/2014/main" id="{A3F69893-3950-4303-9AE1-ECDA19E72B06}"/>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19F123FE-7135-401C-B2E2-EBC67778F364}"/>
              </a:ext>
            </a:extLst>
          </p:cNvPr>
          <p:cNvSpPr>
            <a:spLocks noGrp="1" noChangeArrowheads="1"/>
          </p:cNvSpPr>
          <p:nvPr>
            <p:ph type="body" idx="1"/>
          </p:nvPr>
        </p:nvSpPr>
        <p:spPr/>
        <p:txBody>
          <a:bodyPr/>
          <a:lstStyle/>
          <a:p>
            <a:r>
              <a:rPr lang="fr-FR" altLang="fr-FR" sz="1000" dirty="0"/>
              <a:t>Après les choses négatives, ce que l’amour n’est pas et ne fait pas, l’apôtre qualifie l’amour, et là surprise!... Il en vient aux 8 parties restantes:</a:t>
            </a:r>
          </a:p>
          <a:p>
            <a:r>
              <a:rPr lang="fr-FR" altLang="fr-FR" sz="1000" dirty="0"/>
              <a:t>L’amour se réjouit, il est paisible, patient, bienveillant, bon, fidèle, doux, sobre… </a:t>
            </a:r>
          </a:p>
          <a:p>
            <a:r>
              <a:rPr lang="fr-FR" altLang="fr-FR" sz="1000" dirty="0"/>
              <a:t>L’amour est ce qui fait ressortir tous les parfums ou les goûts du fruit de l’Esprit dans sa diversité, mais aussi qui les réunit.</a:t>
            </a:r>
          </a:p>
          <a:p>
            <a:endParaRPr lang="fr-FR" altLang="fr-FR"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B7155B8-7213-45FF-B82E-D189F39C69FE}"/>
              </a:ext>
            </a:extLst>
          </p:cNvPr>
          <p:cNvSpPr>
            <a:spLocks noGrp="1" noChangeArrowheads="1"/>
          </p:cNvSpPr>
          <p:nvPr>
            <p:ph type="sldNum" sz="quarter" idx="5"/>
          </p:nvPr>
        </p:nvSpPr>
        <p:spPr>
          <a:ln/>
        </p:spPr>
        <p:txBody>
          <a:bodyPr/>
          <a:lstStyle/>
          <a:p>
            <a:fld id="{8E4A660F-FF49-473A-9166-1542BB5F48C4}" type="slidenum">
              <a:rPr lang="fr-FR" altLang="fr-FR"/>
              <a:pPr/>
              <a:t>7</a:t>
            </a:fld>
            <a:endParaRPr lang="fr-FR" altLang="fr-FR"/>
          </a:p>
        </p:txBody>
      </p:sp>
      <p:sp>
        <p:nvSpPr>
          <p:cNvPr id="64514" name="Rectangle 2">
            <a:extLst>
              <a:ext uri="{FF2B5EF4-FFF2-40B4-BE49-F238E27FC236}">
                <a16:creationId xmlns:a16="http://schemas.microsoft.com/office/drawing/2014/main" id="{2D907F63-AAE8-4AE2-8B92-481F2374AA68}"/>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B844B9B-D08C-47B8-A7CB-F7B2B9EAC070}"/>
              </a:ext>
            </a:extLst>
          </p:cNvPr>
          <p:cNvSpPr>
            <a:spLocks noGrp="1" noChangeArrowheads="1"/>
          </p:cNvSpPr>
          <p:nvPr>
            <p:ph type="body" idx="1"/>
          </p:nvPr>
        </p:nvSpPr>
        <p:spPr>
          <a:xfrm>
            <a:off x="549275" y="4343400"/>
            <a:ext cx="5832475" cy="4114800"/>
          </a:xfrm>
        </p:spPr>
        <p:txBody>
          <a:bodyPr/>
          <a:lstStyle/>
          <a:p>
            <a:r>
              <a:rPr lang="fr-FR" altLang="fr-FR" sz="1000" dirty="0"/>
              <a:t>La notion de joie est liée dans l’esprit humain avec </a:t>
            </a:r>
            <a:r>
              <a:rPr lang="fr-FR" altLang="fr-FR" sz="1000" u="sng" dirty="0"/>
              <a:t>la possession</a:t>
            </a:r>
            <a:r>
              <a:rPr lang="fr-FR" altLang="fr-FR" sz="1000" dirty="0"/>
              <a:t> de quelque chose. On voit bien que la possession n’apporte rien au cœur humain toujours insatisfait. Pas de joie non plus dans le rire (le clown triste) qui est souvent le signe extérieur d’une joie passagère. </a:t>
            </a:r>
          </a:p>
          <a:p>
            <a:pPr>
              <a:spcBef>
                <a:spcPct val="0"/>
              </a:spcBef>
            </a:pPr>
            <a:r>
              <a:rPr lang="fr-FR" altLang="fr-FR" sz="1000" b="1" i="1" u="sng" dirty="0"/>
              <a:t>Proverbes 14:13</a:t>
            </a:r>
            <a:r>
              <a:rPr lang="fr-FR" altLang="fr-FR" sz="1000" b="1" i="1" dirty="0"/>
              <a:t>  Même dans le rire le </a:t>
            </a:r>
            <a:r>
              <a:rPr lang="fr-FR" altLang="fr-FR" sz="1000" b="1" i="1" dirty="0" err="1"/>
              <a:t>coeur</a:t>
            </a:r>
            <a:r>
              <a:rPr lang="fr-FR" altLang="fr-FR" sz="1000" b="1" i="1" dirty="0"/>
              <a:t> est triste; et la fin de la joie, c’est le chagrin.</a:t>
            </a:r>
          </a:p>
          <a:p>
            <a:r>
              <a:rPr lang="fr-FR" altLang="fr-FR" sz="1000" dirty="0"/>
              <a:t>La joie véritable est un don du Dieu bienheureux (1 Timothée 1:11), un Dieu que l’on connaît et dont la présence rassasie (on est loin de la possession, on est dans la relation, la connaissance.</a:t>
            </a:r>
          </a:p>
          <a:p>
            <a:r>
              <a:rPr lang="fr-FR" altLang="fr-FR" sz="1000" dirty="0"/>
              <a:t>Le meilleur exemple de joie est celui du Seigneur qui fait la volonté du Dieu saint et amour (c’est sa joie, sa viande) même au travers des pires circonstances puisque le rassasiement de joie est devant.</a:t>
            </a:r>
          </a:p>
          <a:p>
            <a:r>
              <a:rPr lang="fr-FR" altLang="fr-FR" sz="1000" b="1" i="1" dirty="0"/>
              <a:t>Luc 2:10  Et l’ange leur dit, N’ayez point de peur, car voici, je vous annonce un grand sujet de joie qui sera pour tout le peuple;</a:t>
            </a:r>
          </a:p>
          <a:p>
            <a:r>
              <a:rPr lang="fr-FR" altLang="fr-FR" sz="1000" b="1" i="1" dirty="0"/>
              <a:t>Matthieu 18:13  Et s’il arrive qu’il la trouve, -en vérité, je vous dis qu’il a plus de joie de celle-là que des quatre-vingt-dix-neuf qui ne se sont pas égarées.</a:t>
            </a:r>
          </a:p>
          <a:p>
            <a:r>
              <a:rPr lang="fr-FR" altLang="fr-FR" sz="1000" b="1" i="1" dirty="0"/>
              <a:t>Luc 15:7  Je vous dis, qu’ainsi il y aura de la joie au ciel pour un seul pécheur qui se repent, plus que pour quatre-vingt-dix-neuf justes qui n’ont pas besoin de repentance.</a:t>
            </a:r>
          </a:p>
          <a:p>
            <a:r>
              <a:rPr lang="fr-FR" altLang="fr-FR" sz="1000" b="1" i="1" dirty="0"/>
              <a:t>Luc 15:10  Ainsi, je vous dis, il y a de la joie devant les anges de Dieu pour un seul pécheur qui se repent.</a:t>
            </a:r>
          </a:p>
          <a:p>
            <a:r>
              <a:rPr lang="fr-FR" altLang="fr-FR" sz="1000" b="1" i="1" dirty="0"/>
              <a:t>Luc 10:20  réjouissez-vous parce que vos noms sont écrits dans les cieux</a:t>
            </a:r>
            <a:r>
              <a:rPr lang="fr-FR" altLang="fr-FR" b="1" i="1" dirty="0"/>
              <a:t>.</a:t>
            </a:r>
          </a:p>
          <a:p>
            <a:endParaRPr lang="fr-FR" altLang="fr-FR" sz="1000" b="1"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E97533-4DF6-411F-9E75-170FC3E52888}"/>
              </a:ext>
            </a:extLst>
          </p:cNvPr>
          <p:cNvSpPr>
            <a:spLocks noGrp="1" noChangeArrowheads="1"/>
          </p:cNvSpPr>
          <p:nvPr>
            <p:ph type="sldNum" sz="quarter" idx="5"/>
          </p:nvPr>
        </p:nvSpPr>
        <p:spPr>
          <a:ln/>
        </p:spPr>
        <p:txBody>
          <a:bodyPr/>
          <a:lstStyle/>
          <a:p>
            <a:fld id="{F5F14FF9-9121-4B4E-B71F-85B23554CA75}" type="slidenum">
              <a:rPr lang="fr-FR" altLang="fr-FR"/>
              <a:pPr/>
              <a:t>8</a:t>
            </a:fld>
            <a:endParaRPr lang="fr-FR" altLang="fr-FR"/>
          </a:p>
        </p:txBody>
      </p:sp>
      <p:sp>
        <p:nvSpPr>
          <p:cNvPr id="62466" name="Rectangle 2">
            <a:extLst>
              <a:ext uri="{FF2B5EF4-FFF2-40B4-BE49-F238E27FC236}">
                <a16:creationId xmlns:a16="http://schemas.microsoft.com/office/drawing/2014/main" id="{F56CB882-2D7F-4F7B-81F8-95C1ED5AA69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E42C8A13-3514-4C30-B072-5635133565F3}"/>
              </a:ext>
            </a:extLst>
          </p:cNvPr>
          <p:cNvSpPr>
            <a:spLocks noGrp="1" noChangeArrowheads="1"/>
          </p:cNvSpPr>
          <p:nvPr>
            <p:ph type="body" idx="1"/>
          </p:nvPr>
        </p:nvSpPr>
        <p:spPr>
          <a:xfrm>
            <a:off x="549275" y="4343400"/>
            <a:ext cx="5759450" cy="4114800"/>
          </a:xfrm>
        </p:spPr>
        <p:txBody>
          <a:bodyPr/>
          <a:lstStyle/>
          <a:p>
            <a:r>
              <a:rPr lang="fr-FR" altLang="fr-FR" sz="1000" dirty="0"/>
              <a:t>La vigne est clairement indiquée dans la Parole comme l’image de la joie:</a:t>
            </a:r>
          </a:p>
          <a:p>
            <a:r>
              <a:rPr lang="fr-FR" altLang="fr-FR" sz="1000" dirty="0"/>
              <a:t>Un fruit qui réjouit le cœur de Dieu, et celui des hommes.</a:t>
            </a:r>
          </a:p>
          <a:p>
            <a:r>
              <a:rPr lang="fr-FR" altLang="fr-FR" sz="1000" dirty="0"/>
              <a:t>Il faut beaucoup de travail pour qu’une vigne soit fertile…</a:t>
            </a:r>
          </a:p>
          <a:p>
            <a:r>
              <a:rPr lang="fr-FR" altLang="fr-FR" sz="1000" i="1" dirty="0"/>
              <a:t>Esaïe 5: 1-2  Je chanterai à mon bien-aimé un cantique de mon bien-aimé, sur sa vigne, Mon bien-aimé avait une vigne sur un coteau fertile. Et il la fossoya et en ôta les pierres, et la planta de ceps exquis; et il bâtit une tour au milieu d’elle, et y tailla aussi un pressoir; et il s’attendait à ce qu’elle produirait de bons raisins, et elle produisit des raisins sauvages.</a:t>
            </a:r>
          </a:p>
          <a:p>
            <a:r>
              <a:rPr lang="fr-FR" altLang="fr-FR" sz="1000" i="1" dirty="0"/>
              <a:t>Marc 12:1-9  Et il se mit à leur dire en paraboles, Un homme planta une vigne, et l’environna d’une clôture, et y creusa une fosse pour un pressoir, et y bâtit une tour; </a:t>
            </a:r>
          </a:p>
          <a:p>
            <a:r>
              <a:rPr lang="fr-FR" altLang="fr-FR" sz="1000" dirty="0"/>
              <a:t>Il y a ensuite des soins constants pour que la vigne produise du fruit, mais Dieu avait tout prévu, même le repos pour les plantes.</a:t>
            </a:r>
          </a:p>
          <a:p>
            <a:r>
              <a:rPr lang="fr-FR" altLang="fr-FR" sz="1000" dirty="0"/>
              <a:t>Un sabbat pour la vigne</a:t>
            </a:r>
          </a:p>
          <a:p>
            <a:r>
              <a:rPr lang="fr-FR" altLang="fr-FR" sz="1000" i="1" dirty="0"/>
              <a:t>Lévitique 25:3  Pendant six ans tu sèmeras ton champ, et pendant six ans tu tailleras ta vigne, et tu en recueilleras le rapport; 4  et la septième année…, et tu ne tailleras pas ta vigne. …tu ne vendangeras pas les grappes de ta vigne non taillée, ce sera une année de repos pour le pays.</a:t>
            </a:r>
          </a:p>
          <a:p>
            <a:endParaRPr lang="fr-FR" altLang="fr-FR" sz="1000"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3FC5AE-C388-4BD7-9A89-B6D8E0ED1F0C}"/>
              </a:ext>
            </a:extLst>
          </p:cNvPr>
          <p:cNvSpPr>
            <a:spLocks noGrp="1" noChangeArrowheads="1"/>
          </p:cNvSpPr>
          <p:nvPr>
            <p:ph type="sldNum" sz="quarter" idx="5"/>
          </p:nvPr>
        </p:nvSpPr>
        <p:spPr>
          <a:ln/>
        </p:spPr>
        <p:txBody>
          <a:bodyPr/>
          <a:lstStyle/>
          <a:p>
            <a:fld id="{86D3F5FC-862E-47E3-B69A-107C7EF04A78}" type="slidenum">
              <a:rPr lang="fr-FR" altLang="fr-FR"/>
              <a:pPr/>
              <a:t>9</a:t>
            </a:fld>
            <a:endParaRPr lang="fr-FR" altLang="fr-FR"/>
          </a:p>
        </p:txBody>
      </p:sp>
      <p:sp>
        <p:nvSpPr>
          <p:cNvPr id="66562" name="Rectangle 2">
            <a:extLst>
              <a:ext uri="{FF2B5EF4-FFF2-40B4-BE49-F238E27FC236}">
                <a16:creationId xmlns:a16="http://schemas.microsoft.com/office/drawing/2014/main" id="{9BD0D924-554F-46C7-944D-B75E16D3EE1D}"/>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DA38B108-8CA9-4517-BA3F-5F741DA23D1F}"/>
              </a:ext>
            </a:extLst>
          </p:cNvPr>
          <p:cNvSpPr>
            <a:spLocks noGrp="1" noChangeArrowheads="1"/>
          </p:cNvSpPr>
          <p:nvPr>
            <p:ph type="body" idx="1"/>
          </p:nvPr>
        </p:nvSpPr>
        <p:spPr/>
        <p:txBody>
          <a:bodyPr/>
          <a:lstStyle/>
          <a:p>
            <a:r>
              <a:rPr lang="fr-FR" altLang="fr-FR" sz="1000" dirty="0"/>
              <a:t>Dans Jean 15, la vigne est de nouveau en rapport avec des soins, mais aussi la joie. Comme il est normal qu’en croissant, le cep porte du fruit, plus de fruit, beaucoup de fruit… il es normal aussi que notre joie (la joie que Jésus notre Seigneur nous a donnée) augmente jusqu’à ce qu’elle soit accomplie ou complète.</a:t>
            </a:r>
          </a:p>
          <a:p>
            <a:r>
              <a:rPr lang="fr-FR" altLang="fr-FR" sz="1000" dirty="0"/>
              <a:t>Ensuite, il est question d’un fruit qui demeure: on arrive à une joie permanente, un état: Ce sont les 7 jours de fête qui suivent la fête des semaines qui célèbre la fin de la récolte:</a:t>
            </a:r>
          </a:p>
          <a:p>
            <a:r>
              <a:rPr lang="fr-FR" altLang="fr-FR" sz="1000" i="1" dirty="0"/>
              <a:t>Deutéronome 16:15  Tu feras pendant sept jours la fête à l’Éternel, ton Dieu, au lieu que l’Éternel aura choisi, car l’Éternel, ton Dieu, te bénira dans toute ta récolte et dans tout l’ouvrage de tes mains; et tu ne seras que joyeux.</a:t>
            </a:r>
          </a:p>
          <a:p>
            <a:r>
              <a:rPr lang="fr-FR" altLang="fr-FR" sz="1000" dirty="0"/>
              <a:t>Enfin même les restes de l’abondance de notre joie, de notre vigne peuvent être en bénédiction à d’autres:</a:t>
            </a:r>
          </a:p>
          <a:p>
            <a:r>
              <a:rPr lang="fr-FR" altLang="fr-FR" sz="1000" i="1" dirty="0"/>
              <a:t>Lévitique 19:10  Et tu ne grappilleras pas ta vigne, ni ne recueilleras les grains tombés de ta vigne; tu les laisseras pour le pauvre et pour l’étranger. Moi, je suis l’Éternel, votre Dieu.</a:t>
            </a:r>
          </a:p>
          <a:p>
            <a:endParaRPr lang="fr-FR" altLang="fr-FR" sz="1000" b="1" i="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fr-FR" altLang="fr-FR"/>
          </a:p>
        </p:txBody>
      </p:sp>
      <p:sp>
        <p:nvSpPr>
          <p:cNvPr id="5" name="Footer Placeholder 4"/>
          <p:cNvSpPr>
            <a:spLocks noGrp="1"/>
          </p:cNvSpPr>
          <p:nvPr>
            <p:ph type="ftr" sz="quarter" idx="11"/>
          </p:nvPr>
        </p:nvSpPr>
        <p:spPr>
          <a:xfrm>
            <a:off x="914400" y="4323846"/>
            <a:ext cx="4880610" cy="365125"/>
          </a:xfrm>
        </p:spPr>
        <p:txBody>
          <a:bodyPr/>
          <a:lstStyle/>
          <a:p>
            <a:endParaRPr lang="fr-FR" altLang="fr-FR"/>
          </a:p>
        </p:txBody>
      </p:sp>
      <p:sp>
        <p:nvSpPr>
          <p:cNvPr id="6" name="Slide Number Placeholder 5"/>
          <p:cNvSpPr>
            <a:spLocks noGrp="1"/>
          </p:cNvSpPr>
          <p:nvPr>
            <p:ph type="sldNum" sz="quarter" idx="12"/>
          </p:nvPr>
        </p:nvSpPr>
        <p:spPr>
          <a:xfrm>
            <a:off x="6057900" y="1430867"/>
            <a:ext cx="2171700" cy="365125"/>
          </a:xfrm>
        </p:spPr>
        <p:txBody>
          <a:bodyPr/>
          <a:lstStyle/>
          <a:p>
            <a:fld id="{804B696E-09F3-4BC2-9BB8-282824A910A6}" type="slidenum">
              <a:rPr lang="fr-FR" altLang="fr-FR" smtClean="0"/>
              <a:pPr/>
              <a:t>‹N°›</a:t>
            </a:fld>
            <a:endParaRPr lang="fr-FR" altLang="fr-FR"/>
          </a:p>
        </p:txBody>
      </p:sp>
    </p:spTree>
    <p:extLst>
      <p:ext uri="{BB962C8B-B14F-4D97-AF65-F5344CB8AC3E}">
        <p14:creationId xmlns:p14="http://schemas.microsoft.com/office/powerpoint/2010/main" val="3608171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ltLang="fr-FR"/>
          </a:p>
        </p:txBody>
      </p:sp>
      <p:sp>
        <p:nvSpPr>
          <p:cNvPr id="6" name="Footer Placeholder 5"/>
          <p:cNvSpPr>
            <a:spLocks noGrp="1"/>
          </p:cNvSpPr>
          <p:nvPr>
            <p:ph type="ftr" sz="quarter" idx="11"/>
          </p:nvPr>
        </p:nvSpPr>
        <p:spPr/>
        <p:txBody>
          <a:bodyPr/>
          <a:lstStyle/>
          <a:p>
            <a:endParaRPr lang="fr-FR" altLang="fr-FR"/>
          </a:p>
        </p:txBody>
      </p:sp>
      <p:sp>
        <p:nvSpPr>
          <p:cNvPr id="7" name="Slide Number Placeholder 6"/>
          <p:cNvSpPr>
            <a:spLocks noGrp="1"/>
          </p:cNvSpPr>
          <p:nvPr>
            <p:ph type="sldNum" sz="quarter" idx="12"/>
          </p:nvPr>
        </p:nvSpPr>
        <p:spPr/>
        <p:txBody>
          <a:bodyPr/>
          <a:lstStyle/>
          <a:p>
            <a:fld id="{6C6F7DCC-D65B-44B1-B4CC-B75FE6A7C678}" type="slidenum">
              <a:rPr lang="fr-FR" altLang="fr-FR" smtClean="0"/>
              <a:pPr/>
              <a:t>‹N°›</a:t>
            </a:fld>
            <a:endParaRPr lang="fr-FR" altLang="fr-FR"/>
          </a:p>
        </p:txBody>
      </p:sp>
    </p:spTree>
    <p:extLst>
      <p:ext uri="{BB962C8B-B14F-4D97-AF65-F5344CB8AC3E}">
        <p14:creationId xmlns:p14="http://schemas.microsoft.com/office/powerpoint/2010/main" val="199891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fr-FR" altLang="fr-FR"/>
          </a:p>
        </p:txBody>
      </p:sp>
      <p:sp>
        <p:nvSpPr>
          <p:cNvPr id="6" name="Footer Placeholder 5"/>
          <p:cNvSpPr>
            <a:spLocks noGrp="1"/>
          </p:cNvSpPr>
          <p:nvPr>
            <p:ph type="ftr" sz="quarter" idx="11"/>
          </p:nvPr>
        </p:nvSpPr>
        <p:spPr>
          <a:xfrm>
            <a:off x="594360" y="381001"/>
            <a:ext cx="4830656" cy="365125"/>
          </a:xfrm>
        </p:spPr>
        <p:txBody>
          <a:bodyPr/>
          <a:lstStyle/>
          <a:p>
            <a:endParaRPr lang="fr-FR" altLang="fr-FR"/>
          </a:p>
        </p:txBody>
      </p:sp>
      <p:sp>
        <p:nvSpPr>
          <p:cNvPr id="7" name="Slide Number Placeholder 6"/>
          <p:cNvSpPr>
            <a:spLocks noGrp="1"/>
          </p:cNvSpPr>
          <p:nvPr>
            <p:ph type="sldNum" sz="quarter" idx="12"/>
          </p:nvPr>
        </p:nvSpPr>
        <p:spPr>
          <a:xfrm>
            <a:off x="7882466" y="381001"/>
            <a:ext cx="667174" cy="365125"/>
          </a:xfrm>
        </p:spPr>
        <p:txBody>
          <a:bodyPr/>
          <a:lstStyle/>
          <a:p>
            <a:fld id="{6C6F7DCC-D65B-44B1-B4CC-B75FE6A7C678}" type="slidenum">
              <a:rPr lang="fr-FR" altLang="fr-FR" smtClean="0"/>
              <a:pPr/>
              <a:t>‹N°›</a:t>
            </a:fld>
            <a:endParaRPr lang="fr-FR" altLang="fr-FR"/>
          </a:p>
        </p:txBody>
      </p:sp>
    </p:spTree>
    <p:extLst>
      <p:ext uri="{BB962C8B-B14F-4D97-AF65-F5344CB8AC3E}">
        <p14:creationId xmlns:p14="http://schemas.microsoft.com/office/powerpoint/2010/main" val="2818970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fr-FR" altLang="fr-FR"/>
          </a:p>
        </p:txBody>
      </p:sp>
      <p:sp>
        <p:nvSpPr>
          <p:cNvPr id="6" name="Footer Placeholder 5"/>
          <p:cNvSpPr>
            <a:spLocks noGrp="1"/>
          </p:cNvSpPr>
          <p:nvPr>
            <p:ph type="ftr" sz="quarter" idx="11"/>
          </p:nvPr>
        </p:nvSpPr>
        <p:spPr>
          <a:xfrm>
            <a:off x="594360" y="379438"/>
            <a:ext cx="4830656" cy="365125"/>
          </a:xfrm>
        </p:spPr>
        <p:txBody>
          <a:bodyPr/>
          <a:lstStyle/>
          <a:p>
            <a:endParaRPr lang="fr-FR" altLang="fr-FR"/>
          </a:p>
        </p:txBody>
      </p:sp>
      <p:sp>
        <p:nvSpPr>
          <p:cNvPr id="7" name="Slide Number Placeholder 6"/>
          <p:cNvSpPr>
            <a:spLocks noGrp="1"/>
          </p:cNvSpPr>
          <p:nvPr>
            <p:ph type="sldNum" sz="quarter" idx="12"/>
          </p:nvPr>
        </p:nvSpPr>
        <p:spPr>
          <a:xfrm>
            <a:off x="7882466" y="381001"/>
            <a:ext cx="667174" cy="365125"/>
          </a:xfrm>
        </p:spPr>
        <p:txBody>
          <a:bodyPr/>
          <a:lstStyle/>
          <a:p>
            <a:fld id="{6C6F7DCC-D65B-44B1-B4CC-B75FE6A7C678}" type="slidenum">
              <a:rPr lang="fr-FR" altLang="fr-FR" smtClean="0"/>
              <a:pPr/>
              <a:t>‹N°›</a:t>
            </a:fld>
            <a:endParaRPr lang="fr-FR" altLang="fr-F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69600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fr-FR" altLang="fr-FR"/>
          </a:p>
        </p:txBody>
      </p:sp>
      <p:sp>
        <p:nvSpPr>
          <p:cNvPr id="6" name="Footer Placeholder 5"/>
          <p:cNvSpPr>
            <a:spLocks noGrp="1"/>
          </p:cNvSpPr>
          <p:nvPr>
            <p:ph type="ftr" sz="quarter" idx="11"/>
          </p:nvPr>
        </p:nvSpPr>
        <p:spPr>
          <a:xfrm>
            <a:off x="594360" y="378884"/>
            <a:ext cx="4830656" cy="365125"/>
          </a:xfrm>
        </p:spPr>
        <p:txBody>
          <a:bodyPr/>
          <a:lstStyle/>
          <a:p>
            <a:endParaRPr lang="fr-FR" altLang="fr-FR"/>
          </a:p>
        </p:txBody>
      </p:sp>
      <p:sp>
        <p:nvSpPr>
          <p:cNvPr id="7" name="Slide Number Placeholder 6"/>
          <p:cNvSpPr>
            <a:spLocks noGrp="1"/>
          </p:cNvSpPr>
          <p:nvPr>
            <p:ph type="sldNum" sz="quarter" idx="12"/>
          </p:nvPr>
        </p:nvSpPr>
        <p:spPr>
          <a:xfrm>
            <a:off x="7882466" y="381001"/>
            <a:ext cx="667174" cy="365125"/>
          </a:xfrm>
        </p:spPr>
        <p:txBody>
          <a:bodyPr/>
          <a:lstStyle/>
          <a:p>
            <a:fld id="{6C6F7DCC-D65B-44B1-B4CC-B75FE6A7C678}" type="slidenum">
              <a:rPr lang="fr-FR" altLang="fr-FR" smtClean="0"/>
              <a:pPr/>
              <a:t>‹N°›</a:t>
            </a:fld>
            <a:endParaRPr lang="fr-FR" altLang="fr-FR"/>
          </a:p>
        </p:txBody>
      </p:sp>
    </p:spTree>
    <p:extLst>
      <p:ext uri="{BB962C8B-B14F-4D97-AF65-F5344CB8AC3E}">
        <p14:creationId xmlns:p14="http://schemas.microsoft.com/office/powerpoint/2010/main" val="65958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endParaRPr lang="fr-FR" altLang="fr-FR"/>
          </a:p>
        </p:txBody>
      </p:sp>
      <p:sp>
        <p:nvSpPr>
          <p:cNvPr id="4" name="Footer Placeholder 3"/>
          <p:cNvSpPr>
            <a:spLocks noGrp="1"/>
          </p:cNvSpPr>
          <p:nvPr>
            <p:ph type="ftr" sz="quarter" idx="11"/>
          </p:nvPr>
        </p:nvSpPr>
        <p:spPr/>
        <p:txBody>
          <a:bodyPr/>
          <a:lstStyle/>
          <a:p>
            <a:endParaRPr lang="fr-FR" altLang="fr-FR"/>
          </a:p>
        </p:txBody>
      </p:sp>
      <p:sp>
        <p:nvSpPr>
          <p:cNvPr id="5" name="Slide Number Placeholder 4"/>
          <p:cNvSpPr>
            <a:spLocks noGrp="1"/>
          </p:cNvSpPr>
          <p:nvPr>
            <p:ph type="sldNum" sz="quarter" idx="12"/>
          </p:nvPr>
        </p:nvSpPr>
        <p:spPr/>
        <p:txBody>
          <a:bodyPr/>
          <a:lstStyle/>
          <a:p>
            <a:fld id="{6C6F7DCC-D65B-44B1-B4CC-B75FE6A7C678}" type="slidenum">
              <a:rPr lang="fr-FR" altLang="fr-FR" smtClean="0"/>
              <a:pPr/>
              <a:t>‹N°›</a:t>
            </a:fld>
            <a:endParaRPr lang="fr-FR" altLang="fr-FR"/>
          </a:p>
        </p:txBody>
      </p:sp>
    </p:spTree>
    <p:extLst>
      <p:ext uri="{BB962C8B-B14F-4D97-AF65-F5344CB8AC3E}">
        <p14:creationId xmlns:p14="http://schemas.microsoft.com/office/powerpoint/2010/main" val="2753888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endParaRPr lang="fr-FR" altLang="fr-FR"/>
          </a:p>
        </p:txBody>
      </p:sp>
      <p:sp>
        <p:nvSpPr>
          <p:cNvPr id="4" name="Footer Placeholder 3"/>
          <p:cNvSpPr>
            <a:spLocks noGrp="1"/>
          </p:cNvSpPr>
          <p:nvPr>
            <p:ph type="ftr" sz="quarter" idx="11"/>
          </p:nvPr>
        </p:nvSpPr>
        <p:spPr/>
        <p:txBody>
          <a:bodyPr/>
          <a:lstStyle/>
          <a:p>
            <a:endParaRPr lang="fr-FR" altLang="fr-FR"/>
          </a:p>
        </p:txBody>
      </p:sp>
      <p:sp>
        <p:nvSpPr>
          <p:cNvPr id="5" name="Slide Number Placeholder 4"/>
          <p:cNvSpPr>
            <a:spLocks noGrp="1"/>
          </p:cNvSpPr>
          <p:nvPr>
            <p:ph type="sldNum" sz="quarter" idx="12"/>
          </p:nvPr>
        </p:nvSpPr>
        <p:spPr/>
        <p:txBody>
          <a:bodyPr/>
          <a:lstStyle/>
          <a:p>
            <a:fld id="{6C6F7DCC-D65B-44B1-B4CC-B75FE6A7C678}" type="slidenum">
              <a:rPr lang="fr-FR" altLang="fr-FR" smtClean="0"/>
              <a:pPr/>
              <a:t>‹N°›</a:t>
            </a:fld>
            <a:endParaRPr lang="fr-FR" altLang="fr-FR"/>
          </a:p>
        </p:txBody>
      </p:sp>
    </p:spTree>
    <p:extLst>
      <p:ext uri="{BB962C8B-B14F-4D97-AF65-F5344CB8AC3E}">
        <p14:creationId xmlns:p14="http://schemas.microsoft.com/office/powerpoint/2010/main" val="3511257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ltLang="fr-FR"/>
          </a:p>
        </p:txBody>
      </p:sp>
      <p:sp>
        <p:nvSpPr>
          <p:cNvPr id="5" name="Footer Placeholder 4"/>
          <p:cNvSpPr>
            <a:spLocks noGrp="1"/>
          </p:cNvSpPr>
          <p:nvPr>
            <p:ph type="ftr" sz="quarter" idx="11"/>
          </p:nvPr>
        </p:nvSpPr>
        <p:spPr/>
        <p:txBody>
          <a:bodyPr/>
          <a:lstStyle/>
          <a:p>
            <a:endParaRPr lang="fr-FR" altLang="fr-FR"/>
          </a:p>
        </p:txBody>
      </p:sp>
      <p:sp>
        <p:nvSpPr>
          <p:cNvPr id="6" name="Slide Number Placeholder 5"/>
          <p:cNvSpPr>
            <a:spLocks noGrp="1"/>
          </p:cNvSpPr>
          <p:nvPr>
            <p:ph type="sldNum" sz="quarter" idx="12"/>
          </p:nvPr>
        </p:nvSpPr>
        <p:spPr/>
        <p:txBody>
          <a:bodyPr/>
          <a:lstStyle/>
          <a:p>
            <a:fld id="{09BEEE7A-F008-4D40-A2F9-22615F40941E}" type="slidenum">
              <a:rPr lang="fr-FR" altLang="fr-FR" smtClean="0"/>
              <a:pPr/>
              <a:t>‹N°›</a:t>
            </a:fld>
            <a:endParaRPr lang="fr-FR" altLang="fr-FR"/>
          </a:p>
        </p:txBody>
      </p:sp>
    </p:spTree>
    <p:extLst>
      <p:ext uri="{BB962C8B-B14F-4D97-AF65-F5344CB8AC3E}">
        <p14:creationId xmlns:p14="http://schemas.microsoft.com/office/powerpoint/2010/main" val="273118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fr-FR" altLang="fr-FR"/>
          </a:p>
        </p:txBody>
      </p:sp>
      <p:sp>
        <p:nvSpPr>
          <p:cNvPr id="5" name="Footer Placeholder 4"/>
          <p:cNvSpPr>
            <a:spLocks noGrp="1"/>
          </p:cNvSpPr>
          <p:nvPr>
            <p:ph type="ftr" sz="quarter" idx="11"/>
          </p:nvPr>
        </p:nvSpPr>
        <p:spPr>
          <a:xfrm>
            <a:off x="594360" y="381001"/>
            <a:ext cx="4830656" cy="365125"/>
          </a:xfrm>
        </p:spPr>
        <p:txBody>
          <a:bodyPr/>
          <a:lstStyle/>
          <a:p>
            <a:endParaRPr lang="fr-FR" altLang="fr-FR"/>
          </a:p>
        </p:txBody>
      </p:sp>
      <p:sp>
        <p:nvSpPr>
          <p:cNvPr id="6" name="Slide Number Placeholder 5"/>
          <p:cNvSpPr>
            <a:spLocks noGrp="1"/>
          </p:cNvSpPr>
          <p:nvPr>
            <p:ph type="sldNum" sz="quarter" idx="12"/>
          </p:nvPr>
        </p:nvSpPr>
        <p:spPr>
          <a:xfrm>
            <a:off x="7882466" y="381001"/>
            <a:ext cx="667174" cy="365125"/>
          </a:xfrm>
        </p:spPr>
        <p:txBody>
          <a:bodyPr/>
          <a:lstStyle/>
          <a:p>
            <a:fld id="{1C2A995C-0FB7-4298-98D4-EDD0F834010E}" type="slidenum">
              <a:rPr lang="fr-FR" altLang="fr-FR" smtClean="0"/>
              <a:pPr/>
              <a:t>‹N°›</a:t>
            </a:fld>
            <a:endParaRPr lang="fr-FR" altLang="fr-FR"/>
          </a:p>
        </p:txBody>
      </p:sp>
    </p:spTree>
    <p:extLst>
      <p:ext uri="{BB962C8B-B14F-4D97-AF65-F5344CB8AC3E}">
        <p14:creationId xmlns:p14="http://schemas.microsoft.com/office/powerpoint/2010/main" val="45336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ltLang="fr-FR"/>
          </a:p>
        </p:txBody>
      </p:sp>
      <p:sp>
        <p:nvSpPr>
          <p:cNvPr id="5" name="Footer Placeholder 4"/>
          <p:cNvSpPr>
            <a:spLocks noGrp="1"/>
          </p:cNvSpPr>
          <p:nvPr>
            <p:ph type="ftr" sz="quarter" idx="11"/>
          </p:nvPr>
        </p:nvSpPr>
        <p:spPr/>
        <p:txBody>
          <a:bodyPr/>
          <a:lstStyle/>
          <a:p>
            <a:endParaRPr lang="fr-FR" altLang="fr-FR"/>
          </a:p>
        </p:txBody>
      </p:sp>
      <p:sp>
        <p:nvSpPr>
          <p:cNvPr id="6" name="Slide Number Placeholder 5"/>
          <p:cNvSpPr>
            <a:spLocks noGrp="1"/>
          </p:cNvSpPr>
          <p:nvPr>
            <p:ph type="sldNum" sz="quarter" idx="12"/>
          </p:nvPr>
        </p:nvSpPr>
        <p:spPr/>
        <p:txBody>
          <a:bodyPr/>
          <a:lstStyle/>
          <a:p>
            <a:fld id="{DC815B31-8A5F-4278-BEF0-D74C45234CA5}" type="slidenum">
              <a:rPr lang="fr-FR" altLang="fr-FR" smtClean="0"/>
              <a:pPr/>
              <a:t>‹N°›</a:t>
            </a:fld>
            <a:endParaRPr lang="fr-FR" altLang="fr-FR"/>
          </a:p>
        </p:txBody>
      </p:sp>
    </p:spTree>
    <p:extLst>
      <p:ext uri="{BB962C8B-B14F-4D97-AF65-F5344CB8AC3E}">
        <p14:creationId xmlns:p14="http://schemas.microsoft.com/office/powerpoint/2010/main" val="213526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fr-FR" altLang="fr-FR"/>
          </a:p>
        </p:txBody>
      </p:sp>
      <p:sp>
        <p:nvSpPr>
          <p:cNvPr id="5" name="Footer Placeholder 4"/>
          <p:cNvSpPr>
            <a:spLocks noGrp="1"/>
          </p:cNvSpPr>
          <p:nvPr>
            <p:ph type="ftr" sz="quarter" idx="11"/>
          </p:nvPr>
        </p:nvSpPr>
        <p:spPr>
          <a:xfrm>
            <a:off x="594360" y="381001"/>
            <a:ext cx="4830656" cy="365125"/>
          </a:xfrm>
        </p:spPr>
        <p:txBody>
          <a:bodyPr/>
          <a:lstStyle/>
          <a:p>
            <a:endParaRPr lang="fr-FR" altLang="fr-FR"/>
          </a:p>
        </p:txBody>
      </p:sp>
      <p:sp>
        <p:nvSpPr>
          <p:cNvPr id="6" name="Slide Number Placeholder 5"/>
          <p:cNvSpPr>
            <a:spLocks noGrp="1"/>
          </p:cNvSpPr>
          <p:nvPr>
            <p:ph type="sldNum" sz="quarter" idx="12"/>
          </p:nvPr>
        </p:nvSpPr>
        <p:spPr>
          <a:xfrm>
            <a:off x="7882466" y="381001"/>
            <a:ext cx="667173" cy="365125"/>
          </a:xfrm>
        </p:spPr>
        <p:txBody>
          <a:bodyPr/>
          <a:lstStyle/>
          <a:p>
            <a:fld id="{6B6CC74A-AF7F-4208-84CA-9854CDF517C2}" type="slidenum">
              <a:rPr lang="fr-FR" altLang="fr-FR" smtClean="0"/>
              <a:pPr/>
              <a:t>‹N°›</a:t>
            </a:fld>
            <a:endParaRPr lang="fr-FR" altLang="fr-FR"/>
          </a:p>
        </p:txBody>
      </p:sp>
    </p:spTree>
    <p:extLst>
      <p:ext uri="{BB962C8B-B14F-4D97-AF65-F5344CB8AC3E}">
        <p14:creationId xmlns:p14="http://schemas.microsoft.com/office/powerpoint/2010/main" val="31719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fr-FR" altLang="fr-FR"/>
          </a:p>
        </p:txBody>
      </p:sp>
      <p:sp>
        <p:nvSpPr>
          <p:cNvPr id="6" name="Footer Placeholder 5"/>
          <p:cNvSpPr>
            <a:spLocks noGrp="1"/>
          </p:cNvSpPr>
          <p:nvPr>
            <p:ph type="ftr" sz="quarter" idx="11"/>
          </p:nvPr>
        </p:nvSpPr>
        <p:spPr/>
        <p:txBody>
          <a:bodyPr/>
          <a:lstStyle/>
          <a:p>
            <a:endParaRPr lang="fr-FR" altLang="fr-FR"/>
          </a:p>
        </p:txBody>
      </p:sp>
      <p:sp>
        <p:nvSpPr>
          <p:cNvPr id="7" name="Slide Number Placeholder 6"/>
          <p:cNvSpPr>
            <a:spLocks noGrp="1"/>
          </p:cNvSpPr>
          <p:nvPr>
            <p:ph type="sldNum" sz="quarter" idx="12"/>
          </p:nvPr>
        </p:nvSpPr>
        <p:spPr/>
        <p:txBody>
          <a:bodyPr/>
          <a:lstStyle/>
          <a:p>
            <a:fld id="{F519C505-2807-4E55-9B90-5C82EF15CD2D}" type="slidenum">
              <a:rPr lang="fr-FR" altLang="fr-FR" smtClean="0"/>
              <a:pPr/>
              <a:t>‹N°›</a:t>
            </a:fld>
            <a:endParaRPr lang="fr-FR" altLang="fr-FR"/>
          </a:p>
        </p:txBody>
      </p:sp>
    </p:spTree>
    <p:extLst>
      <p:ext uri="{BB962C8B-B14F-4D97-AF65-F5344CB8AC3E}">
        <p14:creationId xmlns:p14="http://schemas.microsoft.com/office/powerpoint/2010/main" val="129770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94359" y="3132667"/>
            <a:ext cx="3910579" cy="31309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2098" y="3132667"/>
            <a:ext cx="3907541" cy="31309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fr-FR" altLang="fr-FR"/>
          </a:p>
        </p:txBody>
      </p:sp>
      <p:sp>
        <p:nvSpPr>
          <p:cNvPr id="8" name="Footer Placeholder 7"/>
          <p:cNvSpPr>
            <a:spLocks noGrp="1"/>
          </p:cNvSpPr>
          <p:nvPr>
            <p:ph type="ftr" sz="quarter" idx="11"/>
          </p:nvPr>
        </p:nvSpPr>
        <p:spPr/>
        <p:txBody>
          <a:bodyPr/>
          <a:lstStyle/>
          <a:p>
            <a:endParaRPr lang="fr-FR" altLang="fr-FR"/>
          </a:p>
        </p:txBody>
      </p:sp>
      <p:sp>
        <p:nvSpPr>
          <p:cNvPr id="9" name="Slide Number Placeholder 8"/>
          <p:cNvSpPr>
            <a:spLocks noGrp="1"/>
          </p:cNvSpPr>
          <p:nvPr>
            <p:ph type="sldNum" sz="quarter" idx="12"/>
          </p:nvPr>
        </p:nvSpPr>
        <p:spPr/>
        <p:txBody>
          <a:bodyPr/>
          <a:lstStyle/>
          <a:p>
            <a:fld id="{78CD7176-076F-413E-8CED-033282DF13D8}" type="slidenum">
              <a:rPr lang="fr-FR" altLang="fr-FR" smtClean="0"/>
              <a:pPr/>
              <a:t>‹N°›</a:t>
            </a:fld>
            <a:endParaRPr lang="fr-FR" altLang="fr-FR"/>
          </a:p>
        </p:txBody>
      </p:sp>
    </p:spTree>
    <p:extLst>
      <p:ext uri="{BB962C8B-B14F-4D97-AF65-F5344CB8AC3E}">
        <p14:creationId xmlns:p14="http://schemas.microsoft.com/office/powerpoint/2010/main" val="426191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fr-FR" altLang="fr-FR"/>
          </a:p>
        </p:txBody>
      </p:sp>
      <p:sp>
        <p:nvSpPr>
          <p:cNvPr id="4" name="Footer Placeholder 3"/>
          <p:cNvSpPr>
            <a:spLocks noGrp="1"/>
          </p:cNvSpPr>
          <p:nvPr>
            <p:ph type="ftr" sz="quarter" idx="11"/>
          </p:nvPr>
        </p:nvSpPr>
        <p:spPr/>
        <p:txBody>
          <a:bodyPr/>
          <a:lstStyle/>
          <a:p>
            <a:endParaRPr lang="fr-FR" altLang="fr-FR"/>
          </a:p>
        </p:txBody>
      </p:sp>
      <p:sp>
        <p:nvSpPr>
          <p:cNvPr id="5" name="Slide Number Placeholder 4"/>
          <p:cNvSpPr>
            <a:spLocks noGrp="1"/>
          </p:cNvSpPr>
          <p:nvPr>
            <p:ph type="sldNum" sz="quarter" idx="12"/>
          </p:nvPr>
        </p:nvSpPr>
        <p:spPr/>
        <p:txBody>
          <a:bodyPr/>
          <a:lstStyle/>
          <a:p>
            <a:fld id="{DDE7BDF5-8C8E-46C0-B4C6-6C444DCF7EAB}" type="slidenum">
              <a:rPr lang="fr-FR" altLang="fr-FR" smtClean="0"/>
              <a:pPr/>
              <a:t>‹N°›</a:t>
            </a:fld>
            <a:endParaRPr lang="fr-FR" altLang="fr-FR"/>
          </a:p>
        </p:txBody>
      </p:sp>
    </p:spTree>
    <p:extLst>
      <p:ext uri="{BB962C8B-B14F-4D97-AF65-F5344CB8AC3E}">
        <p14:creationId xmlns:p14="http://schemas.microsoft.com/office/powerpoint/2010/main" val="367796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ltLang="fr-FR"/>
          </a:p>
        </p:txBody>
      </p:sp>
      <p:sp>
        <p:nvSpPr>
          <p:cNvPr id="3" name="Footer Placeholder 2"/>
          <p:cNvSpPr>
            <a:spLocks noGrp="1"/>
          </p:cNvSpPr>
          <p:nvPr>
            <p:ph type="ftr" sz="quarter" idx="11"/>
          </p:nvPr>
        </p:nvSpPr>
        <p:spPr/>
        <p:txBody>
          <a:bodyPr/>
          <a:lstStyle/>
          <a:p>
            <a:endParaRPr lang="fr-FR" altLang="fr-FR"/>
          </a:p>
        </p:txBody>
      </p:sp>
      <p:sp>
        <p:nvSpPr>
          <p:cNvPr id="4" name="Slide Number Placeholder 3"/>
          <p:cNvSpPr>
            <a:spLocks noGrp="1"/>
          </p:cNvSpPr>
          <p:nvPr>
            <p:ph type="sldNum" sz="quarter" idx="12"/>
          </p:nvPr>
        </p:nvSpPr>
        <p:spPr/>
        <p:txBody>
          <a:bodyPr/>
          <a:lstStyle/>
          <a:p>
            <a:fld id="{23FC8CBD-9A99-417F-ADC5-1FBE3AC31363}" type="slidenum">
              <a:rPr lang="fr-FR" altLang="fr-FR" smtClean="0"/>
              <a:pPr/>
              <a:t>‹N°›</a:t>
            </a:fld>
            <a:endParaRPr lang="fr-FR" altLang="fr-FR"/>
          </a:p>
        </p:txBody>
      </p:sp>
    </p:spTree>
    <p:extLst>
      <p:ext uri="{BB962C8B-B14F-4D97-AF65-F5344CB8AC3E}">
        <p14:creationId xmlns:p14="http://schemas.microsoft.com/office/powerpoint/2010/main" val="346906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ltLang="fr-FR"/>
          </a:p>
        </p:txBody>
      </p:sp>
      <p:sp>
        <p:nvSpPr>
          <p:cNvPr id="6" name="Footer Placeholder 5"/>
          <p:cNvSpPr>
            <a:spLocks noGrp="1"/>
          </p:cNvSpPr>
          <p:nvPr>
            <p:ph type="ftr" sz="quarter" idx="11"/>
          </p:nvPr>
        </p:nvSpPr>
        <p:spPr/>
        <p:txBody>
          <a:bodyPr/>
          <a:lstStyle/>
          <a:p>
            <a:endParaRPr lang="fr-FR" altLang="fr-FR"/>
          </a:p>
        </p:txBody>
      </p:sp>
      <p:sp>
        <p:nvSpPr>
          <p:cNvPr id="7" name="Slide Number Placeholder 6"/>
          <p:cNvSpPr>
            <a:spLocks noGrp="1"/>
          </p:cNvSpPr>
          <p:nvPr>
            <p:ph type="sldNum" sz="quarter" idx="12"/>
          </p:nvPr>
        </p:nvSpPr>
        <p:spPr/>
        <p:txBody>
          <a:bodyPr/>
          <a:lstStyle/>
          <a:p>
            <a:fld id="{01838E86-5CEC-4FB7-8AA2-1B01C2C16FC8}" type="slidenum">
              <a:rPr lang="fr-FR" altLang="fr-FR" smtClean="0"/>
              <a:pPr/>
              <a:t>‹N°›</a:t>
            </a:fld>
            <a:endParaRPr lang="fr-FR" altLang="fr-FR"/>
          </a:p>
        </p:txBody>
      </p:sp>
    </p:spTree>
    <p:extLst>
      <p:ext uri="{BB962C8B-B14F-4D97-AF65-F5344CB8AC3E}">
        <p14:creationId xmlns:p14="http://schemas.microsoft.com/office/powerpoint/2010/main" val="8226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FR" altLang="fr-FR"/>
          </a:p>
        </p:txBody>
      </p:sp>
      <p:sp>
        <p:nvSpPr>
          <p:cNvPr id="6" name="Footer Placeholder 5"/>
          <p:cNvSpPr>
            <a:spLocks noGrp="1"/>
          </p:cNvSpPr>
          <p:nvPr>
            <p:ph type="ftr" sz="quarter" idx="11"/>
          </p:nvPr>
        </p:nvSpPr>
        <p:spPr/>
        <p:txBody>
          <a:bodyPr/>
          <a:lstStyle/>
          <a:p>
            <a:endParaRPr lang="fr-FR" altLang="fr-FR"/>
          </a:p>
        </p:txBody>
      </p:sp>
      <p:sp>
        <p:nvSpPr>
          <p:cNvPr id="7" name="Slide Number Placeholder 6"/>
          <p:cNvSpPr>
            <a:spLocks noGrp="1"/>
          </p:cNvSpPr>
          <p:nvPr>
            <p:ph type="sldNum" sz="quarter" idx="12"/>
          </p:nvPr>
        </p:nvSpPr>
        <p:spPr/>
        <p:txBody>
          <a:bodyPr/>
          <a:lstStyle/>
          <a:p>
            <a:fld id="{25132BA8-7309-4810-B652-6742CC3B3857}" type="slidenum">
              <a:rPr lang="fr-FR" altLang="fr-FR" smtClean="0"/>
              <a:pPr/>
              <a:t>‹N°›</a:t>
            </a:fld>
            <a:endParaRPr lang="fr-FR" altLang="fr-FR"/>
          </a:p>
        </p:txBody>
      </p:sp>
    </p:spTree>
    <p:extLst>
      <p:ext uri="{BB962C8B-B14F-4D97-AF65-F5344CB8AC3E}">
        <p14:creationId xmlns:p14="http://schemas.microsoft.com/office/powerpoint/2010/main" val="217992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fr-FR" altLang="fr-F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altLang="fr-F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6F7DCC-D65B-44B1-B4CC-B75FE6A7C678}" type="slidenum">
              <a:rPr lang="fr-FR" altLang="fr-FR" smtClean="0"/>
              <a:pPr/>
              <a:t>‹N°›</a:t>
            </a:fld>
            <a:endParaRPr lang="fr-FR" altLang="fr-FR"/>
          </a:p>
        </p:txBody>
      </p:sp>
    </p:spTree>
    <p:extLst>
      <p:ext uri="{BB962C8B-B14F-4D97-AF65-F5344CB8AC3E}">
        <p14:creationId xmlns:p14="http://schemas.microsoft.com/office/powerpoint/2010/main" val="2153561960"/>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https://d.docs.live.net/90681bb03326c562/Bible%20&#233;tudes/Saint%20Esprit/Le%20fruit/48%20le%20fruit%20de%20l'esprit.wma" TargetMode="External"/><Relationship Id="rId1" Type="http://schemas.openxmlformats.org/officeDocument/2006/relationships/audio" Target="NULL" TargetMode="External"/><Relationship Id="rId6" Type="http://schemas.openxmlformats.org/officeDocument/2006/relationships/image" Target="../media/image50.png"/><Relationship Id="rId5" Type="http://schemas.openxmlformats.org/officeDocument/2006/relationships/image" Target="../media/image10.jpeg"/><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0.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25.png"/><Relationship Id="rId5" Type="http://schemas.openxmlformats.org/officeDocument/2006/relationships/image" Target="../media/image20.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a:extLst>
              <a:ext uri="{FF2B5EF4-FFF2-40B4-BE49-F238E27FC236}">
                <a16:creationId xmlns:a16="http://schemas.microsoft.com/office/drawing/2014/main" id="{33664113-B867-4570-96C7-E8EB8374E2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6016" y="3789363"/>
            <a:ext cx="4283522" cy="28552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5" name="Picture 5">
            <a:extLst>
              <a:ext uri="{FF2B5EF4-FFF2-40B4-BE49-F238E27FC236}">
                <a16:creationId xmlns:a16="http://schemas.microsoft.com/office/drawing/2014/main" id="{5BC4B105-AD04-4EE5-93B1-326975A3A9A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5860" y="3679309"/>
            <a:ext cx="3768068" cy="2965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D03B7611-0443-477F-9C29-347F7B9661E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08501" y="404664"/>
            <a:ext cx="3812868" cy="2860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B261FC-B0FD-40B1-B106-489CADBAFEFF}"/>
              </a:ext>
            </a:extLst>
          </p:cNvPr>
          <p:cNvSpPr/>
          <p:nvPr/>
        </p:nvSpPr>
        <p:spPr>
          <a:xfrm>
            <a:off x="522631" y="1124744"/>
            <a:ext cx="3708067" cy="1938992"/>
          </a:xfrm>
          <a:prstGeom prst="rect">
            <a:avLst/>
          </a:prstGeom>
          <a:noFill/>
        </p:spPr>
        <p:txBody>
          <a:bodyPr wrap="none" lIns="91440" tIns="45720" rIns="91440" bIns="45720">
            <a:spAutoFit/>
          </a:bodyPr>
          <a:lstStyle/>
          <a:p>
            <a:pPr algn="ctr"/>
            <a:r>
              <a:rPr lang="fr-F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Le fruit </a:t>
            </a:r>
          </a:p>
          <a:p>
            <a:pPr algn="ctr"/>
            <a:r>
              <a:rPr lang="fr-F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 l’Esprit</a:t>
            </a:r>
          </a:p>
        </p:txBody>
      </p:sp>
    </p:spTree>
    <p:extLst>
      <p:ext uri="{BB962C8B-B14F-4D97-AF65-F5344CB8AC3E}">
        <p14:creationId xmlns:p14="http://schemas.microsoft.com/office/powerpoint/2010/main" val="684732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2000" fill="hold"/>
                                        <p:tgtEl>
                                          <p:spTgt spid="10245"/>
                                        </p:tgtEl>
                                        <p:attrNameLst>
                                          <p:attrName>ppt_w</p:attrName>
                                        </p:attrNameLst>
                                      </p:cBhvr>
                                      <p:tavLst>
                                        <p:tav tm="0">
                                          <p:val>
                                            <p:fltVal val="0"/>
                                          </p:val>
                                        </p:tav>
                                        <p:tav tm="100000">
                                          <p:val>
                                            <p:strVal val="#ppt_w"/>
                                          </p:val>
                                        </p:tav>
                                      </p:tavLst>
                                    </p:anim>
                                    <p:anim calcmode="lin" valueType="num">
                                      <p:cBhvr>
                                        <p:cTn id="8" dur="2000" fill="hold"/>
                                        <p:tgtEl>
                                          <p:spTgt spid="10245"/>
                                        </p:tgtEl>
                                        <p:attrNameLst>
                                          <p:attrName>ppt_h</p:attrName>
                                        </p:attrNameLst>
                                      </p:cBhvr>
                                      <p:tavLst>
                                        <p:tav tm="0">
                                          <p:val>
                                            <p:fltVal val="0"/>
                                          </p:val>
                                        </p:tav>
                                        <p:tav tm="100000">
                                          <p:val>
                                            <p:strVal val="#ppt_h"/>
                                          </p:val>
                                        </p:tav>
                                      </p:tavLst>
                                    </p:anim>
                                    <p:animEffect transition="in" filter="fade">
                                      <p:cBhvr>
                                        <p:cTn id="9" dur="2000"/>
                                        <p:tgtEl>
                                          <p:spTgt spid="10245"/>
                                        </p:tgtEl>
                                      </p:cBhvr>
                                    </p:animEffect>
                                  </p:childTnLst>
                                </p:cTn>
                              </p:par>
                            </p:childTnLst>
                          </p:cTn>
                        </p:par>
                        <p:par>
                          <p:cTn id="10" fill="hold" nodeType="afterGroup">
                            <p:stCondLst>
                              <p:cond delay="2000"/>
                            </p:stCondLst>
                            <p:childTnLst>
                              <p:par>
                                <p:cTn id="11" presetID="17" presetClass="entr" presetSubtype="10" fill="hold" nodeType="after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p:cTn id="13" dur="2000" fill="hold"/>
                                        <p:tgtEl>
                                          <p:spTgt spid="10244"/>
                                        </p:tgtEl>
                                        <p:attrNameLst>
                                          <p:attrName>ppt_w</p:attrName>
                                        </p:attrNameLst>
                                      </p:cBhvr>
                                      <p:tavLst>
                                        <p:tav tm="0">
                                          <p:val>
                                            <p:fltVal val="0"/>
                                          </p:val>
                                        </p:tav>
                                        <p:tav tm="100000">
                                          <p:val>
                                            <p:strVal val="#ppt_w"/>
                                          </p:val>
                                        </p:tav>
                                      </p:tavLst>
                                    </p:anim>
                                    <p:anim calcmode="lin" valueType="num">
                                      <p:cBhvr>
                                        <p:cTn id="14" dur="2000" fill="hold"/>
                                        <p:tgtEl>
                                          <p:spTgt spid="10244"/>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4000"/>
                            </p:stCondLst>
                            <p:childTnLst>
                              <p:par>
                                <p:cTn id="16" presetID="53" presetClass="entr" presetSubtype="0" fill="hold" nodeType="afterEffect">
                                  <p:stCondLst>
                                    <p:cond delay="0"/>
                                  </p:stCondLst>
                                  <p:childTnLst>
                                    <p:set>
                                      <p:cBhvr>
                                        <p:cTn id="17" dur="1" fill="hold">
                                          <p:stCondLst>
                                            <p:cond delay="0"/>
                                          </p:stCondLst>
                                        </p:cTn>
                                        <p:tgtEl>
                                          <p:spTgt spid="10246"/>
                                        </p:tgtEl>
                                        <p:attrNameLst>
                                          <p:attrName>style.visibility</p:attrName>
                                        </p:attrNameLst>
                                      </p:cBhvr>
                                      <p:to>
                                        <p:strVal val="visible"/>
                                      </p:to>
                                    </p:set>
                                    <p:anim calcmode="lin" valueType="num">
                                      <p:cBhvr>
                                        <p:cTn id="18" dur="2000" fill="hold"/>
                                        <p:tgtEl>
                                          <p:spTgt spid="10246"/>
                                        </p:tgtEl>
                                        <p:attrNameLst>
                                          <p:attrName>ppt_w</p:attrName>
                                        </p:attrNameLst>
                                      </p:cBhvr>
                                      <p:tavLst>
                                        <p:tav tm="0">
                                          <p:val>
                                            <p:fltVal val="0"/>
                                          </p:val>
                                        </p:tav>
                                        <p:tav tm="100000">
                                          <p:val>
                                            <p:strVal val="#ppt_w"/>
                                          </p:val>
                                        </p:tav>
                                      </p:tavLst>
                                    </p:anim>
                                    <p:anim calcmode="lin" valueType="num">
                                      <p:cBhvr>
                                        <p:cTn id="19" dur="2000" fill="hold"/>
                                        <p:tgtEl>
                                          <p:spTgt spid="10246"/>
                                        </p:tgtEl>
                                        <p:attrNameLst>
                                          <p:attrName>ppt_h</p:attrName>
                                        </p:attrNameLst>
                                      </p:cBhvr>
                                      <p:tavLst>
                                        <p:tav tm="0">
                                          <p:val>
                                            <p:fltVal val="0"/>
                                          </p:val>
                                        </p:tav>
                                        <p:tav tm="100000">
                                          <p:val>
                                            <p:strVal val="#ppt_h"/>
                                          </p:val>
                                        </p:tav>
                                      </p:tavLst>
                                    </p:anim>
                                    <p:animEffect transition="in" filter="fade">
                                      <p:cBhvr>
                                        <p:cTn id="20"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5D16EFE9-89D2-46BA-9B77-8F08995A184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a:extLst>
              <a:ext uri="{FF2B5EF4-FFF2-40B4-BE49-F238E27FC236}">
                <a16:creationId xmlns:a16="http://schemas.microsoft.com/office/drawing/2014/main" id="{CFDD3A05-766A-4E53-8860-C9337D9F9575}"/>
              </a:ext>
            </a:extLst>
          </p:cNvPr>
          <p:cNvSpPr txBox="1">
            <a:spLocks noChangeArrowheads="1"/>
          </p:cNvSpPr>
          <p:nvPr/>
        </p:nvSpPr>
        <p:spPr bwMode="auto">
          <a:xfrm>
            <a:off x="6156176" y="277900"/>
            <a:ext cx="1083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paix</a:t>
            </a:r>
          </a:p>
        </p:txBody>
      </p:sp>
      <p:sp>
        <p:nvSpPr>
          <p:cNvPr id="15366" name="Text Box 6">
            <a:extLst>
              <a:ext uri="{FF2B5EF4-FFF2-40B4-BE49-F238E27FC236}">
                <a16:creationId xmlns:a16="http://schemas.microsoft.com/office/drawing/2014/main" id="{EE24D503-0ECD-40F1-B354-C60A7D401775}"/>
              </a:ext>
            </a:extLst>
          </p:cNvPr>
          <p:cNvSpPr txBox="1">
            <a:spLocks noChangeArrowheads="1"/>
          </p:cNvSpPr>
          <p:nvPr/>
        </p:nvSpPr>
        <p:spPr bwMode="auto">
          <a:xfrm>
            <a:off x="2247900" y="549275"/>
            <a:ext cx="66865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00B0F0"/>
                </a:solidFill>
              </a:rPr>
              <a:t>Paix: état d’un pays qui n’est pas en guerre; traité mettant fin à l’état de guerre; état de concorde, d’accord entre les membres d’un groupe, d’une famille; repos, calme, silence.</a:t>
            </a:r>
          </a:p>
        </p:txBody>
      </p:sp>
      <p:sp>
        <p:nvSpPr>
          <p:cNvPr id="15367" name="Text Box 7">
            <a:extLst>
              <a:ext uri="{FF2B5EF4-FFF2-40B4-BE49-F238E27FC236}">
                <a16:creationId xmlns:a16="http://schemas.microsoft.com/office/drawing/2014/main" id="{83FBA756-80AA-43C5-B3A6-BA21C361CECA}"/>
              </a:ext>
            </a:extLst>
          </p:cNvPr>
          <p:cNvSpPr txBox="1">
            <a:spLocks noChangeArrowheads="1"/>
          </p:cNvSpPr>
          <p:nvPr/>
        </p:nvSpPr>
        <p:spPr bwMode="auto">
          <a:xfrm>
            <a:off x="395288" y="1908115"/>
            <a:ext cx="82804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2000" b="1" dirty="0">
                <a:solidFill>
                  <a:srgbClr val="FFFF00"/>
                </a:solidFill>
              </a:rPr>
              <a:t>La paix est une recherche permanente de l’homme sans qu’il puisse y parvenir: il a déclaré la guerre au Dieu de paix </a:t>
            </a:r>
            <a:r>
              <a:rPr lang="fr-FR" altLang="fr-FR" sz="2000" b="1" i="1" dirty="0">
                <a:solidFill>
                  <a:schemeClr val="accent1"/>
                </a:solidFill>
              </a:rPr>
              <a:t>(Philippiens 4:9)</a:t>
            </a:r>
            <a:r>
              <a:rPr lang="fr-FR" altLang="fr-FR" sz="2000" b="1" dirty="0"/>
              <a:t> </a:t>
            </a:r>
          </a:p>
          <a:p>
            <a:pPr>
              <a:spcBef>
                <a:spcPct val="50000"/>
              </a:spcBef>
            </a:pPr>
            <a:r>
              <a:rPr lang="fr-FR" altLang="fr-FR" sz="2000" b="1" i="1" u="sng" dirty="0">
                <a:solidFill>
                  <a:schemeClr val="accent1"/>
                </a:solidFill>
              </a:rPr>
              <a:t>Psaumes 38:3</a:t>
            </a:r>
            <a:r>
              <a:rPr lang="fr-FR" altLang="fr-FR" sz="2000" b="1" i="1" dirty="0">
                <a:solidFill>
                  <a:schemeClr val="accent1"/>
                </a:solidFill>
              </a:rPr>
              <a:t>  Il n’y a rien d’entier en ma chair, à cause de ton indignation; point de paix dans mes os, à cause de mon péché.                                                       </a:t>
            </a:r>
            <a:r>
              <a:rPr lang="fr-FR" altLang="fr-FR" sz="2000" b="1" i="1" u="sng" dirty="0">
                <a:solidFill>
                  <a:schemeClr val="accent1"/>
                </a:solidFill>
              </a:rPr>
              <a:t>Esaïe 48:22</a:t>
            </a:r>
            <a:r>
              <a:rPr lang="fr-FR" altLang="fr-FR" sz="2000" b="1" i="1" dirty="0">
                <a:solidFill>
                  <a:schemeClr val="accent1"/>
                </a:solidFill>
              </a:rPr>
              <a:t>  Il n’y a pas de paix, dit l’Éternel, pour les méchants.</a:t>
            </a:r>
          </a:p>
          <a:p>
            <a:pPr>
              <a:spcBef>
                <a:spcPct val="50000"/>
              </a:spcBef>
            </a:pPr>
            <a:r>
              <a:rPr lang="fr-FR" altLang="fr-FR" sz="2000" b="1" dirty="0">
                <a:solidFill>
                  <a:srgbClr val="FFFF00"/>
                </a:solidFill>
              </a:rPr>
              <a:t>L’homme privé de paix, incapable d’y accéder</a:t>
            </a:r>
            <a:r>
              <a:rPr lang="fr-FR" altLang="fr-FR" sz="2000" b="1" dirty="0">
                <a:solidFill>
                  <a:schemeClr val="accent1"/>
                </a:solidFill>
              </a:rPr>
              <a:t> </a:t>
            </a:r>
            <a:r>
              <a:rPr lang="fr-FR" altLang="fr-FR" sz="2000" b="1" i="1" dirty="0">
                <a:solidFill>
                  <a:schemeClr val="accent1"/>
                </a:solidFill>
              </a:rPr>
              <a:t>(</a:t>
            </a:r>
            <a:r>
              <a:rPr lang="fr-FR" altLang="fr-FR" sz="2000" b="1" i="1" u="sng" dirty="0">
                <a:solidFill>
                  <a:schemeClr val="accent1"/>
                </a:solidFill>
              </a:rPr>
              <a:t>Psaumes 120:7</a:t>
            </a:r>
            <a:r>
              <a:rPr lang="fr-FR" altLang="fr-FR" sz="2000" b="1" i="1" dirty="0">
                <a:solidFill>
                  <a:schemeClr val="accent1"/>
                </a:solidFill>
              </a:rPr>
              <a:t>  Je veux la paix; mais si j’en parle, ils sont, eux, pour la guerre.)</a:t>
            </a:r>
            <a:r>
              <a:rPr lang="fr-FR" altLang="fr-FR" sz="2000" b="1" dirty="0">
                <a:solidFill>
                  <a:srgbClr val="FFFF00"/>
                </a:solidFill>
              </a:rPr>
              <a:t> peut recevoir la paix: il lui suffit de recevoir le Seigneur Jésus Christ, le prince de la paix:</a:t>
            </a:r>
          </a:p>
          <a:p>
            <a:pPr>
              <a:spcBef>
                <a:spcPct val="50000"/>
              </a:spcBef>
            </a:pPr>
            <a:r>
              <a:rPr lang="fr-FR" altLang="fr-FR" sz="2000" b="1" i="1" u="sng" dirty="0">
                <a:solidFill>
                  <a:schemeClr val="accent1"/>
                </a:solidFill>
              </a:rPr>
              <a:t>Esaïe 9:6</a:t>
            </a:r>
            <a:r>
              <a:rPr lang="fr-FR" altLang="fr-FR" sz="2000" b="1" i="1" dirty="0">
                <a:solidFill>
                  <a:schemeClr val="accent1"/>
                </a:solidFill>
              </a:rPr>
              <a:t>  Car un enfant nous est né, un fils nous a été donné, et le gouvernement sera sur son épaule; et on appellera son nom, …Prince de paix.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7">
                                            <p:txEl>
                                              <p:pRg st="0" end="0"/>
                                            </p:txEl>
                                          </p:spTgt>
                                        </p:tgtEl>
                                        <p:attrNameLst>
                                          <p:attrName>style.visibility</p:attrName>
                                        </p:attrNameLst>
                                      </p:cBhvr>
                                      <p:to>
                                        <p:strVal val="visible"/>
                                      </p:to>
                                    </p:set>
                                    <p:animEffect transition="in" filter="fade">
                                      <p:cBhvr>
                                        <p:cTn id="7" dur="2000"/>
                                        <p:tgtEl>
                                          <p:spTgt spid="153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7">
                                            <p:txEl>
                                              <p:pRg st="1" end="1"/>
                                            </p:txEl>
                                          </p:spTgt>
                                        </p:tgtEl>
                                        <p:attrNameLst>
                                          <p:attrName>style.visibility</p:attrName>
                                        </p:attrNameLst>
                                      </p:cBhvr>
                                      <p:to>
                                        <p:strVal val="visible"/>
                                      </p:to>
                                    </p:set>
                                    <p:animEffect transition="in" filter="fade">
                                      <p:cBhvr>
                                        <p:cTn id="12" dur="2000"/>
                                        <p:tgtEl>
                                          <p:spTgt spid="153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367">
                                            <p:txEl>
                                              <p:pRg st="2" end="2"/>
                                            </p:txEl>
                                          </p:spTgt>
                                        </p:tgtEl>
                                        <p:attrNameLst>
                                          <p:attrName>style.visibility</p:attrName>
                                        </p:attrNameLst>
                                      </p:cBhvr>
                                      <p:to>
                                        <p:strVal val="visible"/>
                                      </p:to>
                                    </p:set>
                                    <p:animEffect transition="in" filter="fade">
                                      <p:cBhvr>
                                        <p:cTn id="17" dur="2000"/>
                                        <p:tgtEl>
                                          <p:spTgt spid="153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367">
                                            <p:txEl>
                                              <p:pRg st="3" end="3"/>
                                            </p:txEl>
                                          </p:spTgt>
                                        </p:tgtEl>
                                        <p:attrNameLst>
                                          <p:attrName>style.visibility</p:attrName>
                                        </p:attrNameLst>
                                      </p:cBhvr>
                                      <p:to>
                                        <p:strVal val="visible"/>
                                      </p:to>
                                    </p:set>
                                    <p:animEffect transition="in" filter="fade">
                                      <p:cBhvr>
                                        <p:cTn id="22" dur="2000"/>
                                        <p:tgtEl>
                                          <p:spTgt spid="153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5D16EFE9-89D2-46BA-9B77-8F08995A184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a:extLst>
              <a:ext uri="{FF2B5EF4-FFF2-40B4-BE49-F238E27FC236}">
                <a16:creationId xmlns:a16="http://schemas.microsoft.com/office/drawing/2014/main" id="{CFDD3A05-766A-4E53-8860-C9337D9F9575}"/>
              </a:ext>
            </a:extLst>
          </p:cNvPr>
          <p:cNvSpPr txBox="1">
            <a:spLocks noChangeArrowheads="1"/>
          </p:cNvSpPr>
          <p:nvPr/>
        </p:nvSpPr>
        <p:spPr bwMode="auto">
          <a:xfrm>
            <a:off x="6156176" y="277900"/>
            <a:ext cx="1083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paix</a:t>
            </a:r>
          </a:p>
        </p:txBody>
      </p:sp>
      <p:sp>
        <p:nvSpPr>
          <p:cNvPr id="15367" name="Text Box 7">
            <a:extLst>
              <a:ext uri="{FF2B5EF4-FFF2-40B4-BE49-F238E27FC236}">
                <a16:creationId xmlns:a16="http://schemas.microsoft.com/office/drawing/2014/main" id="{83FBA756-80AA-43C5-B3A6-BA21C361CECA}"/>
              </a:ext>
            </a:extLst>
          </p:cNvPr>
          <p:cNvSpPr txBox="1">
            <a:spLocks noChangeArrowheads="1"/>
          </p:cNvSpPr>
          <p:nvPr/>
        </p:nvSpPr>
        <p:spPr bwMode="auto">
          <a:xfrm>
            <a:off x="395288" y="1908115"/>
            <a:ext cx="842518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i="1" u="sng" dirty="0">
                <a:solidFill>
                  <a:schemeClr val="accent1"/>
                </a:solidFill>
              </a:rPr>
              <a:t>Romains 5:1 </a:t>
            </a:r>
            <a:r>
              <a:rPr lang="fr-FR" altLang="fr-FR" sz="2000" b="1" i="1" dirty="0">
                <a:solidFill>
                  <a:schemeClr val="accent1"/>
                </a:solidFill>
              </a:rPr>
              <a:t>Ayant été justifiés sur le principe de la foi, nous avons la paix avec Dieu par notre Seigneur Jésus Christ…</a:t>
            </a:r>
          </a:p>
          <a:p>
            <a:pPr algn="ctr"/>
            <a:r>
              <a:rPr lang="fr-FR" altLang="fr-FR" sz="2000" b="1" i="1" u="sng" dirty="0">
                <a:solidFill>
                  <a:srgbClr val="FFFF00"/>
                </a:solidFill>
              </a:rPr>
              <a:t>Comment et pourquoi?</a:t>
            </a:r>
          </a:p>
          <a:p>
            <a:r>
              <a:rPr lang="fr-FR" altLang="fr-FR" sz="2000" b="1" i="1" u="sng" dirty="0">
                <a:solidFill>
                  <a:schemeClr val="accent1"/>
                </a:solidFill>
              </a:rPr>
              <a:t>Jean 14:27</a:t>
            </a:r>
            <a:r>
              <a:rPr lang="fr-FR" altLang="fr-FR" sz="2000" b="1" i="1" dirty="0">
                <a:solidFill>
                  <a:schemeClr val="accent1"/>
                </a:solidFill>
              </a:rPr>
              <a:t>  Je vous laisse la paix; je vous donne ma paix; </a:t>
            </a:r>
          </a:p>
          <a:p>
            <a:r>
              <a:rPr lang="fr-FR" altLang="fr-FR" sz="2000" b="1" i="1" u="sng" dirty="0">
                <a:solidFill>
                  <a:schemeClr val="accent1"/>
                </a:solidFill>
              </a:rPr>
              <a:t>Esaïe 53:5</a:t>
            </a:r>
            <a:r>
              <a:rPr lang="fr-FR" altLang="fr-FR" sz="2000" b="1" i="1" dirty="0">
                <a:solidFill>
                  <a:schemeClr val="accent1"/>
                </a:solidFill>
              </a:rPr>
              <a:t>  mais il a été blessé pour nos transgressions, il a été meurtri pour nos iniquités; le châtiment de notre paix a été sur lui…</a:t>
            </a:r>
          </a:p>
          <a:p>
            <a:r>
              <a:rPr lang="fr-FR" altLang="fr-FR" sz="2000" b="1" i="1" u="sng" dirty="0">
                <a:solidFill>
                  <a:schemeClr val="accent1"/>
                </a:solidFill>
              </a:rPr>
              <a:t>Jean 16:33 </a:t>
            </a:r>
            <a:r>
              <a:rPr lang="fr-FR" altLang="fr-FR" sz="2000" b="1" i="1" dirty="0">
                <a:solidFill>
                  <a:schemeClr val="accent1"/>
                </a:solidFill>
              </a:rPr>
              <a:t>Je vous ai dit ces choses, afin qu’en moi vous ayez la paix.</a:t>
            </a:r>
          </a:p>
          <a:p>
            <a:r>
              <a:rPr lang="fr-FR" altLang="fr-FR" sz="2000" b="1" i="1" u="sng" dirty="0">
                <a:solidFill>
                  <a:schemeClr val="accent1"/>
                </a:solidFill>
              </a:rPr>
              <a:t>Colossiens 1:20</a:t>
            </a:r>
            <a:r>
              <a:rPr lang="fr-FR" altLang="fr-FR" sz="2000" b="1" i="1" dirty="0">
                <a:solidFill>
                  <a:schemeClr val="accent1"/>
                </a:solidFill>
              </a:rPr>
              <a:t>  ayant fait la paix par le sang de sa croix,  </a:t>
            </a:r>
          </a:p>
          <a:p>
            <a:r>
              <a:rPr lang="fr-FR" altLang="fr-FR" sz="2000" b="1" i="1" u="sng" dirty="0">
                <a:solidFill>
                  <a:schemeClr val="accent1"/>
                </a:solidFill>
              </a:rPr>
              <a:t>Éphésiens 2:14</a:t>
            </a:r>
            <a:r>
              <a:rPr lang="fr-FR" altLang="fr-FR" sz="2000" b="1" i="1" dirty="0">
                <a:solidFill>
                  <a:schemeClr val="accent1"/>
                </a:solidFill>
              </a:rPr>
              <a:t>  Car c’est lui qui est notre paix,</a:t>
            </a:r>
          </a:p>
          <a:p>
            <a:endParaRPr lang="fr-FR" altLang="fr-FR" sz="2000" b="1" i="1" dirty="0">
              <a:solidFill>
                <a:schemeClr val="accent1"/>
              </a:solidFill>
            </a:endParaRPr>
          </a:p>
          <a:p>
            <a:pPr algn="ctr"/>
            <a:r>
              <a:rPr lang="fr-FR" altLang="fr-FR" sz="2000" b="1" dirty="0">
                <a:solidFill>
                  <a:srgbClr val="FFFF00"/>
                </a:solidFill>
              </a:rPr>
              <a:t>Il ne s’agit donc pas seulement d’un état, mais de </a:t>
            </a:r>
          </a:p>
          <a:p>
            <a:pPr algn="ctr"/>
            <a:r>
              <a:rPr lang="fr-FR" altLang="fr-FR" sz="2000" b="1" u="sng" dirty="0">
                <a:solidFill>
                  <a:srgbClr val="FFFF00"/>
                </a:solidFill>
              </a:rPr>
              <a:t>la connaissance d’une personne qui est la paix, qui a fait la paix.</a:t>
            </a:r>
            <a:endParaRPr lang="fr-FR" altLang="fr-FR" sz="2000" b="1" i="1" dirty="0">
              <a:solidFill>
                <a:schemeClr val="accent1"/>
              </a:solidFill>
            </a:endParaRPr>
          </a:p>
          <a:p>
            <a:pPr algn="ctr"/>
            <a:endParaRPr lang="fr-FR" altLang="fr-FR" sz="2000" b="1" u="sng" dirty="0">
              <a:solidFill>
                <a:srgbClr val="FFFF00"/>
              </a:solidFill>
            </a:endParaRPr>
          </a:p>
        </p:txBody>
      </p:sp>
      <p:pic>
        <p:nvPicPr>
          <p:cNvPr id="15368" name="Picture 8">
            <a:extLst>
              <a:ext uri="{FF2B5EF4-FFF2-40B4-BE49-F238E27FC236}">
                <a16:creationId xmlns:a16="http://schemas.microsoft.com/office/drawing/2014/main" id="{CB78984E-C30A-42CC-9290-624E51F23652}"/>
              </a:ext>
            </a:extLst>
          </p:cNvPr>
          <p:cNvPicPr>
            <a:picLocks noChangeAspect="1" noChangeArrowheads="1"/>
          </p:cNvPicPr>
          <p:nvPr/>
        </p:nvPicPr>
        <p:blipFill>
          <a:blip r:embed="rId4" cstate="screen">
            <a:lum bright="12000"/>
            <a:extLst>
              <a:ext uri="{28A0092B-C50C-407E-A947-70E740481C1C}">
                <a14:useLocalDpi xmlns:a14="http://schemas.microsoft.com/office/drawing/2010/main"/>
              </a:ext>
            </a:extLst>
          </a:blip>
          <a:srcRect/>
          <a:stretch>
            <a:fillRect/>
          </a:stretch>
        </p:blipFill>
        <p:spPr bwMode="auto">
          <a:xfrm>
            <a:off x="7857349" y="374211"/>
            <a:ext cx="977900" cy="143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552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7">
                                            <p:txEl>
                                              <p:pRg st="0" end="0"/>
                                            </p:txEl>
                                          </p:spTgt>
                                        </p:tgtEl>
                                        <p:attrNameLst>
                                          <p:attrName>style.visibility</p:attrName>
                                        </p:attrNameLst>
                                      </p:cBhvr>
                                      <p:to>
                                        <p:strVal val="visible"/>
                                      </p:to>
                                    </p:set>
                                    <p:animEffect transition="in" filter="fade">
                                      <p:cBhvr>
                                        <p:cTn id="7" dur="2000"/>
                                        <p:tgtEl>
                                          <p:spTgt spid="153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7">
                                            <p:txEl>
                                              <p:pRg st="1" end="1"/>
                                            </p:txEl>
                                          </p:spTgt>
                                        </p:tgtEl>
                                        <p:attrNameLst>
                                          <p:attrName>style.visibility</p:attrName>
                                        </p:attrNameLst>
                                      </p:cBhvr>
                                      <p:to>
                                        <p:strVal val="visible"/>
                                      </p:to>
                                    </p:set>
                                    <p:animEffect transition="in" filter="fade">
                                      <p:cBhvr>
                                        <p:cTn id="12" dur="2000"/>
                                        <p:tgtEl>
                                          <p:spTgt spid="1536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367">
                                            <p:txEl>
                                              <p:pRg st="2" end="2"/>
                                            </p:txEl>
                                          </p:spTgt>
                                        </p:tgtEl>
                                        <p:attrNameLst>
                                          <p:attrName>style.visibility</p:attrName>
                                        </p:attrNameLst>
                                      </p:cBhvr>
                                      <p:to>
                                        <p:strVal val="visible"/>
                                      </p:to>
                                    </p:set>
                                    <p:animEffect transition="in" filter="fade">
                                      <p:cBhvr>
                                        <p:cTn id="15" dur="2000"/>
                                        <p:tgtEl>
                                          <p:spTgt spid="153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367">
                                            <p:txEl>
                                              <p:pRg st="3" end="3"/>
                                            </p:txEl>
                                          </p:spTgt>
                                        </p:tgtEl>
                                        <p:attrNameLst>
                                          <p:attrName>style.visibility</p:attrName>
                                        </p:attrNameLst>
                                      </p:cBhvr>
                                      <p:to>
                                        <p:strVal val="visible"/>
                                      </p:to>
                                    </p:set>
                                    <p:animEffect transition="in" filter="fade">
                                      <p:cBhvr>
                                        <p:cTn id="20" dur="2000"/>
                                        <p:tgtEl>
                                          <p:spTgt spid="153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367">
                                            <p:txEl>
                                              <p:pRg st="4" end="4"/>
                                            </p:txEl>
                                          </p:spTgt>
                                        </p:tgtEl>
                                        <p:attrNameLst>
                                          <p:attrName>style.visibility</p:attrName>
                                        </p:attrNameLst>
                                      </p:cBhvr>
                                      <p:to>
                                        <p:strVal val="visible"/>
                                      </p:to>
                                    </p:set>
                                    <p:animEffect transition="in" filter="fade">
                                      <p:cBhvr>
                                        <p:cTn id="25" dur="2000"/>
                                        <p:tgtEl>
                                          <p:spTgt spid="1536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367">
                                            <p:txEl>
                                              <p:pRg st="5" end="5"/>
                                            </p:txEl>
                                          </p:spTgt>
                                        </p:tgtEl>
                                        <p:attrNameLst>
                                          <p:attrName>style.visibility</p:attrName>
                                        </p:attrNameLst>
                                      </p:cBhvr>
                                      <p:to>
                                        <p:strVal val="visible"/>
                                      </p:to>
                                    </p:set>
                                    <p:animEffect transition="in" filter="fade">
                                      <p:cBhvr>
                                        <p:cTn id="30" dur="2000"/>
                                        <p:tgtEl>
                                          <p:spTgt spid="1536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367">
                                            <p:txEl>
                                              <p:pRg st="6" end="6"/>
                                            </p:txEl>
                                          </p:spTgt>
                                        </p:tgtEl>
                                        <p:attrNameLst>
                                          <p:attrName>style.visibility</p:attrName>
                                        </p:attrNameLst>
                                      </p:cBhvr>
                                      <p:to>
                                        <p:strVal val="visible"/>
                                      </p:to>
                                    </p:set>
                                    <p:animEffect transition="in" filter="fade">
                                      <p:cBhvr>
                                        <p:cTn id="35" dur="2000"/>
                                        <p:tgtEl>
                                          <p:spTgt spid="1536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367">
                                            <p:txEl>
                                              <p:pRg st="8" end="8"/>
                                            </p:txEl>
                                          </p:spTgt>
                                        </p:tgtEl>
                                        <p:attrNameLst>
                                          <p:attrName>style.visibility</p:attrName>
                                        </p:attrNameLst>
                                      </p:cBhvr>
                                      <p:to>
                                        <p:strVal val="visible"/>
                                      </p:to>
                                    </p:set>
                                    <p:animEffect transition="in" filter="fade">
                                      <p:cBhvr>
                                        <p:cTn id="40" dur="2000"/>
                                        <p:tgtEl>
                                          <p:spTgt spid="15367">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5367">
                                            <p:txEl>
                                              <p:pRg st="9" end="9"/>
                                            </p:txEl>
                                          </p:spTgt>
                                        </p:tgtEl>
                                        <p:attrNameLst>
                                          <p:attrName>style.visibility</p:attrName>
                                        </p:attrNameLst>
                                      </p:cBhvr>
                                      <p:to>
                                        <p:strVal val="visible"/>
                                      </p:to>
                                    </p:set>
                                    <p:animEffect transition="in" filter="fade">
                                      <p:cBhvr>
                                        <p:cTn id="43" dur="2000"/>
                                        <p:tgtEl>
                                          <p:spTgt spid="153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F7B2DAF3-B829-472D-A8E6-D6808134DF6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22531" name="Text Box 3">
            <a:extLst>
              <a:ext uri="{FF2B5EF4-FFF2-40B4-BE49-F238E27FC236}">
                <a16:creationId xmlns:a16="http://schemas.microsoft.com/office/drawing/2014/main" id="{B8168275-B20C-4A90-B937-33C606E393D9}"/>
              </a:ext>
            </a:extLst>
          </p:cNvPr>
          <p:cNvSpPr txBox="1">
            <a:spLocks noChangeArrowheads="1"/>
          </p:cNvSpPr>
          <p:nvPr/>
        </p:nvSpPr>
        <p:spPr bwMode="auto">
          <a:xfrm>
            <a:off x="6657845" y="755620"/>
            <a:ext cx="1083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dirty="0">
                <a:solidFill>
                  <a:srgbClr val="FFFF00"/>
                </a:solidFill>
              </a:rPr>
              <a:t>La paix</a:t>
            </a:r>
          </a:p>
        </p:txBody>
      </p:sp>
      <p:pic>
        <p:nvPicPr>
          <p:cNvPr id="22532" name="Picture 4">
            <a:extLst>
              <a:ext uri="{FF2B5EF4-FFF2-40B4-BE49-F238E27FC236}">
                <a16:creationId xmlns:a16="http://schemas.microsoft.com/office/drawing/2014/main" id="{25941FB3-A96F-4DBB-8C15-ADA9D529E76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6013" y="188913"/>
            <a:ext cx="2428875" cy="1624012"/>
          </a:xfrm>
          <a:prstGeom prst="rect">
            <a:avLst/>
          </a:prstGeom>
          <a:noFill/>
          <a:extLst>
            <a:ext uri="{909E8E84-426E-40DD-AFC4-6F175D3DCCD1}">
              <a14:hiddenFill xmlns:a14="http://schemas.microsoft.com/office/drawing/2010/main">
                <a:solidFill>
                  <a:srgbClr val="FFFFFF"/>
                </a:solidFill>
              </a14:hiddenFill>
            </a:ext>
          </a:extLst>
        </p:spPr>
      </p:pic>
      <p:sp>
        <p:nvSpPr>
          <p:cNvPr id="22533" name="Text Box 5">
            <a:extLst>
              <a:ext uri="{FF2B5EF4-FFF2-40B4-BE49-F238E27FC236}">
                <a16:creationId xmlns:a16="http://schemas.microsoft.com/office/drawing/2014/main" id="{7146B603-6534-4723-A0BE-EB81477780CF}"/>
              </a:ext>
            </a:extLst>
          </p:cNvPr>
          <p:cNvSpPr txBox="1">
            <a:spLocks noChangeArrowheads="1"/>
          </p:cNvSpPr>
          <p:nvPr/>
        </p:nvSpPr>
        <p:spPr bwMode="auto">
          <a:xfrm>
            <a:off x="395536" y="1827999"/>
            <a:ext cx="856932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000" b="1" dirty="0">
                <a:solidFill>
                  <a:srgbClr val="FFFF00"/>
                </a:solidFill>
              </a:rPr>
              <a:t>Quel arbre pour représenter la paix? Les hommes ont choisi la colombe portant une feuille d’olivier, symbole tiré de la Bible, de l’histoire de Noé: après le jugement, une ère nouvelle commence: Je ne maudirai plus…, dit Dieu.</a:t>
            </a:r>
          </a:p>
          <a:p>
            <a:r>
              <a:rPr lang="fr-FR" altLang="fr-FR" sz="2000" b="1" dirty="0">
                <a:solidFill>
                  <a:srgbClr val="FFFF00"/>
                </a:solidFill>
              </a:rPr>
              <a:t>L’olivier a une très grande longévité, c’est un arbre à feuilles persistantes. Il produit </a:t>
            </a:r>
          </a:p>
          <a:p>
            <a:r>
              <a:rPr lang="fr-FR" altLang="fr-FR" sz="2000" b="1" dirty="0">
                <a:solidFill>
                  <a:srgbClr val="FFFF00"/>
                </a:solidFill>
              </a:rPr>
              <a:t>	* les olives </a:t>
            </a:r>
          </a:p>
          <a:p>
            <a:r>
              <a:rPr lang="fr-FR" altLang="fr-FR" sz="2000" b="1" dirty="0">
                <a:solidFill>
                  <a:srgbClr val="FFFF00"/>
                </a:solidFill>
              </a:rPr>
              <a:t>	* l’huile utilisée…</a:t>
            </a:r>
          </a:p>
          <a:p>
            <a:pPr>
              <a:buFontTx/>
              <a:buChar char="-"/>
            </a:pPr>
            <a:r>
              <a:rPr lang="fr-FR" altLang="fr-FR" sz="2000" b="1" dirty="0">
                <a:solidFill>
                  <a:srgbClr val="FFFF00"/>
                </a:solidFill>
              </a:rPr>
              <a:t> …Pour l’onction </a:t>
            </a:r>
            <a:r>
              <a:rPr lang="fr-FR" altLang="fr-FR" sz="2000" b="1" dirty="0">
                <a:solidFill>
                  <a:srgbClr val="FF6600"/>
                </a:solidFill>
              </a:rPr>
              <a:t>(Ps 133.2; 1 Samuel 16:13)</a:t>
            </a:r>
          </a:p>
          <a:p>
            <a:pPr>
              <a:buFontTx/>
              <a:buChar char="-"/>
            </a:pPr>
            <a:r>
              <a:rPr lang="fr-FR" altLang="fr-FR" sz="2000" b="1" dirty="0">
                <a:solidFill>
                  <a:srgbClr val="FFFF00"/>
                </a:solidFill>
              </a:rPr>
              <a:t> …Pour les sacrifices </a:t>
            </a:r>
            <a:r>
              <a:rPr lang="fr-FR" altLang="fr-FR" sz="2000" b="1" dirty="0">
                <a:solidFill>
                  <a:srgbClr val="FF6600"/>
                </a:solidFill>
              </a:rPr>
              <a:t>(</a:t>
            </a:r>
            <a:r>
              <a:rPr lang="fr-FR" altLang="fr-FR" sz="2000" b="1" dirty="0" err="1">
                <a:solidFill>
                  <a:srgbClr val="FF6600"/>
                </a:solidFill>
              </a:rPr>
              <a:t>Lév</a:t>
            </a:r>
            <a:r>
              <a:rPr lang="fr-FR" altLang="fr-FR" sz="2000" b="1" dirty="0">
                <a:solidFill>
                  <a:srgbClr val="FF6600"/>
                </a:solidFill>
              </a:rPr>
              <a:t>. 2:4)</a:t>
            </a:r>
          </a:p>
          <a:p>
            <a:pPr>
              <a:buFontTx/>
              <a:buChar char="-"/>
            </a:pPr>
            <a:r>
              <a:rPr lang="fr-FR" altLang="fr-FR" sz="2000" b="1" dirty="0">
                <a:solidFill>
                  <a:srgbClr val="FFFF00"/>
                </a:solidFill>
              </a:rPr>
              <a:t> …Pour le chandelier d’or, </a:t>
            </a:r>
            <a:r>
              <a:rPr lang="fr-FR" altLang="fr-FR" sz="2000" b="1" dirty="0">
                <a:solidFill>
                  <a:srgbClr val="FE1402"/>
                </a:solidFill>
              </a:rPr>
              <a:t>(</a:t>
            </a:r>
            <a:r>
              <a:rPr lang="fr-FR" altLang="fr-FR" sz="2000" b="1" dirty="0">
                <a:solidFill>
                  <a:srgbClr val="FF6600"/>
                </a:solidFill>
              </a:rPr>
              <a:t>Matthieu 25:3)</a:t>
            </a:r>
          </a:p>
          <a:p>
            <a:pPr>
              <a:buFontTx/>
              <a:buChar char="-"/>
            </a:pPr>
            <a:r>
              <a:rPr lang="fr-FR" altLang="fr-FR" sz="2000" b="1" dirty="0">
                <a:solidFill>
                  <a:srgbClr val="FFFF00"/>
                </a:solidFill>
              </a:rPr>
              <a:t> …Comme produit de beauté et médicament </a:t>
            </a:r>
            <a:r>
              <a:rPr lang="fr-FR" altLang="fr-FR" sz="2000" b="1" dirty="0">
                <a:solidFill>
                  <a:srgbClr val="FF6600"/>
                </a:solidFill>
              </a:rPr>
              <a:t>(Esaïe 1:6; Luc 10:34).</a:t>
            </a:r>
          </a:p>
          <a:p>
            <a:pPr>
              <a:buFontTx/>
              <a:buChar char="-"/>
            </a:pPr>
            <a:r>
              <a:rPr lang="fr-FR" altLang="fr-FR" sz="2000" b="1" dirty="0">
                <a:solidFill>
                  <a:srgbClr val="FFFF00"/>
                </a:solidFill>
              </a:rPr>
              <a:t> …Dans la nourriture </a:t>
            </a:r>
            <a:r>
              <a:rPr lang="fr-FR" altLang="fr-FR" sz="2000" b="1" dirty="0">
                <a:solidFill>
                  <a:srgbClr val="FF6600"/>
                </a:solidFill>
              </a:rPr>
              <a:t>(Nombres 11:8)</a:t>
            </a:r>
          </a:p>
          <a:p>
            <a:r>
              <a:rPr lang="fr-FR" altLang="fr-FR" sz="2000" b="1" dirty="0">
                <a:solidFill>
                  <a:srgbClr val="FFFF00"/>
                </a:solidFill>
              </a:rPr>
              <a:t>	Le bois est aussi utilisé (notamment pour faire les chérubins, les poteaux, les portes du temple de Salomon: </a:t>
            </a:r>
            <a:r>
              <a:rPr lang="fr-FR" altLang="fr-FR" sz="2000" b="1" dirty="0">
                <a:solidFill>
                  <a:srgbClr val="FF6600"/>
                </a:solidFill>
              </a:rPr>
              <a:t>1 Rois 6: 23-33</a:t>
            </a:r>
            <a:r>
              <a:rPr lang="fr-FR" altLang="fr-FR" sz="2000" b="1" dirty="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3">
                                            <p:txEl>
                                              <p:pRg st="1" end="1"/>
                                            </p:txEl>
                                          </p:spTgt>
                                        </p:tgtEl>
                                        <p:attrNameLst>
                                          <p:attrName>style.visibility</p:attrName>
                                        </p:attrNameLst>
                                      </p:cBhvr>
                                      <p:to>
                                        <p:strVal val="visible"/>
                                      </p:to>
                                    </p:set>
                                    <p:animEffect transition="in" filter="fade">
                                      <p:cBhvr>
                                        <p:cTn id="7" dur="500"/>
                                        <p:tgtEl>
                                          <p:spTgt spid="22533">
                                            <p:txEl>
                                              <p:pRg st="1" end="1"/>
                                            </p:txEl>
                                          </p:spTgt>
                                        </p:tgtEl>
                                      </p:cBhvr>
                                    </p:animEffect>
                                  </p:childTnLst>
                                </p:cTn>
                              </p:par>
                              <p:par>
                                <p:cTn id="8" presetID="10" presetClass="entr" presetSubtype="0" fill="hold" nodeType="withEffect">
                                  <p:stCondLst>
                                    <p:cond delay="4000"/>
                                  </p:stCondLst>
                                  <p:childTnLst>
                                    <p:set>
                                      <p:cBhvr>
                                        <p:cTn id="9" dur="1" fill="hold">
                                          <p:stCondLst>
                                            <p:cond delay="0"/>
                                          </p:stCondLst>
                                        </p:cTn>
                                        <p:tgtEl>
                                          <p:spTgt spid="22533">
                                            <p:txEl>
                                              <p:pRg st="2" end="2"/>
                                            </p:txEl>
                                          </p:spTgt>
                                        </p:tgtEl>
                                        <p:attrNameLst>
                                          <p:attrName>style.visibility</p:attrName>
                                        </p:attrNameLst>
                                      </p:cBhvr>
                                      <p:to>
                                        <p:strVal val="visible"/>
                                      </p:to>
                                    </p:set>
                                    <p:animEffect transition="in" filter="fade">
                                      <p:cBhvr>
                                        <p:cTn id="10" dur="500"/>
                                        <p:tgtEl>
                                          <p:spTgt spid="2253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2533">
                                            <p:txEl>
                                              <p:pRg st="3" end="3"/>
                                            </p:txEl>
                                          </p:spTgt>
                                        </p:tgtEl>
                                        <p:attrNameLst>
                                          <p:attrName>style.visibility</p:attrName>
                                        </p:attrNameLst>
                                      </p:cBhvr>
                                      <p:to>
                                        <p:strVal val="visible"/>
                                      </p:to>
                                    </p:set>
                                    <p:animEffect transition="in" filter="fade">
                                      <p:cBhvr>
                                        <p:cTn id="15" dur="500"/>
                                        <p:tgtEl>
                                          <p:spTgt spid="22533">
                                            <p:txEl>
                                              <p:pRg st="3" end="3"/>
                                            </p:txEl>
                                          </p:spTgt>
                                        </p:tgtEl>
                                      </p:cBhvr>
                                    </p:animEffect>
                                  </p:childTnLst>
                                </p:cTn>
                              </p:par>
                            </p:childTnLst>
                          </p:cTn>
                        </p:par>
                        <p:par>
                          <p:cTn id="16" fill="hold" nodeType="afterGroup">
                            <p:stCondLst>
                              <p:cond delay="500"/>
                            </p:stCondLst>
                            <p:childTnLst>
                              <p:par>
                                <p:cTn id="17" presetID="10" presetClass="entr" presetSubtype="0" fill="hold" nodeType="afterEffect">
                                  <p:stCondLst>
                                    <p:cond delay="500"/>
                                  </p:stCondLst>
                                  <p:childTnLst>
                                    <p:set>
                                      <p:cBhvr>
                                        <p:cTn id="18" dur="1" fill="hold">
                                          <p:stCondLst>
                                            <p:cond delay="0"/>
                                          </p:stCondLst>
                                        </p:cTn>
                                        <p:tgtEl>
                                          <p:spTgt spid="22533">
                                            <p:txEl>
                                              <p:pRg st="4" end="4"/>
                                            </p:txEl>
                                          </p:spTgt>
                                        </p:tgtEl>
                                        <p:attrNameLst>
                                          <p:attrName>style.visibility</p:attrName>
                                        </p:attrNameLst>
                                      </p:cBhvr>
                                      <p:to>
                                        <p:strVal val="visible"/>
                                      </p:to>
                                    </p:set>
                                    <p:animEffect transition="in" filter="fade">
                                      <p:cBhvr>
                                        <p:cTn id="19" dur="500"/>
                                        <p:tgtEl>
                                          <p:spTgt spid="22533">
                                            <p:txEl>
                                              <p:pRg st="4" end="4"/>
                                            </p:txEl>
                                          </p:spTgt>
                                        </p:tgtEl>
                                      </p:cBhvr>
                                    </p:animEffect>
                                  </p:childTnLst>
                                </p:cTn>
                              </p:par>
                            </p:childTnLst>
                          </p:cTn>
                        </p:par>
                        <p:par>
                          <p:cTn id="20" fill="hold" nodeType="afterGroup">
                            <p:stCondLst>
                              <p:cond delay="1500"/>
                            </p:stCondLst>
                            <p:childTnLst>
                              <p:par>
                                <p:cTn id="21" presetID="10" presetClass="entr" presetSubtype="0" fill="hold" nodeType="afterEffect">
                                  <p:stCondLst>
                                    <p:cond delay="500"/>
                                  </p:stCondLst>
                                  <p:childTnLst>
                                    <p:set>
                                      <p:cBhvr>
                                        <p:cTn id="22" dur="1" fill="hold">
                                          <p:stCondLst>
                                            <p:cond delay="0"/>
                                          </p:stCondLst>
                                        </p:cTn>
                                        <p:tgtEl>
                                          <p:spTgt spid="22533">
                                            <p:txEl>
                                              <p:pRg st="5" end="5"/>
                                            </p:txEl>
                                          </p:spTgt>
                                        </p:tgtEl>
                                        <p:attrNameLst>
                                          <p:attrName>style.visibility</p:attrName>
                                        </p:attrNameLst>
                                      </p:cBhvr>
                                      <p:to>
                                        <p:strVal val="visible"/>
                                      </p:to>
                                    </p:set>
                                    <p:animEffect transition="in" filter="fade">
                                      <p:cBhvr>
                                        <p:cTn id="23" dur="500"/>
                                        <p:tgtEl>
                                          <p:spTgt spid="22533">
                                            <p:txEl>
                                              <p:pRg st="5" end="5"/>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500"/>
                                  </p:stCondLst>
                                  <p:childTnLst>
                                    <p:set>
                                      <p:cBhvr>
                                        <p:cTn id="26" dur="1" fill="hold">
                                          <p:stCondLst>
                                            <p:cond delay="0"/>
                                          </p:stCondLst>
                                        </p:cTn>
                                        <p:tgtEl>
                                          <p:spTgt spid="22533">
                                            <p:txEl>
                                              <p:pRg st="6" end="6"/>
                                            </p:txEl>
                                          </p:spTgt>
                                        </p:tgtEl>
                                        <p:attrNameLst>
                                          <p:attrName>style.visibility</p:attrName>
                                        </p:attrNameLst>
                                      </p:cBhvr>
                                      <p:to>
                                        <p:strVal val="visible"/>
                                      </p:to>
                                    </p:set>
                                    <p:animEffect transition="in" filter="fade">
                                      <p:cBhvr>
                                        <p:cTn id="27" dur="500"/>
                                        <p:tgtEl>
                                          <p:spTgt spid="22533">
                                            <p:txEl>
                                              <p:pRg st="6" end="6"/>
                                            </p:txEl>
                                          </p:spTgt>
                                        </p:tgtEl>
                                      </p:cBhvr>
                                    </p:animEffect>
                                  </p:childTnLst>
                                </p:cTn>
                              </p:par>
                            </p:childTnLst>
                          </p:cTn>
                        </p:par>
                        <p:par>
                          <p:cTn id="28" fill="hold" nodeType="afterGroup">
                            <p:stCondLst>
                              <p:cond delay="3500"/>
                            </p:stCondLst>
                            <p:childTnLst>
                              <p:par>
                                <p:cTn id="29" presetID="10" presetClass="entr" presetSubtype="0" fill="hold" nodeType="afterEffect">
                                  <p:stCondLst>
                                    <p:cond delay="1000"/>
                                  </p:stCondLst>
                                  <p:childTnLst>
                                    <p:set>
                                      <p:cBhvr>
                                        <p:cTn id="30" dur="1" fill="hold">
                                          <p:stCondLst>
                                            <p:cond delay="0"/>
                                          </p:stCondLst>
                                        </p:cTn>
                                        <p:tgtEl>
                                          <p:spTgt spid="22533">
                                            <p:txEl>
                                              <p:pRg st="7" end="7"/>
                                            </p:txEl>
                                          </p:spTgt>
                                        </p:tgtEl>
                                        <p:attrNameLst>
                                          <p:attrName>style.visibility</p:attrName>
                                        </p:attrNameLst>
                                      </p:cBhvr>
                                      <p:to>
                                        <p:strVal val="visible"/>
                                      </p:to>
                                    </p:set>
                                    <p:animEffect transition="in" filter="fade">
                                      <p:cBhvr>
                                        <p:cTn id="31" dur="500"/>
                                        <p:tgtEl>
                                          <p:spTgt spid="22533">
                                            <p:txEl>
                                              <p:pRg st="7" end="7"/>
                                            </p:txEl>
                                          </p:spTgt>
                                        </p:tgtEl>
                                      </p:cBhvr>
                                    </p:animEffect>
                                  </p:childTnLst>
                                </p:cTn>
                              </p:par>
                            </p:childTnLst>
                          </p:cTn>
                        </p:par>
                        <p:par>
                          <p:cTn id="32" fill="hold" nodeType="afterGroup">
                            <p:stCondLst>
                              <p:cond delay="5000"/>
                            </p:stCondLst>
                            <p:childTnLst>
                              <p:par>
                                <p:cTn id="33" presetID="10" presetClass="entr" presetSubtype="0" fill="hold" nodeType="afterEffect">
                                  <p:stCondLst>
                                    <p:cond delay="1000"/>
                                  </p:stCondLst>
                                  <p:childTnLst>
                                    <p:set>
                                      <p:cBhvr>
                                        <p:cTn id="34" dur="1" fill="hold">
                                          <p:stCondLst>
                                            <p:cond delay="0"/>
                                          </p:stCondLst>
                                        </p:cTn>
                                        <p:tgtEl>
                                          <p:spTgt spid="22533">
                                            <p:txEl>
                                              <p:pRg st="8" end="8"/>
                                            </p:txEl>
                                          </p:spTgt>
                                        </p:tgtEl>
                                        <p:attrNameLst>
                                          <p:attrName>style.visibility</p:attrName>
                                        </p:attrNameLst>
                                      </p:cBhvr>
                                      <p:to>
                                        <p:strVal val="visible"/>
                                      </p:to>
                                    </p:set>
                                    <p:animEffect transition="in" filter="fade">
                                      <p:cBhvr>
                                        <p:cTn id="35" dur="500"/>
                                        <p:tgtEl>
                                          <p:spTgt spid="22533">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2533">
                                            <p:txEl>
                                              <p:pRg st="9" end="9"/>
                                            </p:txEl>
                                          </p:spTgt>
                                        </p:tgtEl>
                                        <p:attrNameLst>
                                          <p:attrName>style.visibility</p:attrName>
                                        </p:attrNameLst>
                                      </p:cBhvr>
                                      <p:to>
                                        <p:strVal val="visible"/>
                                      </p:to>
                                    </p:set>
                                    <p:animEffect transition="in" filter="fade">
                                      <p:cBhvr>
                                        <p:cTn id="40" dur="3000"/>
                                        <p:tgtEl>
                                          <p:spTgt spid="225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D54C6933-47D2-4E43-BF3B-E1C94437944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 y="44450"/>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32771" name="Text Box 3">
            <a:extLst>
              <a:ext uri="{FF2B5EF4-FFF2-40B4-BE49-F238E27FC236}">
                <a16:creationId xmlns:a16="http://schemas.microsoft.com/office/drawing/2014/main" id="{F91D1779-570C-46DA-9A68-5BE32C062D09}"/>
              </a:ext>
            </a:extLst>
          </p:cNvPr>
          <p:cNvSpPr txBox="1">
            <a:spLocks noChangeArrowheads="1"/>
          </p:cNvSpPr>
          <p:nvPr/>
        </p:nvSpPr>
        <p:spPr bwMode="auto">
          <a:xfrm>
            <a:off x="6916076" y="238369"/>
            <a:ext cx="1083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paix</a:t>
            </a:r>
          </a:p>
        </p:txBody>
      </p:sp>
      <p:sp>
        <p:nvSpPr>
          <p:cNvPr id="32775" name="Text Box 7">
            <a:extLst>
              <a:ext uri="{FF2B5EF4-FFF2-40B4-BE49-F238E27FC236}">
                <a16:creationId xmlns:a16="http://schemas.microsoft.com/office/drawing/2014/main" id="{E5956034-543D-4BEE-B91A-9220934F3BA5}"/>
              </a:ext>
            </a:extLst>
          </p:cNvPr>
          <p:cNvSpPr txBox="1">
            <a:spLocks noChangeArrowheads="1"/>
          </p:cNvSpPr>
          <p:nvPr/>
        </p:nvSpPr>
        <p:spPr bwMode="auto">
          <a:xfrm>
            <a:off x="251519" y="2636912"/>
            <a:ext cx="532859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i="1" u="sng" dirty="0">
                <a:solidFill>
                  <a:srgbClr val="FF6600"/>
                </a:solidFill>
              </a:rPr>
              <a:t>Esaïe 53</a:t>
            </a:r>
            <a:r>
              <a:rPr lang="fr-FR" altLang="fr-FR" sz="2000" b="1" i="1" dirty="0">
                <a:solidFill>
                  <a:srgbClr val="FF6600"/>
                </a:solidFill>
              </a:rPr>
              <a:t>: Certainement, lui, a porté nos langueurs, et s’est chargé de nos douleurs; et nous, nous l’avons estimé </a:t>
            </a:r>
            <a:r>
              <a:rPr lang="fr-FR" altLang="fr-FR" sz="2000" b="1" i="1" u="sng" dirty="0">
                <a:solidFill>
                  <a:srgbClr val="FF6600"/>
                </a:solidFill>
              </a:rPr>
              <a:t>battu, frappé de Dieu, et affligé</a:t>
            </a:r>
            <a:r>
              <a:rPr lang="fr-FR" altLang="fr-FR" sz="2000" b="1" i="1" dirty="0">
                <a:solidFill>
                  <a:srgbClr val="FF6600"/>
                </a:solidFill>
              </a:rPr>
              <a:t>; mais il a été </a:t>
            </a:r>
            <a:r>
              <a:rPr lang="fr-FR" altLang="fr-FR" sz="2000" b="1" i="1" u="sng" dirty="0">
                <a:solidFill>
                  <a:srgbClr val="FF6600"/>
                </a:solidFill>
              </a:rPr>
              <a:t>blessé</a:t>
            </a:r>
            <a:r>
              <a:rPr lang="fr-FR" altLang="fr-FR" sz="2000" b="1" i="1" dirty="0">
                <a:solidFill>
                  <a:srgbClr val="FF6600"/>
                </a:solidFill>
              </a:rPr>
              <a:t> pour nos transgressions, il a été </a:t>
            </a:r>
            <a:r>
              <a:rPr lang="fr-FR" altLang="fr-FR" sz="2000" b="1" i="1" u="sng" dirty="0">
                <a:solidFill>
                  <a:srgbClr val="FF6600"/>
                </a:solidFill>
              </a:rPr>
              <a:t>meurtri </a:t>
            </a:r>
            <a:r>
              <a:rPr lang="fr-FR" altLang="fr-FR" sz="2000" b="1" i="1" dirty="0">
                <a:solidFill>
                  <a:srgbClr val="FF6600"/>
                </a:solidFill>
              </a:rPr>
              <a:t>pour nos iniquités; le châtiment de notre paix a été sur lui, et par ses </a:t>
            </a:r>
            <a:r>
              <a:rPr lang="fr-FR" altLang="fr-FR" sz="2000" b="1" i="1" u="sng" dirty="0">
                <a:solidFill>
                  <a:srgbClr val="FF6600"/>
                </a:solidFill>
              </a:rPr>
              <a:t>meurtrissures</a:t>
            </a:r>
            <a:r>
              <a:rPr lang="fr-FR" altLang="fr-FR" sz="2000" b="1" i="1" dirty="0">
                <a:solidFill>
                  <a:srgbClr val="FF6600"/>
                </a:solidFill>
              </a:rPr>
              <a:t> nous sommes guéris…</a:t>
            </a:r>
          </a:p>
          <a:p>
            <a:r>
              <a:rPr lang="fr-FR" altLang="fr-FR" sz="2000" b="1" i="1" dirty="0">
                <a:solidFill>
                  <a:srgbClr val="FF6600"/>
                </a:solidFill>
              </a:rPr>
              <a:t>…l’Éternel a fait </a:t>
            </a:r>
            <a:r>
              <a:rPr lang="fr-FR" altLang="fr-FR" sz="2000" b="1" i="1" u="sng" dirty="0">
                <a:solidFill>
                  <a:srgbClr val="FF6600"/>
                </a:solidFill>
              </a:rPr>
              <a:t>tomber sur lui </a:t>
            </a:r>
            <a:r>
              <a:rPr lang="fr-FR" altLang="fr-FR" sz="2000" b="1" i="1" dirty="0">
                <a:solidFill>
                  <a:srgbClr val="FF6600"/>
                </a:solidFill>
              </a:rPr>
              <a:t>l’iniquité de nous tous.  Il a été </a:t>
            </a:r>
            <a:r>
              <a:rPr lang="fr-FR" altLang="fr-FR" sz="2000" b="1" i="1" u="sng" dirty="0">
                <a:solidFill>
                  <a:srgbClr val="FF6600"/>
                </a:solidFill>
              </a:rPr>
              <a:t>opprimé et affligé</a:t>
            </a:r>
            <a:r>
              <a:rPr lang="fr-FR" altLang="fr-FR" sz="2000" b="1" i="1" dirty="0">
                <a:solidFill>
                  <a:srgbClr val="FF6600"/>
                </a:solidFill>
              </a:rPr>
              <a:t>… Il est ôté de </a:t>
            </a:r>
            <a:r>
              <a:rPr lang="fr-FR" altLang="fr-FR" sz="2000" b="1" i="1" u="sng" dirty="0">
                <a:solidFill>
                  <a:srgbClr val="FF6600"/>
                </a:solidFill>
              </a:rPr>
              <a:t>l’angoisse (serrement) </a:t>
            </a:r>
            <a:r>
              <a:rPr lang="fr-FR" altLang="fr-FR" sz="2000" b="1" i="1" dirty="0">
                <a:solidFill>
                  <a:srgbClr val="FF6600"/>
                </a:solidFill>
              </a:rPr>
              <a:t>et du jugement; à cause de la transgression de mon peuple, lui, a été </a:t>
            </a:r>
            <a:r>
              <a:rPr lang="fr-FR" altLang="fr-FR" sz="2000" b="1" i="1" u="sng" dirty="0">
                <a:solidFill>
                  <a:srgbClr val="FF6600"/>
                </a:solidFill>
              </a:rPr>
              <a:t>frappé.</a:t>
            </a:r>
          </a:p>
        </p:txBody>
      </p:sp>
      <p:sp>
        <p:nvSpPr>
          <p:cNvPr id="32774" name="Text Box 6">
            <a:extLst>
              <a:ext uri="{FF2B5EF4-FFF2-40B4-BE49-F238E27FC236}">
                <a16:creationId xmlns:a16="http://schemas.microsoft.com/office/drawing/2014/main" id="{110E5E7D-525A-4BCC-8B73-FB9B6175CCB8}"/>
              </a:ext>
            </a:extLst>
          </p:cNvPr>
          <p:cNvSpPr txBox="1">
            <a:spLocks noChangeArrowheads="1"/>
          </p:cNvSpPr>
          <p:nvPr/>
        </p:nvSpPr>
        <p:spPr bwMode="auto">
          <a:xfrm>
            <a:off x="1943100" y="746701"/>
            <a:ext cx="7056884" cy="1938992"/>
          </a:xfrm>
          <a:prstGeom prst="rect">
            <a:avLst/>
          </a:prstGeom>
          <a:solidFill>
            <a:schemeClr val="bg1">
              <a:alpha val="20000"/>
            </a:schemeClr>
          </a:solidFill>
          <a:ln>
            <a:noFill/>
          </a:ln>
          <a:effectLst/>
        </p:spPr>
        <p:txBody>
          <a:bodyPr wrap="square">
            <a:spAutoFit/>
          </a:bodyPr>
          <a:lstStyle/>
          <a:p>
            <a:pPr>
              <a:spcBef>
                <a:spcPct val="50000"/>
              </a:spcBef>
            </a:pPr>
            <a:r>
              <a:rPr lang="fr-FR" altLang="fr-FR" sz="2000" b="1" dirty="0">
                <a:solidFill>
                  <a:srgbClr val="FFFF00"/>
                </a:solidFill>
              </a:rPr>
              <a:t>Pour avoir l’huile précieuse, il faut battre l’arbre, broyer l’olive, puis la presser; la paix du cœur, la paix de la conscience, la paix avec Dieu découlent de l’œuvre accomplie par Jésus à la croix, châtiment qu’il voit déjà au jardin de Gethsémané (« pressoir à huile ») sur la montagne des Oliviers…</a:t>
            </a:r>
          </a:p>
        </p:txBody>
      </p:sp>
      <p:pic>
        <p:nvPicPr>
          <p:cNvPr id="2" name="Image 1">
            <a:extLst>
              <a:ext uri="{FF2B5EF4-FFF2-40B4-BE49-F238E27FC236}">
                <a16:creationId xmlns:a16="http://schemas.microsoft.com/office/drawing/2014/main" id="{74B62BE7-FDAB-4AB5-892F-2855D1E885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3947" y="3429000"/>
            <a:ext cx="3340541" cy="2232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fade">
                                      <p:cBhvr>
                                        <p:cTn id="7" dur="20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box(in)">
                                      <p:cBhvr>
                                        <p:cTn id="12" dur="5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P spid="327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D54C6933-47D2-4E43-BF3B-E1C94437944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 y="44450"/>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32771" name="Text Box 3">
            <a:extLst>
              <a:ext uri="{FF2B5EF4-FFF2-40B4-BE49-F238E27FC236}">
                <a16:creationId xmlns:a16="http://schemas.microsoft.com/office/drawing/2014/main" id="{F91D1779-570C-46DA-9A68-5BE32C062D09}"/>
              </a:ext>
            </a:extLst>
          </p:cNvPr>
          <p:cNvSpPr txBox="1">
            <a:spLocks noChangeArrowheads="1"/>
          </p:cNvSpPr>
          <p:nvPr/>
        </p:nvSpPr>
        <p:spPr bwMode="auto">
          <a:xfrm>
            <a:off x="6916076" y="238369"/>
            <a:ext cx="1083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paix</a:t>
            </a:r>
          </a:p>
        </p:txBody>
      </p:sp>
      <p:sp>
        <p:nvSpPr>
          <p:cNvPr id="32776" name="Text Box 8">
            <a:extLst>
              <a:ext uri="{FF2B5EF4-FFF2-40B4-BE49-F238E27FC236}">
                <a16:creationId xmlns:a16="http://schemas.microsoft.com/office/drawing/2014/main" id="{20ABE012-F00E-422D-9E50-1AB0FB7025B8}"/>
              </a:ext>
            </a:extLst>
          </p:cNvPr>
          <p:cNvSpPr txBox="1">
            <a:spLocks noChangeArrowheads="1"/>
          </p:cNvSpPr>
          <p:nvPr/>
        </p:nvSpPr>
        <p:spPr bwMode="auto">
          <a:xfrm>
            <a:off x="467544" y="865107"/>
            <a:ext cx="820891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i="1" dirty="0">
                <a:solidFill>
                  <a:srgbClr val="FF6600"/>
                </a:solidFill>
              </a:rPr>
              <a:t>				</a:t>
            </a:r>
            <a:r>
              <a:rPr lang="fr-FR" altLang="fr-FR" sz="2000" b="1" i="1" u="sng" dirty="0">
                <a:solidFill>
                  <a:srgbClr val="FF6600"/>
                </a:solidFill>
              </a:rPr>
              <a:t>Luc 22:39-44</a:t>
            </a:r>
            <a:r>
              <a:rPr lang="fr-FR" altLang="fr-FR" sz="2000" b="1" i="1" dirty="0">
                <a:solidFill>
                  <a:srgbClr val="FF6600"/>
                </a:solidFill>
              </a:rPr>
              <a:t> Et sortant, il s’en alla, selon sa 						coutume, à la montagne des Oliviers. Et il 						s’éloigna d’eux lui-même environ d’un jet de pierre, et s’étant mis à genoux, il priait, disant, Père, si tu voulais faire passer cette coupe loin de moi! Toutefois, que ce ne soit pas ma volonté mais la tienne qui soit faite.</a:t>
            </a:r>
          </a:p>
          <a:p>
            <a:r>
              <a:rPr lang="fr-FR" altLang="fr-FR" sz="2000" b="1" i="1" dirty="0">
                <a:solidFill>
                  <a:srgbClr val="FF6600"/>
                </a:solidFill>
              </a:rPr>
              <a:t> Et un ange du ciel lui apparut, le fortifiant.</a:t>
            </a:r>
          </a:p>
          <a:p>
            <a:r>
              <a:rPr lang="fr-FR" altLang="fr-FR" sz="2000" b="1" i="1" dirty="0">
                <a:solidFill>
                  <a:srgbClr val="FF6600"/>
                </a:solidFill>
              </a:rPr>
              <a:t> Et étant dans l’angoisse du combat, il priait plus instamment; et sa sueur devint comme des grumeaux de sang découlant sur la terre.</a:t>
            </a:r>
          </a:p>
        </p:txBody>
      </p:sp>
      <p:pic>
        <p:nvPicPr>
          <p:cNvPr id="2" name="Image 1">
            <a:extLst>
              <a:ext uri="{FF2B5EF4-FFF2-40B4-BE49-F238E27FC236}">
                <a16:creationId xmlns:a16="http://schemas.microsoft.com/office/drawing/2014/main" id="{C772D602-1BB2-4298-8E0E-8E986E9EDF63}"/>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2663787" y="3789040"/>
            <a:ext cx="4343213" cy="2895476"/>
          </a:xfrm>
          <a:prstGeom prst="rect">
            <a:avLst/>
          </a:prstGeom>
        </p:spPr>
      </p:pic>
    </p:spTree>
    <p:extLst>
      <p:ext uri="{BB962C8B-B14F-4D97-AF65-F5344CB8AC3E}">
        <p14:creationId xmlns:p14="http://schemas.microsoft.com/office/powerpoint/2010/main" val="40195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72D86C74-256E-4DA8-A1DB-001B6745D40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3">
            <a:extLst>
              <a:ext uri="{FF2B5EF4-FFF2-40B4-BE49-F238E27FC236}">
                <a16:creationId xmlns:a16="http://schemas.microsoft.com/office/drawing/2014/main" id="{E4BD0F40-9307-42E1-92D7-9C6168375DA2}"/>
              </a:ext>
            </a:extLst>
          </p:cNvPr>
          <p:cNvSpPr txBox="1">
            <a:spLocks noChangeArrowheads="1"/>
          </p:cNvSpPr>
          <p:nvPr/>
        </p:nvSpPr>
        <p:spPr bwMode="auto">
          <a:xfrm>
            <a:off x="5580112" y="341313"/>
            <a:ext cx="20265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longanimité</a:t>
            </a:r>
          </a:p>
        </p:txBody>
      </p:sp>
      <p:sp>
        <p:nvSpPr>
          <p:cNvPr id="23556" name="Text Box 4">
            <a:extLst>
              <a:ext uri="{FF2B5EF4-FFF2-40B4-BE49-F238E27FC236}">
                <a16:creationId xmlns:a16="http://schemas.microsoft.com/office/drawing/2014/main" id="{20F006D8-8E76-4893-B747-84AE403E7FED}"/>
              </a:ext>
            </a:extLst>
          </p:cNvPr>
          <p:cNvSpPr txBox="1">
            <a:spLocks noChangeArrowheads="1"/>
          </p:cNvSpPr>
          <p:nvPr/>
        </p:nvSpPr>
        <p:spPr bwMode="auto">
          <a:xfrm>
            <a:off x="2679526" y="765175"/>
            <a:ext cx="614094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600" b="1" u="sng" dirty="0">
                <a:solidFill>
                  <a:srgbClr val="00B0F0"/>
                </a:solidFill>
              </a:rPr>
              <a:t>Longanimité:</a:t>
            </a:r>
            <a:r>
              <a:rPr lang="fr-FR" altLang="fr-FR" sz="1600" b="1" dirty="0">
                <a:solidFill>
                  <a:srgbClr val="00B0F0"/>
                </a:solidFill>
              </a:rPr>
              <a:t> (de </a:t>
            </a:r>
            <a:r>
              <a:rPr lang="fr-FR" altLang="fr-FR" sz="1600" b="1" dirty="0" err="1">
                <a:solidFill>
                  <a:srgbClr val="00B0F0"/>
                </a:solidFill>
              </a:rPr>
              <a:t>longus</a:t>
            </a:r>
            <a:r>
              <a:rPr lang="fr-FR" altLang="fr-FR" sz="1600" b="1" dirty="0">
                <a:solidFill>
                  <a:srgbClr val="00B0F0"/>
                </a:solidFill>
              </a:rPr>
              <a:t>, patient et animus, esprit) patience à endurer les offenses des autres ou ses propres malheurs </a:t>
            </a:r>
          </a:p>
          <a:p>
            <a:r>
              <a:rPr lang="fr-FR" altLang="fr-FR" sz="1600" b="1" u="sng" dirty="0">
                <a:solidFill>
                  <a:srgbClr val="00B0F0"/>
                </a:solidFill>
              </a:rPr>
              <a:t>Patience:</a:t>
            </a:r>
            <a:r>
              <a:rPr lang="fr-FR" altLang="fr-FR" sz="1600" b="1" dirty="0">
                <a:solidFill>
                  <a:srgbClr val="00B0F0"/>
                </a:solidFill>
              </a:rPr>
              <a:t> vertu qui fait supporter les maux, les injures, les incommodités; persévérance, constance.</a:t>
            </a:r>
          </a:p>
        </p:txBody>
      </p:sp>
      <p:sp>
        <p:nvSpPr>
          <p:cNvPr id="23557" name="Text Box 5">
            <a:extLst>
              <a:ext uri="{FF2B5EF4-FFF2-40B4-BE49-F238E27FC236}">
                <a16:creationId xmlns:a16="http://schemas.microsoft.com/office/drawing/2014/main" id="{8566B08C-3ADF-4641-BD5D-D958E91F3447}"/>
              </a:ext>
            </a:extLst>
          </p:cNvPr>
          <p:cNvSpPr txBox="1">
            <a:spLocks noChangeArrowheads="1"/>
          </p:cNvSpPr>
          <p:nvPr/>
        </p:nvSpPr>
        <p:spPr bwMode="auto">
          <a:xfrm>
            <a:off x="251520" y="1916832"/>
            <a:ext cx="864108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Quelle est la différence entre la patience et la longanimité? </a:t>
            </a:r>
          </a:p>
          <a:p>
            <a:r>
              <a:rPr lang="fr-FR" altLang="fr-FR" sz="2000" b="1" dirty="0" err="1">
                <a:solidFill>
                  <a:srgbClr val="FFFF00"/>
                </a:solidFill>
              </a:rPr>
              <a:t>Macrothumia</a:t>
            </a:r>
            <a:r>
              <a:rPr lang="fr-FR" altLang="fr-FR" sz="2000" b="1" dirty="0">
                <a:solidFill>
                  <a:srgbClr val="FFFF00"/>
                </a:solidFill>
              </a:rPr>
              <a:t>: traduit par patience ou longanimité, c’est l’état d’esprit de celui qui voit plus loin que l’épreuve, qui attend avec confiance malgré et au travers des circonstances, pour faire du bien, pour pardonner.</a:t>
            </a:r>
          </a:p>
          <a:p>
            <a:r>
              <a:rPr lang="fr-FR" altLang="fr-FR" sz="2000" b="1" i="1" u="sng" dirty="0">
                <a:solidFill>
                  <a:srgbClr val="FF6600"/>
                </a:solidFill>
              </a:rPr>
              <a:t>Romains 2:4</a:t>
            </a:r>
            <a:r>
              <a:rPr lang="fr-FR" altLang="fr-FR" sz="2000" b="1" i="1" dirty="0">
                <a:solidFill>
                  <a:srgbClr val="FF6600"/>
                </a:solidFill>
              </a:rPr>
              <a:t>  Ou méprises-tu les richesses de sa bonté, et de sa patience, et de sa longue attente, ne connaissant pas que la bonté de Dieu te pousse à la repentance?</a:t>
            </a:r>
          </a:p>
          <a:p>
            <a:r>
              <a:rPr lang="fr-FR" altLang="fr-FR" sz="2000" b="1" i="1" u="sng" dirty="0">
                <a:solidFill>
                  <a:srgbClr val="FF6600"/>
                </a:solidFill>
              </a:rPr>
              <a:t>Éphésiens 4:2</a:t>
            </a:r>
            <a:r>
              <a:rPr lang="fr-FR" altLang="fr-FR" sz="2000" b="1" i="1" dirty="0">
                <a:solidFill>
                  <a:srgbClr val="FF6600"/>
                </a:solidFill>
              </a:rPr>
              <a:t>  avec toute humilité et douceur, avec longanimité, vous supportant l’un l’autre dans l’amour;</a:t>
            </a:r>
          </a:p>
          <a:p>
            <a:r>
              <a:rPr lang="fr-FR" altLang="fr-FR" sz="2000" b="1" dirty="0">
                <a:solidFill>
                  <a:srgbClr val="FFFF00"/>
                </a:solidFill>
              </a:rPr>
              <a:t>Dieu peut me donner cette qualité:</a:t>
            </a:r>
          </a:p>
          <a:p>
            <a:r>
              <a:rPr lang="fr-FR" altLang="fr-FR" sz="2000" b="1" i="1" u="sng" dirty="0">
                <a:solidFill>
                  <a:srgbClr val="FF6600"/>
                </a:solidFill>
              </a:rPr>
              <a:t>Hébreux 6:15  </a:t>
            </a:r>
            <a:r>
              <a:rPr lang="fr-FR" altLang="fr-FR" sz="2000" b="1" i="1" dirty="0">
                <a:solidFill>
                  <a:srgbClr val="FF6600"/>
                </a:solidFill>
              </a:rPr>
              <a:t>ainsi Abraham, ayant eu patience, obtint ce qui avait été promis.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7">
                                            <p:txEl>
                                              <p:pRg st="1" end="1"/>
                                            </p:txEl>
                                          </p:spTgt>
                                        </p:tgtEl>
                                        <p:attrNameLst>
                                          <p:attrName>style.visibility</p:attrName>
                                        </p:attrNameLst>
                                      </p:cBhvr>
                                      <p:to>
                                        <p:strVal val="visible"/>
                                      </p:to>
                                    </p:set>
                                    <p:animEffect transition="in" filter="fade">
                                      <p:cBhvr>
                                        <p:cTn id="7" dur="2000"/>
                                        <p:tgtEl>
                                          <p:spTgt spid="2355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7">
                                            <p:txEl>
                                              <p:pRg st="2" end="2"/>
                                            </p:txEl>
                                          </p:spTgt>
                                        </p:tgtEl>
                                        <p:attrNameLst>
                                          <p:attrName>style.visibility</p:attrName>
                                        </p:attrNameLst>
                                      </p:cBhvr>
                                      <p:to>
                                        <p:strVal val="visible"/>
                                      </p:to>
                                    </p:set>
                                    <p:animEffect transition="in" filter="fade">
                                      <p:cBhvr>
                                        <p:cTn id="10" dur="2000"/>
                                        <p:tgtEl>
                                          <p:spTgt spid="2355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557">
                                            <p:txEl>
                                              <p:pRg st="3" end="3"/>
                                            </p:txEl>
                                          </p:spTgt>
                                        </p:tgtEl>
                                        <p:attrNameLst>
                                          <p:attrName>style.visibility</p:attrName>
                                        </p:attrNameLst>
                                      </p:cBhvr>
                                      <p:to>
                                        <p:strVal val="visible"/>
                                      </p:to>
                                    </p:set>
                                    <p:animEffect transition="in" filter="fade">
                                      <p:cBhvr>
                                        <p:cTn id="13" dur="2000"/>
                                        <p:tgtEl>
                                          <p:spTgt spid="2355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557">
                                            <p:txEl>
                                              <p:pRg st="4" end="4"/>
                                            </p:txEl>
                                          </p:spTgt>
                                        </p:tgtEl>
                                        <p:attrNameLst>
                                          <p:attrName>style.visibility</p:attrName>
                                        </p:attrNameLst>
                                      </p:cBhvr>
                                      <p:to>
                                        <p:strVal val="visible"/>
                                      </p:to>
                                    </p:set>
                                    <p:animEffect transition="in" filter="fade">
                                      <p:cBhvr>
                                        <p:cTn id="18" dur="2000"/>
                                        <p:tgtEl>
                                          <p:spTgt spid="2355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557">
                                            <p:txEl>
                                              <p:pRg st="5" end="5"/>
                                            </p:txEl>
                                          </p:spTgt>
                                        </p:tgtEl>
                                        <p:attrNameLst>
                                          <p:attrName>style.visibility</p:attrName>
                                        </p:attrNameLst>
                                      </p:cBhvr>
                                      <p:to>
                                        <p:strVal val="visible"/>
                                      </p:to>
                                    </p:set>
                                    <p:animEffect transition="in" filter="fade">
                                      <p:cBhvr>
                                        <p:cTn id="21" dur="2000"/>
                                        <p:tgtEl>
                                          <p:spTgt spid="235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0166C291-C443-446B-B472-5DDCF0274AB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33795" name="Text Box 3">
            <a:extLst>
              <a:ext uri="{FF2B5EF4-FFF2-40B4-BE49-F238E27FC236}">
                <a16:creationId xmlns:a16="http://schemas.microsoft.com/office/drawing/2014/main" id="{636293EC-C891-4EAB-928C-4CC797F04976}"/>
              </a:ext>
            </a:extLst>
          </p:cNvPr>
          <p:cNvSpPr txBox="1">
            <a:spLocks noChangeArrowheads="1"/>
          </p:cNvSpPr>
          <p:nvPr/>
        </p:nvSpPr>
        <p:spPr bwMode="auto">
          <a:xfrm>
            <a:off x="5436096" y="217489"/>
            <a:ext cx="20136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longanimité</a:t>
            </a:r>
          </a:p>
        </p:txBody>
      </p:sp>
      <p:pic>
        <p:nvPicPr>
          <p:cNvPr id="33796" name="Picture 4">
            <a:extLst>
              <a:ext uri="{FF2B5EF4-FFF2-40B4-BE49-F238E27FC236}">
                <a16:creationId xmlns:a16="http://schemas.microsoft.com/office/drawing/2014/main" id="{0F70D361-639B-4220-AE50-439B7FE3CB2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950" y="1927225"/>
            <a:ext cx="3095625" cy="2222500"/>
          </a:xfrm>
          <a:prstGeom prst="rect">
            <a:avLst/>
          </a:prstGeom>
          <a:noFill/>
          <a:extLst>
            <a:ext uri="{909E8E84-426E-40DD-AFC4-6F175D3DCCD1}">
              <a14:hiddenFill xmlns:a14="http://schemas.microsoft.com/office/drawing/2010/main">
                <a:solidFill>
                  <a:srgbClr val="FFFFFF"/>
                </a:solidFill>
              </a14:hiddenFill>
            </a:ext>
          </a:extLst>
        </p:spPr>
      </p:pic>
      <p:sp>
        <p:nvSpPr>
          <p:cNvPr id="33801" name="Text Box 9">
            <a:extLst>
              <a:ext uri="{FF2B5EF4-FFF2-40B4-BE49-F238E27FC236}">
                <a16:creationId xmlns:a16="http://schemas.microsoft.com/office/drawing/2014/main" id="{31DA6A21-1468-469F-B938-A104338FFDFB}"/>
              </a:ext>
            </a:extLst>
          </p:cNvPr>
          <p:cNvSpPr txBox="1">
            <a:spLocks noChangeArrowheads="1"/>
          </p:cNvSpPr>
          <p:nvPr/>
        </p:nvSpPr>
        <p:spPr bwMode="auto">
          <a:xfrm>
            <a:off x="2195736" y="548680"/>
            <a:ext cx="676875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Quel arbre pour la patience?</a:t>
            </a:r>
          </a:p>
          <a:p>
            <a:r>
              <a:rPr lang="fr-FR" altLang="fr-FR" sz="2000" b="1" dirty="0">
                <a:solidFill>
                  <a:srgbClr val="FFFF00"/>
                </a:solidFill>
              </a:rPr>
              <a:t>L’un d’eux porte un nom significatif: le grenadier et son fruit, la grenade:</a:t>
            </a:r>
          </a:p>
          <a:p>
            <a:r>
              <a:rPr lang="fr-FR" altLang="fr-FR" sz="2000" b="1" dirty="0">
                <a:solidFill>
                  <a:srgbClr val="FFFF00"/>
                </a:solidFill>
              </a:rPr>
              <a:t>« </a:t>
            </a:r>
            <a:r>
              <a:rPr lang="fr-FR" altLang="fr-FR" sz="2000" b="1" dirty="0" err="1">
                <a:solidFill>
                  <a:srgbClr val="FFFF00"/>
                </a:solidFill>
              </a:rPr>
              <a:t>Rîmmon</a:t>
            </a:r>
            <a:r>
              <a:rPr lang="fr-FR" altLang="fr-FR" sz="2000" b="1" dirty="0">
                <a:solidFill>
                  <a:srgbClr val="FFFF00"/>
                </a:solidFill>
              </a:rPr>
              <a:t> » a deux racines complètement opposées:			</a:t>
            </a:r>
            <a:r>
              <a:rPr lang="fr-FR" altLang="fr-FR" sz="2000" b="1" dirty="0" err="1">
                <a:solidFill>
                  <a:srgbClr val="FFFF00"/>
                </a:solidFill>
              </a:rPr>
              <a:t>Roum</a:t>
            </a:r>
            <a:r>
              <a:rPr lang="fr-FR" altLang="fr-FR" sz="2000" b="1" dirty="0">
                <a:solidFill>
                  <a:srgbClr val="FFFF00"/>
                </a:solidFill>
              </a:rPr>
              <a:t>: élevé, exalté.</a:t>
            </a:r>
          </a:p>
          <a:p>
            <a:pPr lvl="2"/>
            <a:r>
              <a:rPr lang="fr-FR" altLang="fr-FR" sz="2000" b="1" dirty="0">
                <a:solidFill>
                  <a:srgbClr val="FFFF00"/>
                </a:solidFill>
              </a:rPr>
              <a:t>	</a:t>
            </a:r>
            <a:r>
              <a:rPr lang="fr-FR" altLang="fr-FR" sz="2000" b="1" dirty="0" err="1">
                <a:solidFill>
                  <a:srgbClr val="FFFF00"/>
                </a:solidFill>
              </a:rPr>
              <a:t>Ramah</a:t>
            </a:r>
            <a:r>
              <a:rPr lang="fr-FR" altLang="fr-FR" sz="2000" b="1" dirty="0">
                <a:solidFill>
                  <a:srgbClr val="FFFF00"/>
                </a:solidFill>
              </a:rPr>
              <a:t>: jeté, enfoncé.</a:t>
            </a:r>
          </a:p>
        </p:txBody>
      </p:sp>
      <p:sp>
        <p:nvSpPr>
          <p:cNvPr id="33802" name="Text Box 10">
            <a:extLst>
              <a:ext uri="{FF2B5EF4-FFF2-40B4-BE49-F238E27FC236}">
                <a16:creationId xmlns:a16="http://schemas.microsoft.com/office/drawing/2014/main" id="{F595469C-FFD7-4492-BF67-CBD37A6079E1}"/>
              </a:ext>
            </a:extLst>
          </p:cNvPr>
          <p:cNvSpPr txBox="1">
            <a:spLocks noChangeArrowheads="1"/>
          </p:cNvSpPr>
          <p:nvPr/>
        </p:nvSpPr>
        <p:spPr bwMode="auto">
          <a:xfrm>
            <a:off x="3490119" y="2595676"/>
            <a:ext cx="518633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La grenade est le produit d’une fleur à 7 lobes et 7 sépales, comme une couronne, qui donneront un fruit à 7 compartiments remplis de jus rouge et de graines .</a:t>
            </a:r>
          </a:p>
          <a:p>
            <a:r>
              <a:rPr lang="fr-FR" altLang="fr-FR" sz="2000" b="1" dirty="0">
                <a:solidFill>
                  <a:srgbClr val="FFFF00"/>
                </a:solidFill>
              </a:rPr>
              <a:t>L’œuvre accomplie par notre Seigneur est parfaite:</a:t>
            </a:r>
          </a:p>
          <a:p>
            <a:r>
              <a:rPr lang="fr-FR" altLang="fr-FR" sz="2000" b="1" i="1" u="sng" dirty="0">
                <a:solidFill>
                  <a:srgbClr val="FF6600"/>
                </a:solidFill>
              </a:rPr>
              <a:t>Hébreux 10: 12</a:t>
            </a:r>
            <a:r>
              <a:rPr lang="fr-FR" altLang="fr-FR" sz="2000" b="1" i="1" dirty="0">
                <a:solidFill>
                  <a:srgbClr val="FF6600"/>
                </a:solidFill>
              </a:rPr>
              <a:t>  mais celui-ci, ayant offert un seul sacrifice pour les péchés, s’est assis à perpétuité à la droite de Dieu,                                                                             </a:t>
            </a:r>
          </a:p>
        </p:txBody>
      </p:sp>
      <p:sp>
        <p:nvSpPr>
          <p:cNvPr id="33803" name="Text Box 11">
            <a:extLst>
              <a:ext uri="{FF2B5EF4-FFF2-40B4-BE49-F238E27FC236}">
                <a16:creationId xmlns:a16="http://schemas.microsoft.com/office/drawing/2014/main" id="{BD2243A6-B30E-4BDC-87FD-A72110E98BA3}"/>
              </a:ext>
            </a:extLst>
          </p:cNvPr>
          <p:cNvSpPr txBox="1">
            <a:spLocks noChangeArrowheads="1"/>
          </p:cNvSpPr>
          <p:nvPr/>
        </p:nvSpPr>
        <p:spPr bwMode="auto">
          <a:xfrm>
            <a:off x="144193" y="4370329"/>
            <a:ext cx="331236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2000" b="1" i="1" u="sng" dirty="0">
                <a:solidFill>
                  <a:srgbClr val="FF6600"/>
                </a:solidFill>
              </a:rPr>
              <a:t>Éphésiens 4:10</a:t>
            </a:r>
            <a:r>
              <a:rPr lang="fr-FR" altLang="fr-FR" sz="2000" b="1" i="1" dirty="0">
                <a:solidFill>
                  <a:srgbClr val="FF6600"/>
                </a:solidFill>
              </a:rPr>
              <a:t>  Celui qui est descendu est le même que celui qui est aussi monté au-dessus de tous les cieux, afin qu’il remplît toutes choses;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20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802">
                                            <p:txEl>
                                              <p:pRg st="0" end="0"/>
                                            </p:txEl>
                                          </p:spTgt>
                                        </p:tgtEl>
                                        <p:attrNameLst>
                                          <p:attrName>style.visibility</p:attrName>
                                        </p:attrNameLst>
                                      </p:cBhvr>
                                      <p:to>
                                        <p:strVal val="visible"/>
                                      </p:to>
                                    </p:set>
                                    <p:animEffect transition="in" filter="fade">
                                      <p:cBhvr>
                                        <p:cTn id="12" dur="2000"/>
                                        <p:tgtEl>
                                          <p:spTgt spid="338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02">
                                            <p:txEl>
                                              <p:pRg st="1" end="1"/>
                                            </p:txEl>
                                          </p:spTgt>
                                        </p:tgtEl>
                                        <p:attrNameLst>
                                          <p:attrName>style.visibility</p:attrName>
                                        </p:attrNameLst>
                                      </p:cBhvr>
                                      <p:to>
                                        <p:strVal val="visible"/>
                                      </p:to>
                                    </p:set>
                                    <p:animEffect transition="in" filter="fade">
                                      <p:cBhvr>
                                        <p:cTn id="17" dur="2000"/>
                                        <p:tgtEl>
                                          <p:spTgt spid="33802">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3802">
                                            <p:txEl>
                                              <p:pRg st="2" end="2"/>
                                            </p:txEl>
                                          </p:spTgt>
                                        </p:tgtEl>
                                        <p:attrNameLst>
                                          <p:attrName>style.visibility</p:attrName>
                                        </p:attrNameLst>
                                      </p:cBhvr>
                                      <p:to>
                                        <p:strVal val="visible"/>
                                      </p:to>
                                    </p:set>
                                    <p:animEffect transition="in" filter="fade">
                                      <p:cBhvr>
                                        <p:cTn id="21" dur="2000"/>
                                        <p:tgtEl>
                                          <p:spTgt spid="3380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3803">
                                            <p:txEl>
                                              <p:pRg st="0" end="0"/>
                                            </p:txEl>
                                          </p:spTgt>
                                        </p:tgtEl>
                                        <p:attrNameLst>
                                          <p:attrName>style.visibility</p:attrName>
                                        </p:attrNameLst>
                                      </p:cBhvr>
                                      <p:to>
                                        <p:strVal val="visible"/>
                                      </p:to>
                                    </p:set>
                                    <p:animEffect transition="in" filter="fade">
                                      <p:cBhvr>
                                        <p:cTn id="24" dur="2000"/>
                                        <p:tgtEl>
                                          <p:spTgt spid="33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E3D04E91-9FE0-4B38-9246-D1460E5FAD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67587" name="Text Box 3">
            <a:extLst>
              <a:ext uri="{FF2B5EF4-FFF2-40B4-BE49-F238E27FC236}">
                <a16:creationId xmlns:a16="http://schemas.microsoft.com/office/drawing/2014/main" id="{9BC02C73-6EF5-443B-A249-4817F059D250}"/>
              </a:ext>
            </a:extLst>
          </p:cNvPr>
          <p:cNvSpPr txBox="1">
            <a:spLocks noChangeArrowheads="1"/>
          </p:cNvSpPr>
          <p:nvPr/>
        </p:nvSpPr>
        <p:spPr bwMode="auto">
          <a:xfrm>
            <a:off x="5435600" y="120087"/>
            <a:ext cx="20265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dirty="0">
                <a:solidFill>
                  <a:srgbClr val="FFFF00"/>
                </a:solidFill>
              </a:rPr>
              <a:t>La longanimité</a:t>
            </a:r>
          </a:p>
        </p:txBody>
      </p:sp>
      <p:pic>
        <p:nvPicPr>
          <p:cNvPr id="67594" name="Picture 10">
            <a:extLst>
              <a:ext uri="{FF2B5EF4-FFF2-40B4-BE49-F238E27FC236}">
                <a16:creationId xmlns:a16="http://schemas.microsoft.com/office/drawing/2014/main" id="{DE143D9D-27FD-464F-9EA2-4A1B9B2908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951" y="2349500"/>
            <a:ext cx="2879874" cy="2982380"/>
          </a:xfrm>
          <a:prstGeom prst="rect">
            <a:avLst/>
          </a:prstGeom>
          <a:noFill/>
          <a:extLst>
            <a:ext uri="{909E8E84-426E-40DD-AFC4-6F175D3DCCD1}">
              <a14:hiddenFill xmlns:a14="http://schemas.microsoft.com/office/drawing/2010/main">
                <a:solidFill>
                  <a:srgbClr val="FFFFFF"/>
                </a:solidFill>
              </a14:hiddenFill>
            </a:ext>
          </a:extLst>
        </p:spPr>
      </p:pic>
      <p:pic>
        <p:nvPicPr>
          <p:cNvPr id="67595" name="Picture 11">
            <a:extLst>
              <a:ext uri="{FF2B5EF4-FFF2-40B4-BE49-F238E27FC236}">
                <a16:creationId xmlns:a16="http://schemas.microsoft.com/office/drawing/2014/main" id="{E1B77639-03E2-4AB2-8F57-64F5F21A037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8838" y="4247883"/>
            <a:ext cx="3130700" cy="2349767"/>
          </a:xfrm>
          <a:prstGeom prst="rect">
            <a:avLst/>
          </a:prstGeom>
          <a:noFill/>
          <a:extLst>
            <a:ext uri="{909E8E84-426E-40DD-AFC4-6F175D3DCCD1}">
              <a14:hiddenFill xmlns:a14="http://schemas.microsoft.com/office/drawing/2010/main">
                <a:solidFill>
                  <a:srgbClr val="FFFFFF"/>
                </a:solidFill>
              </a14:hiddenFill>
            </a:ext>
          </a:extLst>
        </p:spPr>
      </p:pic>
      <p:sp>
        <p:nvSpPr>
          <p:cNvPr id="67596" name="Text Box 12">
            <a:extLst>
              <a:ext uri="{FF2B5EF4-FFF2-40B4-BE49-F238E27FC236}">
                <a16:creationId xmlns:a16="http://schemas.microsoft.com/office/drawing/2014/main" id="{4989AC19-7814-4144-AA2A-1780D839F9BA}"/>
              </a:ext>
            </a:extLst>
          </p:cNvPr>
          <p:cNvSpPr txBox="1">
            <a:spLocks noChangeArrowheads="1"/>
          </p:cNvSpPr>
          <p:nvPr/>
        </p:nvSpPr>
        <p:spPr bwMode="auto">
          <a:xfrm>
            <a:off x="2005297" y="400642"/>
            <a:ext cx="6860605" cy="2400657"/>
          </a:xfrm>
          <a:prstGeom prst="rect">
            <a:avLst/>
          </a:prstGeom>
          <a:solidFill>
            <a:srgbClr val="1008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2000" b="1" dirty="0">
                <a:solidFill>
                  <a:srgbClr val="FFFF00"/>
                </a:solidFill>
              </a:rPr>
              <a:t>Le fruit porte aussi une petite couronne, souvenir de la fleur: nous aurons aussi une couronne dans la gloire, mais pour la rendre à celui qui nous a aimés, qui, lui est couronné d’or fin:</a:t>
            </a:r>
          </a:p>
          <a:p>
            <a:pPr lvl="3">
              <a:spcBef>
                <a:spcPct val="50000"/>
              </a:spcBef>
            </a:pPr>
            <a:r>
              <a:rPr lang="fr-FR" altLang="fr-FR" sz="2000" b="1" i="1" u="sng" dirty="0">
                <a:solidFill>
                  <a:srgbClr val="F67B00"/>
                </a:solidFill>
              </a:rPr>
              <a:t>2 Timothée 4:8 </a:t>
            </a:r>
            <a:r>
              <a:rPr lang="fr-FR" altLang="fr-FR" sz="2000" b="1" i="1" dirty="0">
                <a:solidFill>
                  <a:srgbClr val="F67B00"/>
                </a:solidFill>
              </a:rPr>
              <a:t>désormais m'est réservée la couronne de justice, que le Seigneur juste juge me donnera dans ce jour-là…</a:t>
            </a:r>
          </a:p>
        </p:txBody>
      </p:sp>
      <p:sp>
        <p:nvSpPr>
          <p:cNvPr id="67597" name="Text Box 13">
            <a:extLst>
              <a:ext uri="{FF2B5EF4-FFF2-40B4-BE49-F238E27FC236}">
                <a16:creationId xmlns:a16="http://schemas.microsoft.com/office/drawing/2014/main" id="{5E0E3E33-7C68-410F-87FF-86D62B977C5D}"/>
              </a:ext>
            </a:extLst>
          </p:cNvPr>
          <p:cNvSpPr txBox="1">
            <a:spLocks noChangeArrowheads="1"/>
          </p:cNvSpPr>
          <p:nvPr/>
        </p:nvSpPr>
        <p:spPr bwMode="auto">
          <a:xfrm>
            <a:off x="3347864" y="2753633"/>
            <a:ext cx="572469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i="1" u="sng" dirty="0">
                <a:solidFill>
                  <a:srgbClr val="F67B00"/>
                </a:solidFill>
              </a:rPr>
              <a:t>Apocalypse 4:10 - 11</a:t>
            </a:r>
            <a:r>
              <a:rPr lang="fr-FR" altLang="fr-FR" sz="2000" b="1" i="1" dirty="0">
                <a:solidFill>
                  <a:srgbClr val="F67B00"/>
                </a:solidFill>
              </a:rPr>
              <a:t>  ils jetteront leurs couronnes devant le trône, disant: Tu es digne, notre Seigneur et notre Dieu, de recevoir la gloire, et l’honneur, et la puissance; </a:t>
            </a:r>
          </a:p>
        </p:txBody>
      </p:sp>
      <p:sp>
        <p:nvSpPr>
          <p:cNvPr id="67598" name="Text Box 14">
            <a:extLst>
              <a:ext uri="{FF2B5EF4-FFF2-40B4-BE49-F238E27FC236}">
                <a16:creationId xmlns:a16="http://schemas.microsoft.com/office/drawing/2014/main" id="{F8AB513F-AE20-48FB-9057-413F13932180}"/>
              </a:ext>
            </a:extLst>
          </p:cNvPr>
          <p:cNvSpPr txBox="1">
            <a:spLocks noChangeArrowheads="1"/>
          </p:cNvSpPr>
          <p:nvPr/>
        </p:nvSpPr>
        <p:spPr bwMode="auto">
          <a:xfrm>
            <a:off x="3203848" y="4419054"/>
            <a:ext cx="25804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a:solidFill>
                  <a:srgbClr val="FFFF00"/>
                </a:solidFill>
              </a:rPr>
              <a:t>Le grand nombre de graines donne une idée de vie abondante:</a:t>
            </a:r>
          </a:p>
        </p:txBody>
      </p:sp>
      <p:sp>
        <p:nvSpPr>
          <p:cNvPr id="67599" name="Text Box 15">
            <a:extLst>
              <a:ext uri="{FF2B5EF4-FFF2-40B4-BE49-F238E27FC236}">
                <a16:creationId xmlns:a16="http://schemas.microsoft.com/office/drawing/2014/main" id="{E532A26D-1A3F-4033-BAAC-0BAD7CC58088}"/>
              </a:ext>
            </a:extLst>
          </p:cNvPr>
          <p:cNvSpPr txBox="1">
            <a:spLocks noChangeArrowheads="1"/>
          </p:cNvSpPr>
          <p:nvPr/>
        </p:nvSpPr>
        <p:spPr bwMode="auto">
          <a:xfrm>
            <a:off x="395536" y="5662989"/>
            <a:ext cx="53285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b="1" i="1" u="sng" dirty="0">
                <a:solidFill>
                  <a:srgbClr val="FF6600"/>
                </a:solidFill>
              </a:rPr>
              <a:t>Jean 10:10  </a:t>
            </a:r>
            <a:r>
              <a:rPr lang="fr-FR" altLang="fr-FR" b="1" i="1" dirty="0">
                <a:solidFill>
                  <a:srgbClr val="FF6600"/>
                </a:solidFill>
              </a:rPr>
              <a:t>moi, je suis venu afin qu’elles aient la vie, et qu’elles l’aient en abondance.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596">
                                            <p:txEl>
                                              <p:pRg st="1" end="1"/>
                                            </p:txEl>
                                          </p:spTgt>
                                        </p:tgtEl>
                                        <p:attrNameLst>
                                          <p:attrName>style.visibility</p:attrName>
                                        </p:attrNameLst>
                                      </p:cBhvr>
                                      <p:to>
                                        <p:strVal val="visible"/>
                                      </p:to>
                                    </p:set>
                                    <p:animEffect transition="in" filter="fade">
                                      <p:cBhvr>
                                        <p:cTn id="7" dur="2000"/>
                                        <p:tgtEl>
                                          <p:spTgt spid="675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97"/>
                                        </p:tgtEl>
                                        <p:attrNameLst>
                                          <p:attrName>style.visibility</p:attrName>
                                        </p:attrNameLst>
                                      </p:cBhvr>
                                      <p:to>
                                        <p:strVal val="visible"/>
                                      </p:to>
                                    </p:set>
                                    <p:animEffect transition="in" filter="fade">
                                      <p:cBhvr>
                                        <p:cTn id="12" dur="2000"/>
                                        <p:tgtEl>
                                          <p:spTgt spid="675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98"/>
                                        </p:tgtEl>
                                        <p:attrNameLst>
                                          <p:attrName>style.visibility</p:attrName>
                                        </p:attrNameLst>
                                      </p:cBhvr>
                                      <p:to>
                                        <p:strVal val="visible"/>
                                      </p:to>
                                    </p:set>
                                    <p:animEffect transition="in" filter="fade">
                                      <p:cBhvr>
                                        <p:cTn id="17" dur="2000"/>
                                        <p:tgtEl>
                                          <p:spTgt spid="6759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7599"/>
                                        </p:tgtEl>
                                        <p:attrNameLst>
                                          <p:attrName>style.visibility</p:attrName>
                                        </p:attrNameLst>
                                      </p:cBhvr>
                                      <p:to>
                                        <p:strVal val="visible"/>
                                      </p:to>
                                    </p:set>
                                    <p:animEffect transition="in" filter="fade">
                                      <p:cBhvr>
                                        <p:cTn id="21" dur="2000"/>
                                        <p:tgtEl>
                                          <p:spTgt spid="67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7" grpId="0"/>
      <p:bldP spid="67598" grpId="0"/>
      <p:bldP spid="675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917014CF-A51A-492D-B536-6EA6BE6D49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25" y="74613"/>
            <a:ext cx="1978025" cy="1482725"/>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a:extLst>
              <a:ext uri="{FF2B5EF4-FFF2-40B4-BE49-F238E27FC236}">
                <a16:creationId xmlns:a16="http://schemas.microsoft.com/office/drawing/2014/main" id="{2E247C9E-B9DB-4151-A39A-F4E04F19646D}"/>
              </a:ext>
            </a:extLst>
          </p:cNvPr>
          <p:cNvSpPr txBox="1">
            <a:spLocks noChangeArrowheads="1"/>
          </p:cNvSpPr>
          <p:nvPr/>
        </p:nvSpPr>
        <p:spPr bwMode="auto">
          <a:xfrm>
            <a:off x="5369444" y="115888"/>
            <a:ext cx="22268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dirty="0">
                <a:solidFill>
                  <a:srgbClr val="FFFF00"/>
                </a:solidFill>
              </a:rPr>
              <a:t>La bienveillance</a:t>
            </a:r>
          </a:p>
        </p:txBody>
      </p:sp>
      <p:sp>
        <p:nvSpPr>
          <p:cNvPr id="24580" name="Text Box 4">
            <a:extLst>
              <a:ext uri="{FF2B5EF4-FFF2-40B4-BE49-F238E27FC236}">
                <a16:creationId xmlns:a16="http://schemas.microsoft.com/office/drawing/2014/main" id="{78C32E94-D2A3-44A4-B7AB-CBDA398D5E29}"/>
              </a:ext>
            </a:extLst>
          </p:cNvPr>
          <p:cNvSpPr txBox="1">
            <a:spLocks noChangeArrowheads="1"/>
          </p:cNvSpPr>
          <p:nvPr/>
        </p:nvSpPr>
        <p:spPr bwMode="auto">
          <a:xfrm>
            <a:off x="2340099" y="704890"/>
            <a:ext cx="655238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00B0F0"/>
                </a:solidFill>
              </a:rPr>
              <a:t>Bienveillance:  (bien </a:t>
            </a:r>
            <a:r>
              <a:rPr lang="fr-FR" altLang="fr-FR" sz="2000" b="1" dirty="0" err="1">
                <a:solidFill>
                  <a:srgbClr val="00B0F0"/>
                </a:solidFill>
              </a:rPr>
              <a:t>veuillant</a:t>
            </a:r>
            <a:r>
              <a:rPr lang="fr-FR" altLang="fr-FR" sz="2000" b="1" dirty="0">
                <a:solidFill>
                  <a:srgbClr val="00B0F0"/>
                </a:solidFill>
              </a:rPr>
              <a:t> -vouloir) disposition favorable envers quelqu’un.</a:t>
            </a:r>
          </a:p>
        </p:txBody>
      </p:sp>
      <p:sp>
        <p:nvSpPr>
          <p:cNvPr id="24582" name="Text Box 6">
            <a:extLst>
              <a:ext uri="{FF2B5EF4-FFF2-40B4-BE49-F238E27FC236}">
                <a16:creationId xmlns:a16="http://schemas.microsoft.com/office/drawing/2014/main" id="{1A514158-B5B4-4B4F-AB78-B3481C9FC21B}"/>
              </a:ext>
            </a:extLst>
          </p:cNvPr>
          <p:cNvSpPr txBox="1">
            <a:spLocks noChangeArrowheads="1"/>
          </p:cNvSpPr>
          <p:nvPr/>
        </p:nvSpPr>
        <p:spPr bwMode="auto">
          <a:xfrm>
            <a:off x="179388" y="1586398"/>
            <a:ext cx="878522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000" b="1" dirty="0">
                <a:solidFill>
                  <a:srgbClr val="FFFF00"/>
                </a:solidFill>
              </a:rPr>
              <a:t>C’est le fruit central: si je ne veux pas le bien de l’autre, aucun caractère du fruit ne pourra se former. </a:t>
            </a:r>
          </a:p>
          <a:p>
            <a:r>
              <a:rPr lang="fr-FR" altLang="fr-FR" sz="2000" b="1" dirty="0">
                <a:solidFill>
                  <a:srgbClr val="FFFF00"/>
                </a:solidFill>
              </a:rPr>
              <a:t>C’est ce que Dieu a fait, regardant l’homme pécheur avec un dessein bienveillant…</a:t>
            </a:r>
          </a:p>
          <a:p>
            <a:pPr>
              <a:buFontTx/>
              <a:buChar char="-"/>
            </a:pPr>
            <a:r>
              <a:rPr lang="fr-FR" altLang="fr-FR" sz="2000" b="1" dirty="0">
                <a:solidFill>
                  <a:srgbClr val="FFFF00"/>
                </a:solidFill>
              </a:rPr>
              <a:t> …Après la chute </a:t>
            </a:r>
            <a:r>
              <a:rPr lang="fr-FR" altLang="fr-FR" sz="2000" b="1" dirty="0">
                <a:solidFill>
                  <a:srgbClr val="FF6600"/>
                </a:solidFill>
              </a:rPr>
              <a:t>(</a:t>
            </a:r>
            <a:r>
              <a:rPr lang="fr-FR" altLang="fr-FR" sz="2000" b="1" u="sng" dirty="0">
                <a:solidFill>
                  <a:srgbClr val="FF6600"/>
                </a:solidFill>
              </a:rPr>
              <a:t>Genèse3:21</a:t>
            </a:r>
            <a:r>
              <a:rPr lang="fr-FR" altLang="fr-FR" sz="2000" b="1" dirty="0">
                <a:solidFill>
                  <a:srgbClr val="FF6600"/>
                </a:solidFill>
              </a:rPr>
              <a:t>)</a:t>
            </a:r>
            <a:r>
              <a:rPr lang="fr-FR" altLang="fr-FR" sz="2000" b="1" dirty="0">
                <a:solidFill>
                  <a:srgbClr val="FFFF00"/>
                </a:solidFill>
              </a:rPr>
              <a:t>, puis en le chassant d’Eden </a:t>
            </a:r>
            <a:r>
              <a:rPr lang="fr-FR" altLang="fr-FR" sz="2000" b="1" dirty="0">
                <a:solidFill>
                  <a:srgbClr val="FF6600"/>
                </a:solidFill>
              </a:rPr>
              <a:t>(</a:t>
            </a:r>
            <a:r>
              <a:rPr lang="fr-FR" altLang="fr-FR" sz="2000" b="1" u="sng" dirty="0">
                <a:solidFill>
                  <a:srgbClr val="FF6600"/>
                </a:solidFill>
              </a:rPr>
              <a:t>Genèse 3:22),</a:t>
            </a:r>
            <a:r>
              <a:rPr lang="fr-FR" altLang="fr-FR" sz="2000" b="1" u="sng" dirty="0">
                <a:solidFill>
                  <a:srgbClr val="FFFF00"/>
                </a:solidFill>
              </a:rPr>
              <a:t> </a:t>
            </a:r>
          </a:p>
          <a:p>
            <a:pPr>
              <a:buFontTx/>
              <a:buChar char="-"/>
            </a:pPr>
            <a:r>
              <a:rPr lang="fr-FR" altLang="fr-FR" sz="2000" b="1" dirty="0">
                <a:solidFill>
                  <a:srgbClr val="FFFF00"/>
                </a:solidFill>
              </a:rPr>
              <a:t> …En sauvant Noé à travers le déluge</a:t>
            </a:r>
            <a:r>
              <a:rPr lang="fr-FR" altLang="fr-FR" sz="2000" b="1" dirty="0">
                <a:solidFill>
                  <a:srgbClr val="FF6600"/>
                </a:solidFill>
              </a:rPr>
              <a:t> </a:t>
            </a:r>
            <a:r>
              <a:rPr lang="fr-FR" altLang="fr-FR" sz="2000" b="1" u="sng" dirty="0">
                <a:solidFill>
                  <a:srgbClr val="FF6600"/>
                </a:solidFill>
              </a:rPr>
              <a:t>(Genèse 6: 8)</a:t>
            </a:r>
            <a:r>
              <a:rPr lang="fr-FR" altLang="fr-FR" sz="2000" b="1" dirty="0">
                <a:solidFill>
                  <a:srgbClr val="FFFF00"/>
                </a:solidFill>
              </a:rPr>
              <a:t>,</a:t>
            </a:r>
          </a:p>
          <a:p>
            <a:pPr>
              <a:buFontTx/>
              <a:buChar char="-"/>
            </a:pPr>
            <a:r>
              <a:rPr lang="fr-FR" altLang="fr-FR" sz="2000" b="1" dirty="0">
                <a:solidFill>
                  <a:srgbClr val="FFFF00"/>
                </a:solidFill>
              </a:rPr>
              <a:t> …En choisissant Abraham et ses descendants,</a:t>
            </a:r>
          </a:p>
          <a:p>
            <a:pPr>
              <a:buFontTx/>
              <a:buChar char="-"/>
            </a:pPr>
            <a:r>
              <a:rPr lang="fr-FR" altLang="fr-FR" sz="2000" b="1" dirty="0">
                <a:solidFill>
                  <a:srgbClr val="FFFF00"/>
                </a:solidFill>
              </a:rPr>
              <a:t> …En le guidant hors d’Égypte et en lui donnant la loi</a:t>
            </a:r>
          </a:p>
          <a:p>
            <a:pPr>
              <a:buFontTx/>
              <a:buChar char="-"/>
            </a:pPr>
            <a:r>
              <a:rPr lang="fr-FR" altLang="fr-FR" sz="2000" b="1" dirty="0">
                <a:solidFill>
                  <a:srgbClr val="FFFF00"/>
                </a:solidFill>
              </a:rPr>
              <a:t> …En lui envoyant des prophètes </a:t>
            </a:r>
            <a:r>
              <a:rPr lang="fr-FR" altLang="fr-FR" sz="2000" b="1" dirty="0">
                <a:solidFill>
                  <a:srgbClr val="FF6600"/>
                </a:solidFill>
              </a:rPr>
              <a:t>(</a:t>
            </a:r>
            <a:r>
              <a:rPr lang="fr-FR" altLang="fr-FR" sz="2000" b="1" u="sng" dirty="0">
                <a:solidFill>
                  <a:srgbClr val="FF6600"/>
                </a:solidFill>
              </a:rPr>
              <a:t>Jérémie 7: 25),</a:t>
            </a:r>
          </a:p>
          <a:p>
            <a:pPr>
              <a:buFontTx/>
              <a:buChar char="-"/>
            </a:pPr>
            <a:r>
              <a:rPr lang="fr-FR" altLang="fr-FR" sz="2000" b="1" dirty="0">
                <a:solidFill>
                  <a:srgbClr val="FFFF00"/>
                </a:solidFill>
              </a:rPr>
              <a:t> …À la fin de ces jours-là, nous parlant « en Fils » </a:t>
            </a:r>
            <a:r>
              <a:rPr lang="fr-FR" altLang="fr-FR" sz="2000" b="1" dirty="0">
                <a:solidFill>
                  <a:srgbClr val="FF6600"/>
                </a:solidFill>
              </a:rPr>
              <a:t>(</a:t>
            </a:r>
            <a:r>
              <a:rPr lang="fr-FR" altLang="fr-FR" sz="2000" b="1" u="sng" dirty="0">
                <a:solidFill>
                  <a:srgbClr val="FF6600"/>
                </a:solidFill>
              </a:rPr>
              <a:t>Hébreux 1:2)</a:t>
            </a:r>
          </a:p>
          <a:p>
            <a:r>
              <a:rPr lang="fr-FR" altLang="fr-FR" sz="2000" b="1" i="1" u="sng" dirty="0">
                <a:solidFill>
                  <a:srgbClr val="FF6600"/>
                </a:solidFill>
              </a:rPr>
              <a:t>Esaïe 38:20  </a:t>
            </a:r>
            <a:r>
              <a:rPr lang="fr-FR" altLang="fr-FR" sz="2000" b="1" i="1" dirty="0">
                <a:solidFill>
                  <a:srgbClr val="FF6600"/>
                </a:solidFill>
              </a:rPr>
              <a:t>L’Éternel a voulu me sauver!</a:t>
            </a:r>
          </a:p>
          <a:p>
            <a:r>
              <a:rPr lang="fr-FR" altLang="fr-FR" sz="2000" b="1" i="1" u="sng" dirty="0">
                <a:solidFill>
                  <a:srgbClr val="FF6600"/>
                </a:solidFill>
              </a:rPr>
              <a:t>1 Timothée 2: 3-5</a:t>
            </a:r>
            <a:r>
              <a:rPr lang="fr-FR" altLang="fr-FR" sz="2000" b="1" i="1" dirty="0">
                <a:solidFill>
                  <a:srgbClr val="FF6600"/>
                </a:solidFill>
              </a:rPr>
              <a:t>  Notre Dieu sauveur… veut que tous les hommes soient sauvés et viennent à la connaissance de la vérité; car Dieu est un, et le médiateur entre Dieu et les hommes est un, l’ homme Christ Jésus, qui s’est donné lui-même en rançon pour tous…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transition="in" filter="fade">
                                      <p:cBhvr>
                                        <p:cTn id="7" dur="2000"/>
                                        <p:tgtEl>
                                          <p:spTgt spid="245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2">
                                            <p:txEl>
                                              <p:pRg st="1" end="1"/>
                                            </p:txEl>
                                          </p:spTgt>
                                        </p:tgtEl>
                                        <p:attrNameLst>
                                          <p:attrName>style.visibility</p:attrName>
                                        </p:attrNameLst>
                                      </p:cBhvr>
                                      <p:to>
                                        <p:strVal val="visible"/>
                                      </p:to>
                                    </p:set>
                                    <p:animEffect transition="in" filter="fade">
                                      <p:cBhvr>
                                        <p:cTn id="12" dur="2000"/>
                                        <p:tgtEl>
                                          <p:spTgt spid="245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582">
                                            <p:txEl>
                                              <p:pRg st="2" end="2"/>
                                            </p:txEl>
                                          </p:spTgt>
                                        </p:tgtEl>
                                        <p:attrNameLst>
                                          <p:attrName>style.visibility</p:attrName>
                                        </p:attrNameLst>
                                      </p:cBhvr>
                                      <p:to>
                                        <p:strVal val="visible"/>
                                      </p:to>
                                    </p:set>
                                    <p:animEffect transition="in" filter="fade">
                                      <p:cBhvr>
                                        <p:cTn id="17" dur="2000"/>
                                        <p:tgtEl>
                                          <p:spTgt spid="245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582">
                                            <p:txEl>
                                              <p:pRg st="3" end="3"/>
                                            </p:txEl>
                                          </p:spTgt>
                                        </p:tgtEl>
                                        <p:attrNameLst>
                                          <p:attrName>style.visibility</p:attrName>
                                        </p:attrNameLst>
                                      </p:cBhvr>
                                      <p:to>
                                        <p:strVal val="visible"/>
                                      </p:to>
                                    </p:set>
                                    <p:animEffect transition="in" filter="fade">
                                      <p:cBhvr>
                                        <p:cTn id="22" dur="2000"/>
                                        <p:tgtEl>
                                          <p:spTgt spid="2458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4582">
                                            <p:txEl>
                                              <p:pRg st="4" end="4"/>
                                            </p:txEl>
                                          </p:spTgt>
                                        </p:tgtEl>
                                        <p:attrNameLst>
                                          <p:attrName>style.visibility</p:attrName>
                                        </p:attrNameLst>
                                      </p:cBhvr>
                                      <p:to>
                                        <p:strVal val="visible"/>
                                      </p:to>
                                    </p:set>
                                    <p:animEffect transition="in" filter="fade">
                                      <p:cBhvr>
                                        <p:cTn id="27" dur="2000"/>
                                        <p:tgtEl>
                                          <p:spTgt spid="2458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4582">
                                            <p:txEl>
                                              <p:pRg st="5" end="5"/>
                                            </p:txEl>
                                          </p:spTgt>
                                        </p:tgtEl>
                                        <p:attrNameLst>
                                          <p:attrName>style.visibility</p:attrName>
                                        </p:attrNameLst>
                                      </p:cBhvr>
                                      <p:to>
                                        <p:strVal val="visible"/>
                                      </p:to>
                                    </p:set>
                                    <p:animEffect transition="in" filter="fade">
                                      <p:cBhvr>
                                        <p:cTn id="32" dur="2000"/>
                                        <p:tgtEl>
                                          <p:spTgt spid="2458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4582">
                                            <p:txEl>
                                              <p:pRg st="6" end="6"/>
                                            </p:txEl>
                                          </p:spTgt>
                                        </p:tgtEl>
                                        <p:attrNameLst>
                                          <p:attrName>style.visibility</p:attrName>
                                        </p:attrNameLst>
                                      </p:cBhvr>
                                      <p:to>
                                        <p:strVal val="visible"/>
                                      </p:to>
                                    </p:set>
                                    <p:animEffect transition="in" filter="fade">
                                      <p:cBhvr>
                                        <p:cTn id="37" dur="2000"/>
                                        <p:tgtEl>
                                          <p:spTgt spid="2458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4582">
                                            <p:txEl>
                                              <p:pRg st="7" end="7"/>
                                            </p:txEl>
                                          </p:spTgt>
                                        </p:tgtEl>
                                        <p:attrNameLst>
                                          <p:attrName>style.visibility</p:attrName>
                                        </p:attrNameLst>
                                      </p:cBhvr>
                                      <p:to>
                                        <p:strVal val="visible"/>
                                      </p:to>
                                    </p:set>
                                    <p:animEffect transition="in" filter="fade">
                                      <p:cBhvr>
                                        <p:cTn id="42" dur="2000"/>
                                        <p:tgtEl>
                                          <p:spTgt spid="2458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4582">
                                            <p:txEl>
                                              <p:pRg st="8" end="8"/>
                                            </p:txEl>
                                          </p:spTgt>
                                        </p:tgtEl>
                                        <p:attrNameLst>
                                          <p:attrName>style.visibility</p:attrName>
                                        </p:attrNameLst>
                                      </p:cBhvr>
                                      <p:to>
                                        <p:strVal val="visible"/>
                                      </p:to>
                                    </p:set>
                                    <p:animEffect transition="in" filter="fade">
                                      <p:cBhvr>
                                        <p:cTn id="47" dur="2000"/>
                                        <p:tgtEl>
                                          <p:spTgt spid="24582">
                                            <p:txEl>
                                              <p:pRg st="8" end="8"/>
                                            </p:txEl>
                                          </p:spTgt>
                                        </p:tgtEl>
                                      </p:cBhvr>
                                    </p:animEffect>
                                  </p:childTnLst>
                                </p:cTn>
                              </p:par>
                            </p:childTnLst>
                          </p:cTn>
                        </p:par>
                        <p:par>
                          <p:cTn id="48" fill="hold" nodeType="afterGroup">
                            <p:stCondLst>
                              <p:cond delay="2000"/>
                            </p:stCondLst>
                            <p:childTnLst>
                              <p:par>
                                <p:cTn id="49" presetID="10" presetClass="entr" presetSubtype="0" fill="hold" nodeType="afterEffect">
                                  <p:stCondLst>
                                    <p:cond delay="0"/>
                                  </p:stCondLst>
                                  <p:childTnLst>
                                    <p:set>
                                      <p:cBhvr>
                                        <p:cTn id="50" dur="1" fill="hold">
                                          <p:stCondLst>
                                            <p:cond delay="0"/>
                                          </p:stCondLst>
                                        </p:cTn>
                                        <p:tgtEl>
                                          <p:spTgt spid="24582">
                                            <p:txEl>
                                              <p:pRg st="9" end="9"/>
                                            </p:txEl>
                                          </p:spTgt>
                                        </p:tgtEl>
                                        <p:attrNameLst>
                                          <p:attrName>style.visibility</p:attrName>
                                        </p:attrNameLst>
                                      </p:cBhvr>
                                      <p:to>
                                        <p:strVal val="visible"/>
                                      </p:to>
                                    </p:set>
                                    <p:animEffect transition="in" filter="fade">
                                      <p:cBhvr>
                                        <p:cTn id="51" dur="2000"/>
                                        <p:tgtEl>
                                          <p:spTgt spid="2458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id="{90AA84CD-69C0-456B-AD25-4B34DEEB44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236673"/>
            <a:ext cx="1978025" cy="1482725"/>
          </a:xfrm>
          <a:prstGeom prst="rect">
            <a:avLst/>
          </a:prstGeom>
          <a:solidFill>
            <a:srgbClr val="FFFFFF">
              <a:alpha val="10001"/>
            </a:srgbClr>
          </a:solidFill>
        </p:spPr>
      </p:pic>
      <p:sp>
        <p:nvSpPr>
          <p:cNvPr id="74755" name="Text Box 3">
            <a:extLst>
              <a:ext uri="{FF2B5EF4-FFF2-40B4-BE49-F238E27FC236}">
                <a16:creationId xmlns:a16="http://schemas.microsoft.com/office/drawing/2014/main" id="{07DAA93B-CE80-49BE-9C38-5EEE6AFF9918}"/>
              </a:ext>
            </a:extLst>
          </p:cNvPr>
          <p:cNvSpPr txBox="1">
            <a:spLocks noChangeArrowheads="1"/>
          </p:cNvSpPr>
          <p:nvPr/>
        </p:nvSpPr>
        <p:spPr bwMode="auto">
          <a:xfrm>
            <a:off x="5009404" y="215900"/>
            <a:ext cx="22268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bienveillance</a:t>
            </a:r>
          </a:p>
        </p:txBody>
      </p:sp>
      <p:sp>
        <p:nvSpPr>
          <p:cNvPr id="74758" name="Text Box 6">
            <a:extLst>
              <a:ext uri="{FF2B5EF4-FFF2-40B4-BE49-F238E27FC236}">
                <a16:creationId xmlns:a16="http://schemas.microsoft.com/office/drawing/2014/main" id="{094C1BDB-5FFD-4ACF-9AE2-3500FF675656}"/>
              </a:ext>
            </a:extLst>
          </p:cNvPr>
          <p:cNvSpPr txBox="1">
            <a:spLocks noChangeArrowheads="1"/>
          </p:cNvSpPr>
          <p:nvPr/>
        </p:nvSpPr>
        <p:spPr bwMode="auto">
          <a:xfrm>
            <a:off x="250825" y="2564904"/>
            <a:ext cx="8820149"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La bienveillance de Dieu se voit bien dans la parabole du fils perdu (Luc 15) </a:t>
            </a:r>
          </a:p>
          <a:p>
            <a:r>
              <a:rPr lang="fr-FR" altLang="fr-FR" sz="2000" b="1" i="1" dirty="0">
                <a:solidFill>
                  <a:srgbClr val="FF6600"/>
                </a:solidFill>
              </a:rPr>
              <a:t>Et comme il était encore loin, son père le vit et fut ému de compassion, et, courant à lui, se jeta à son cou et le couvrit de baisers… Mais le père dit à ses esclaves, Apportez dehors la plus belle robe, et l’en revêtez; et mettez un anneau à sa main et des sandales à ses pieds; et amenez le veau gras et tuez-le; et mangeons et faisons bonne chère;</a:t>
            </a:r>
          </a:p>
          <a:p>
            <a:r>
              <a:rPr lang="fr-FR" altLang="fr-FR" sz="2000" b="1" dirty="0">
                <a:solidFill>
                  <a:srgbClr val="FFFF00"/>
                </a:solidFill>
              </a:rPr>
              <a:t>Que désirait le </a:t>
            </a:r>
            <a:r>
              <a:rPr lang="fr-FR" altLang="fr-FR" sz="2000" b="1" dirty="0" err="1">
                <a:solidFill>
                  <a:srgbClr val="FFFF00"/>
                </a:solidFill>
              </a:rPr>
              <a:t>le</a:t>
            </a:r>
            <a:r>
              <a:rPr lang="fr-FR" altLang="fr-FR" sz="2000" b="1" dirty="0">
                <a:solidFill>
                  <a:srgbClr val="FFFF00"/>
                </a:solidFill>
              </a:rPr>
              <a:t> fils perdu?</a:t>
            </a:r>
          </a:p>
          <a:p>
            <a:r>
              <a:rPr lang="fr-FR" altLang="fr-FR" sz="2000" b="1" dirty="0">
                <a:solidFill>
                  <a:srgbClr val="FFFF00"/>
                </a:solidFill>
              </a:rPr>
              <a:t>Une place de serviteur, abri et nourriture: le père va bien au-delà dans sa bienveillance: il lui ouvre la maison, lui donne le plus bel  habit, sandales, anneau et fête, toutes choses qui appartiennent à un fils!</a:t>
            </a:r>
          </a:p>
        </p:txBody>
      </p:sp>
      <p:sp>
        <p:nvSpPr>
          <p:cNvPr id="74759" name="Text Box 7">
            <a:extLst>
              <a:ext uri="{FF2B5EF4-FFF2-40B4-BE49-F238E27FC236}">
                <a16:creationId xmlns:a16="http://schemas.microsoft.com/office/drawing/2014/main" id="{839DE6EE-C57A-4202-8FF9-97FF9A12E5F4}"/>
              </a:ext>
            </a:extLst>
          </p:cNvPr>
          <p:cNvSpPr txBox="1">
            <a:spLocks noChangeArrowheads="1"/>
          </p:cNvSpPr>
          <p:nvPr/>
        </p:nvSpPr>
        <p:spPr bwMode="auto">
          <a:xfrm>
            <a:off x="2195735" y="692150"/>
            <a:ext cx="6697439" cy="1938992"/>
          </a:xfrm>
          <a:prstGeom prst="rect">
            <a:avLst/>
          </a:prstGeom>
          <a:solidFill>
            <a:srgbClr val="1008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La bienveillance intérieure se traduit par  des actes:</a:t>
            </a:r>
          </a:p>
          <a:p>
            <a:r>
              <a:rPr lang="fr-FR" altLang="fr-FR" sz="2000" b="1" i="1" u="sng" dirty="0">
                <a:solidFill>
                  <a:srgbClr val="FF6600"/>
                </a:solidFill>
              </a:rPr>
              <a:t>Proverbes 22:9</a:t>
            </a:r>
            <a:r>
              <a:rPr lang="fr-FR" altLang="fr-FR" sz="2000" b="1" i="1" dirty="0">
                <a:solidFill>
                  <a:srgbClr val="FF6600"/>
                </a:solidFill>
              </a:rPr>
              <a:t>  L’œil bienveillant sera béni, car il donne de son pain au pauvre.</a:t>
            </a:r>
          </a:p>
          <a:p>
            <a:r>
              <a:rPr lang="fr-FR" altLang="fr-FR" sz="2000" b="1" i="1" u="sng" dirty="0">
                <a:solidFill>
                  <a:srgbClr val="FF6600"/>
                </a:solidFill>
              </a:rPr>
              <a:t>Nombres 10:32</a:t>
            </a:r>
            <a:r>
              <a:rPr lang="fr-FR" altLang="fr-FR" sz="2000" b="1" i="1" dirty="0">
                <a:solidFill>
                  <a:srgbClr val="FF6600"/>
                </a:solidFill>
              </a:rPr>
              <a:t>  Et il arrivera, si tu viens avec nous, que le bien que l’Éternel veut nous faire nous te le ferons.</a:t>
            </a:r>
            <a:endParaRPr lang="fr-FR" altLang="fr-FR" sz="2000" b="1"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4758">
                                            <p:txEl>
                                              <p:pRg st="0" end="0"/>
                                            </p:txEl>
                                          </p:spTgt>
                                        </p:tgtEl>
                                        <p:attrNameLst>
                                          <p:attrName>style.visibility</p:attrName>
                                        </p:attrNameLst>
                                      </p:cBhvr>
                                      <p:to>
                                        <p:strVal val="visible"/>
                                      </p:to>
                                    </p:set>
                                    <p:animEffect transition="in" filter="fade">
                                      <p:cBhvr>
                                        <p:cTn id="7" dur="2000"/>
                                        <p:tgtEl>
                                          <p:spTgt spid="7475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4758">
                                            <p:txEl>
                                              <p:pRg st="1" end="1"/>
                                            </p:txEl>
                                          </p:spTgt>
                                        </p:tgtEl>
                                        <p:attrNameLst>
                                          <p:attrName>style.visibility</p:attrName>
                                        </p:attrNameLst>
                                      </p:cBhvr>
                                      <p:to>
                                        <p:strVal val="visible"/>
                                      </p:to>
                                    </p:set>
                                    <p:animEffect transition="in" filter="fade">
                                      <p:cBhvr>
                                        <p:cTn id="10" dur="2000"/>
                                        <p:tgtEl>
                                          <p:spTgt spid="7475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4758">
                                            <p:txEl>
                                              <p:pRg st="2" end="2"/>
                                            </p:txEl>
                                          </p:spTgt>
                                        </p:tgtEl>
                                        <p:attrNameLst>
                                          <p:attrName>style.visibility</p:attrName>
                                        </p:attrNameLst>
                                      </p:cBhvr>
                                      <p:to>
                                        <p:strVal val="visible"/>
                                      </p:to>
                                    </p:set>
                                    <p:animEffect transition="in" filter="fade">
                                      <p:cBhvr>
                                        <p:cTn id="15" dur="2000"/>
                                        <p:tgtEl>
                                          <p:spTgt spid="74758">
                                            <p:txEl>
                                              <p:pRg st="2" end="2"/>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1500"/>
                                  </p:stCondLst>
                                  <p:childTnLst>
                                    <p:set>
                                      <p:cBhvr>
                                        <p:cTn id="18" dur="1" fill="hold">
                                          <p:stCondLst>
                                            <p:cond delay="0"/>
                                          </p:stCondLst>
                                        </p:cTn>
                                        <p:tgtEl>
                                          <p:spTgt spid="74758">
                                            <p:txEl>
                                              <p:pRg st="3" end="3"/>
                                            </p:txEl>
                                          </p:spTgt>
                                        </p:tgtEl>
                                        <p:attrNameLst>
                                          <p:attrName>style.visibility</p:attrName>
                                        </p:attrNameLst>
                                      </p:cBhvr>
                                      <p:to>
                                        <p:strVal val="visible"/>
                                      </p:to>
                                    </p:set>
                                    <p:animEffect transition="in" filter="fade">
                                      <p:cBhvr>
                                        <p:cTn id="19" dur="2000"/>
                                        <p:tgtEl>
                                          <p:spTgt spid="747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5798922A-7CDE-47AC-B058-E3031122E4A8}"/>
              </a:ext>
            </a:extLst>
          </p:cNvPr>
          <p:cNvSpPr txBox="1">
            <a:spLocks noChangeArrowheads="1"/>
          </p:cNvSpPr>
          <p:nvPr/>
        </p:nvSpPr>
        <p:spPr bwMode="auto">
          <a:xfrm>
            <a:off x="347414" y="965671"/>
            <a:ext cx="3792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800" b="1" i="1">
                <a:solidFill>
                  <a:srgbClr val="FF9900"/>
                </a:solidFill>
              </a:rPr>
              <a:t>Le fruit de l‘Esprit:</a:t>
            </a:r>
          </a:p>
        </p:txBody>
      </p:sp>
      <p:sp>
        <p:nvSpPr>
          <p:cNvPr id="2053" name="Text Box 5">
            <a:extLst>
              <a:ext uri="{FF2B5EF4-FFF2-40B4-BE49-F238E27FC236}">
                <a16:creationId xmlns:a16="http://schemas.microsoft.com/office/drawing/2014/main" id="{7A598EFE-437C-4E84-8929-5D80DABCDE38}"/>
              </a:ext>
            </a:extLst>
          </p:cNvPr>
          <p:cNvSpPr txBox="1">
            <a:spLocks noChangeArrowheads="1"/>
          </p:cNvSpPr>
          <p:nvPr/>
        </p:nvSpPr>
        <p:spPr bwMode="auto">
          <a:xfrm>
            <a:off x="491430" y="1524848"/>
            <a:ext cx="379253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400" b="1" i="1" u="sng">
                <a:solidFill>
                  <a:srgbClr val="FF6600"/>
                </a:solidFill>
              </a:rPr>
              <a:t>Galates 5: 22-23</a:t>
            </a:r>
            <a:r>
              <a:rPr lang="fr-FR" altLang="fr-FR" sz="2400" b="1" i="1">
                <a:solidFill>
                  <a:srgbClr val="FF6600"/>
                </a:solidFill>
              </a:rPr>
              <a:t>  Mais le fruit de l’Esprit est l’amour, la joie, la paix, la longanimité, la bienveillance, la bonté, la fidélité, la douceur, la tempérance, contre de telles choses, il n’y a pas de loi.</a:t>
            </a:r>
          </a:p>
        </p:txBody>
      </p:sp>
      <p:sp>
        <p:nvSpPr>
          <p:cNvPr id="2054" name="Text Box 6">
            <a:extLst>
              <a:ext uri="{FF2B5EF4-FFF2-40B4-BE49-F238E27FC236}">
                <a16:creationId xmlns:a16="http://schemas.microsoft.com/office/drawing/2014/main" id="{D1B4B4F9-085D-4D42-A4CE-A2C184E4AA4F}"/>
              </a:ext>
            </a:extLst>
          </p:cNvPr>
          <p:cNvSpPr txBox="1">
            <a:spLocks noChangeArrowheads="1"/>
          </p:cNvSpPr>
          <p:nvPr/>
        </p:nvSpPr>
        <p:spPr bwMode="auto">
          <a:xfrm>
            <a:off x="4644008" y="332656"/>
            <a:ext cx="396044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i="1" dirty="0">
                <a:solidFill>
                  <a:srgbClr val="FF9900"/>
                </a:solidFill>
              </a:rPr>
              <a:t>Car l’Esprit de Dieu produit bien autre chose. Le fruit de l’Esprit c’est</a:t>
            </a:r>
            <a:r>
              <a:rPr lang="fr-FR" altLang="fr-FR" sz="2000" b="1" i="1" dirty="0"/>
              <a:t> </a:t>
            </a:r>
            <a:r>
              <a:rPr lang="fr-FR" altLang="fr-FR" sz="2000" b="1" i="1" dirty="0">
                <a:solidFill>
                  <a:srgbClr val="FE1402"/>
                </a:solidFill>
              </a:rPr>
              <a:t>l’amour,</a:t>
            </a:r>
            <a:r>
              <a:rPr lang="fr-FR" altLang="fr-FR" sz="2000" b="1" i="1" dirty="0"/>
              <a:t> </a:t>
            </a:r>
            <a:r>
              <a:rPr lang="fr-FR" altLang="fr-FR" sz="2000" b="1" i="1" dirty="0">
                <a:solidFill>
                  <a:srgbClr val="FC1C04"/>
                </a:solidFill>
              </a:rPr>
              <a:t>la joie,</a:t>
            </a:r>
            <a:r>
              <a:rPr lang="fr-FR" altLang="fr-FR" sz="2000" b="1" i="1" dirty="0"/>
              <a:t> </a:t>
            </a:r>
            <a:r>
              <a:rPr lang="fr-FR" altLang="fr-FR" sz="2000" b="1" i="1" dirty="0">
                <a:solidFill>
                  <a:srgbClr val="F64D0A"/>
                </a:solidFill>
              </a:rPr>
              <a:t>la paix,</a:t>
            </a:r>
            <a:r>
              <a:rPr lang="fr-FR" altLang="fr-FR" sz="2000" b="1" i="1" dirty="0"/>
              <a:t> la patience, </a:t>
            </a:r>
            <a:r>
              <a:rPr lang="fr-FR" altLang="fr-FR" sz="2000" b="1" i="1" dirty="0">
                <a:solidFill>
                  <a:srgbClr val="FFFF00"/>
                </a:solidFill>
              </a:rPr>
              <a:t>le bon caractère, l’amabilité, la serviabilité,</a:t>
            </a:r>
            <a:r>
              <a:rPr lang="fr-FR" altLang="fr-FR" sz="2000" b="1" i="1" dirty="0"/>
              <a:t> </a:t>
            </a:r>
            <a:r>
              <a:rPr lang="fr-FR" altLang="fr-FR" sz="2000" b="1" i="1" dirty="0">
                <a:solidFill>
                  <a:srgbClr val="CCFF33"/>
                </a:solidFill>
              </a:rPr>
              <a:t>la bonté, la générosité,</a:t>
            </a:r>
            <a:r>
              <a:rPr lang="fr-FR" altLang="fr-FR" sz="2000" b="1" i="1" dirty="0"/>
              <a:t> </a:t>
            </a:r>
            <a:r>
              <a:rPr lang="fr-FR" altLang="fr-FR" sz="2000" b="1" i="1" dirty="0">
                <a:solidFill>
                  <a:srgbClr val="33CC33"/>
                </a:solidFill>
              </a:rPr>
              <a:t>la fidélité, la confiance dans les autres,</a:t>
            </a:r>
            <a:r>
              <a:rPr lang="fr-FR" altLang="fr-FR" sz="2000" b="1" i="1" dirty="0"/>
              <a:t> </a:t>
            </a:r>
            <a:r>
              <a:rPr lang="fr-FR" altLang="fr-FR" sz="2000" b="1" i="1" dirty="0">
                <a:solidFill>
                  <a:srgbClr val="00FF99"/>
                </a:solidFill>
              </a:rPr>
              <a:t>la douceur, la modestie, l’humilité, l’aptitude à céder et à s’adapter,</a:t>
            </a:r>
            <a:r>
              <a:rPr lang="fr-FR" altLang="fr-FR" sz="2000" b="1" i="1" dirty="0"/>
              <a:t> </a:t>
            </a:r>
            <a:r>
              <a:rPr lang="fr-FR" altLang="fr-FR" sz="2000" b="1" i="1" dirty="0">
                <a:solidFill>
                  <a:srgbClr val="0099FF"/>
                </a:solidFill>
              </a:rPr>
              <a:t>la tempérance, la chasteté, la maîtrise de soi.</a:t>
            </a:r>
            <a:r>
              <a:rPr lang="fr-FR" altLang="fr-FR" sz="2000" b="1" i="1" dirty="0"/>
              <a:t> </a:t>
            </a:r>
            <a:r>
              <a:rPr lang="fr-FR" altLang="fr-FR" sz="2000" b="1" i="1" dirty="0">
                <a:solidFill>
                  <a:srgbClr val="FF9900"/>
                </a:solidFill>
              </a:rPr>
              <a:t>Aucune loi n’interdit cela, et contre ceux qui vivent ainsi, elle n’a pas même besoin d’intervenir. (PV)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2BD7BF29-0149-4D25-988C-70A306AE65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a:extLst>
              <a:ext uri="{FF2B5EF4-FFF2-40B4-BE49-F238E27FC236}">
                <a16:creationId xmlns:a16="http://schemas.microsoft.com/office/drawing/2014/main" id="{B4AB50FC-BF8C-4933-A1AD-8B0C9F4B0005}"/>
              </a:ext>
            </a:extLst>
          </p:cNvPr>
          <p:cNvSpPr txBox="1">
            <a:spLocks noChangeArrowheads="1"/>
          </p:cNvSpPr>
          <p:nvPr/>
        </p:nvSpPr>
        <p:spPr bwMode="auto">
          <a:xfrm>
            <a:off x="5367841" y="215900"/>
            <a:ext cx="22284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dirty="0">
                <a:solidFill>
                  <a:srgbClr val="FFFF00"/>
                </a:solidFill>
              </a:rPr>
              <a:t>La bienveillance</a:t>
            </a:r>
          </a:p>
        </p:txBody>
      </p:sp>
      <p:pic>
        <p:nvPicPr>
          <p:cNvPr id="34820" name="Picture 4">
            <a:extLst>
              <a:ext uri="{FF2B5EF4-FFF2-40B4-BE49-F238E27FC236}">
                <a16:creationId xmlns:a16="http://schemas.microsoft.com/office/drawing/2014/main" id="{A4DB8628-50C9-4ADE-BB8B-6712CF9AF35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50075" y="5122863"/>
            <a:ext cx="21590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a:extLst>
              <a:ext uri="{FF2B5EF4-FFF2-40B4-BE49-F238E27FC236}">
                <a16:creationId xmlns:a16="http://schemas.microsoft.com/office/drawing/2014/main" id="{112579D9-423E-425D-AC3A-9EB8A8051F2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20808" y="5122862"/>
            <a:ext cx="2039224" cy="1589509"/>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a:extLst>
              <a:ext uri="{FF2B5EF4-FFF2-40B4-BE49-F238E27FC236}">
                <a16:creationId xmlns:a16="http://schemas.microsoft.com/office/drawing/2014/main" id="{6A8A29E6-DDE8-4B1B-BCE9-DE32D4B75A6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32363" y="5099050"/>
            <a:ext cx="1944687" cy="1643063"/>
          </a:xfrm>
          <a:prstGeom prst="rect">
            <a:avLst/>
          </a:prstGeom>
          <a:noFill/>
          <a:extLst>
            <a:ext uri="{909E8E84-426E-40DD-AFC4-6F175D3DCCD1}">
              <a14:hiddenFill xmlns:a14="http://schemas.microsoft.com/office/drawing/2010/main">
                <a:solidFill>
                  <a:srgbClr val="FFFFFF"/>
                </a:solidFill>
              </a14:hiddenFill>
            </a:ext>
          </a:extLst>
        </p:spPr>
      </p:pic>
      <p:sp>
        <p:nvSpPr>
          <p:cNvPr id="34826" name="Text Box 10">
            <a:extLst>
              <a:ext uri="{FF2B5EF4-FFF2-40B4-BE49-F238E27FC236}">
                <a16:creationId xmlns:a16="http://schemas.microsoft.com/office/drawing/2014/main" id="{9F302896-18DE-4ED6-A870-4E22AEC395E0}"/>
              </a:ext>
            </a:extLst>
          </p:cNvPr>
          <p:cNvSpPr txBox="1">
            <a:spLocks noChangeArrowheads="1"/>
          </p:cNvSpPr>
          <p:nvPr/>
        </p:nvSpPr>
        <p:spPr bwMode="auto">
          <a:xfrm>
            <a:off x="118840" y="3861048"/>
            <a:ext cx="884564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Pourtant, le figuier a mal commencé! Adam et Ève auraient pu mieux trouver…          </a:t>
            </a:r>
          </a:p>
          <a:p>
            <a:r>
              <a:rPr lang="fr-FR" altLang="fr-FR" sz="2000" b="1" i="1" u="sng" dirty="0">
                <a:solidFill>
                  <a:srgbClr val="FF6600"/>
                </a:solidFill>
              </a:rPr>
              <a:t>Genèse 3:7</a:t>
            </a:r>
            <a:r>
              <a:rPr lang="fr-FR" altLang="fr-FR" sz="2000" b="1" i="1" dirty="0">
                <a:solidFill>
                  <a:srgbClr val="FF6600"/>
                </a:solidFill>
              </a:rPr>
              <a:t>  Et les yeux de tous deux furent ouverts, et ils connurent qu’ils étaient nus; </a:t>
            </a:r>
          </a:p>
          <a:p>
            <a:r>
              <a:rPr lang="fr-FR" altLang="fr-FR" sz="2000" b="1" i="1" dirty="0">
                <a:solidFill>
                  <a:srgbClr val="FF6600"/>
                </a:solidFill>
              </a:rPr>
              <a:t>et ils cousirent </a:t>
            </a:r>
          </a:p>
          <a:p>
            <a:r>
              <a:rPr lang="fr-FR" altLang="fr-FR" sz="2000" b="1" i="1" dirty="0">
                <a:solidFill>
                  <a:srgbClr val="FF6600"/>
                </a:solidFill>
              </a:rPr>
              <a:t>ensemble des feuilles</a:t>
            </a:r>
          </a:p>
          <a:p>
            <a:r>
              <a:rPr lang="fr-FR" altLang="fr-FR" sz="2000" b="1" i="1" dirty="0">
                <a:solidFill>
                  <a:srgbClr val="FF6600"/>
                </a:solidFill>
              </a:rPr>
              <a:t> de figuier et s’en </a:t>
            </a:r>
          </a:p>
          <a:p>
            <a:r>
              <a:rPr lang="fr-FR" altLang="fr-FR" sz="2000" b="1" i="1" dirty="0">
                <a:solidFill>
                  <a:srgbClr val="FF6600"/>
                </a:solidFill>
              </a:rPr>
              <a:t>firent des ceintures.</a:t>
            </a:r>
          </a:p>
        </p:txBody>
      </p:sp>
      <p:sp>
        <p:nvSpPr>
          <p:cNvPr id="11" name="Text Box 8">
            <a:extLst>
              <a:ext uri="{FF2B5EF4-FFF2-40B4-BE49-F238E27FC236}">
                <a16:creationId xmlns:a16="http://schemas.microsoft.com/office/drawing/2014/main" id="{7A73A173-B2AA-48B3-AFDF-2F6F48A1CC94}"/>
              </a:ext>
            </a:extLst>
          </p:cNvPr>
          <p:cNvSpPr txBox="1">
            <a:spLocks noChangeArrowheads="1"/>
          </p:cNvSpPr>
          <p:nvPr/>
        </p:nvSpPr>
        <p:spPr bwMode="auto">
          <a:xfrm>
            <a:off x="190848" y="536486"/>
            <a:ext cx="884564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4"/>
            <a:r>
              <a:rPr lang="fr-FR" altLang="fr-FR" sz="2000" b="1" dirty="0">
                <a:solidFill>
                  <a:srgbClr val="FFFF00"/>
                </a:solidFill>
              </a:rPr>
              <a:t>En Israël, le top du top, c’est d’habiter chacun sous sa vigne et sous son figuier… (expression fréquente; Nathanaël…)Nous aussi nous avons besoin d’un abri contre la chaleur, de nourriture… </a:t>
            </a:r>
          </a:p>
          <a:p>
            <a:r>
              <a:rPr lang="fr-FR" altLang="fr-FR" sz="2000" b="1" i="1" u="sng" dirty="0">
                <a:solidFill>
                  <a:srgbClr val="FF6600"/>
                </a:solidFill>
              </a:rPr>
              <a:t>Psaume 121:5</a:t>
            </a:r>
            <a:r>
              <a:rPr lang="fr-FR" altLang="fr-FR" sz="2000" b="1" i="1" dirty="0">
                <a:solidFill>
                  <a:srgbClr val="FF6600"/>
                </a:solidFill>
              </a:rPr>
              <a:t>  l’Éternel est ton ombre, à ta main droite.</a:t>
            </a:r>
          </a:p>
          <a:p>
            <a:r>
              <a:rPr lang="fr-FR" altLang="fr-FR" sz="2000" b="1" i="1" u="sng" dirty="0">
                <a:solidFill>
                  <a:srgbClr val="FF6600"/>
                </a:solidFill>
              </a:rPr>
              <a:t>Esaïe 25:4</a:t>
            </a:r>
            <a:r>
              <a:rPr lang="fr-FR" altLang="fr-FR" sz="2000" b="1" i="1" dirty="0">
                <a:solidFill>
                  <a:srgbClr val="FF6600"/>
                </a:solidFill>
              </a:rPr>
              <a:t>  Car tu as été au misérable …un abri contre l’orage, une ombre contre la chaleur;</a:t>
            </a:r>
          </a:p>
          <a:p>
            <a:r>
              <a:rPr lang="fr-FR" altLang="fr-FR" sz="2000" b="1" dirty="0">
                <a:solidFill>
                  <a:srgbClr val="FFFF00"/>
                </a:solidFill>
              </a:rPr>
              <a:t>…et le figuier va nous le montrer:</a:t>
            </a:r>
          </a:p>
          <a:p>
            <a:r>
              <a:rPr lang="fr-FR" altLang="fr-FR" sz="2000" b="1" dirty="0">
                <a:solidFill>
                  <a:srgbClr val="FFFF00"/>
                </a:solidFill>
              </a:rPr>
              <a:t>Il procure  une nourriture abondante puisque le climat du pays permet deux récoltes, et ombrage (sa feuille est très opaque)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2000"/>
                                        <p:tgtEl>
                                          <p:spTgt spid="1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4" end="4"/>
                                            </p:txEl>
                                          </p:spTgt>
                                        </p:tgtEl>
                                        <p:attrNameLst>
                                          <p:attrName>style.visibility</p:attrName>
                                        </p:attrNameLst>
                                      </p:cBhvr>
                                      <p:to>
                                        <p:strVal val="visible"/>
                                      </p:to>
                                    </p:set>
                                    <p:animEffect transition="in" filter="fade">
                                      <p:cBhvr>
                                        <p:cTn id="10" dur="2000"/>
                                        <p:tgtEl>
                                          <p:spTgt spid="11">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826"/>
                                        </p:tgtEl>
                                        <p:attrNameLst>
                                          <p:attrName>style.visibility</p:attrName>
                                        </p:attrNameLst>
                                      </p:cBhvr>
                                      <p:to>
                                        <p:strVal val="visible"/>
                                      </p:to>
                                    </p:set>
                                    <p:animEffect transition="in" filter="fade">
                                      <p:cBhvr>
                                        <p:cTn id="15" dur="20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2BD7BF29-0149-4D25-988C-70A306AE65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a:extLst>
              <a:ext uri="{FF2B5EF4-FFF2-40B4-BE49-F238E27FC236}">
                <a16:creationId xmlns:a16="http://schemas.microsoft.com/office/drawing/2014/main" id="{B4AB50FC-BF8C-4933-A1AD-8B0C9F4B0005}"/>
              </a:ext>
            </a:extLst>
          </p:cNvPr>
          <p:cNvSpPr txBox="1">
            <a:spLocks noChangeArrowheads="1"/>
          </p:cNvSpPr>
          <p:nvPr/>
        </p:nvSpPr>
        <p:spPr bwMode="auto">
          <a:xfrm>
            <a:off x="5583238" y="115887"/>
            <a:ext cx="22284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bienveillance</a:t>
            </a:r>
          </a:p>
        </p:txBody>
      </p:sp>
      <p:pic>
        <p:nvPicPr>
          <p:cNvPr id="34820" name="Picture 4">
            <a:extLst>
              <a:ext uri="{FF2B5EF4-FFF2-40B4-BE49-F238E27FC236}">
                <a16:creationId xmlns:a16="http://schemas.microsoft.com/office/drawing/2014/main" id="{A4DB8628-50C9-4ADE-BB8B-6712CF9AF35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50075" y="5122863"/>
            <a:ext cx="21590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a:extLst>
              <a:ext uri="{FF2B5EF4-FFF2-40B4-BE49-F238E27FC236}">
                <a16:creationId xmlns:a16="http://schemas.microsoft.com/office/drawing/2014/main" id="{112579D9-423E-425D-AC3A-9EB8A8051F2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97687" y="1815869"/>
            <a:ext cx="2087563" cy="1627188"/>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a:extLst>
              <a:ext uri="{FF2B5EF4-FFF2-40B4-BE49-F238E27FC236}">
                <a16:creationId xmlns:a16="http://schemas.microsoft.com/office/drawing/2014/main" id="{6A8A29E6-DDE8-4B1B-BCE9-DE32D4B75A6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32363" y="5099050"/>
            <a:ext cx="1944687" cy="1643063"/>
          </a:xfrm>
          <a:prstGeom prst="rect">
            <a:avLst/>
          </a:prstGeom>
          <a:noFill/>
          <a:extLst>
            <a:ext uri="{909E8E84-426E-40DD-AFC4-6F175D3DCCD1}">
              <a14:hiddenFill xmlns:a14="http://schemas.microsoft.com/office/drawing/2010/main">
                <a:solidFill>
                  <a:srgbClr val="FFFFFF"/>
                </a:solidFill>
              </a14:hiddenFill>
            </a:ext>
          </a:extLst>
        </p:spPr>
      </p:pic>
      <p:sp>
        <p:nvSpPr>
          <p:cNvPr id="34830" name="Text Box 14">
            <a:extLst>
              <a:ext uri="{FF2B5EF4-FFF2-40B4-BE49-F238E27FC236}">
                <a16:creationId xmlns:a16="http://schemas.microsoft.com/office/drawing/2014/main" id="{BA81A1C2-4745-4D87-8428-E50A04A2FE76}"/>
              </a:ext>
            </a:extLst>
          </p:cNvPr>
          <p:cNvSpPr txBox="1">
            <a:spLocks noChangeArrowheads="1"/>
          </p:cNvSpPr>
          <p:nvPr/>
        </p:nvSpPr>
        <p:spPr bwMode="auto">
          <a:xfrm>
            <a:off x="2032000" y="476672"/>
            <a:ext cx="69532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Le figuier est très présent au Moyen Orient, et fait partie de la richesse du pays promis: </a:t>
            </a:r>
          </a:p>
          <a:p>
            <a:r>
              <a:rPr lang="fr-FR" altLang="fr-FR" sz="2000" b="1" i="1" u="sng" dirty="0">
                <a:solidFill>
                  <a:srgbClr val="FF6600"/>
                </a:solidFill>
              </a:rPr>
              <a:t>Deutéronome 8:8</a:t>
            </a:r>
            <a:r>
              <a:rPr lang="fr-FR" altLang="fr-FR" sz="2000" b="1" i="1" dirty="0">
                <a:solidFill>
                  <a:srgbClr val="FF6600"/>
                </a:solidFill>
              </a:rPr>
              <a:t>  un pays de froment, et d’orge, et de vignes, et de figuiers, et de grenadiers, un pays d’oliviers à huile, et de miel;</a:t>
            </a:r>
          </a:p>
        </p:txBody>
      </p:sp>
      <p:sp>
        <p:nvSpPr>
          <p:cNvPr id="34832" name="Text Box 16">
            <a:extLst>
              <a:ext uri="{FF2B5EF4-FFF2-40B4-BE49-F238E27FC236}">
                <a16:creationId xmlns:a16="http://schemas.microsoft.com/office/drawing/2014/main" id="{BE370EF1-F25E-4592-B2B1-B5F705462A1A}"/>
              </a:ext>
            </a:extLst>
          </p:cNvPr>
          <p:cNvSpPr txBox="1">
            <a:spLocks noChangeArrowheads="1"/>
          </p:cNvSpPr>
          <p:nvPr/>
        </p:nvSpPr>
        <p:spPr bwMode="auto">
          <a:xfrm>
            <a:off x="4932363" y="3500438"/>
            <a:ext cx="432015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a:solidFill>
                  <a:srgbClr val="FFFF00"/>
                </a:solidFill>
              </a:rPr>
              <a:t>Le figuier qui procure de l’ombre,</a:t>
            </a:r>
          </a:p>
          <a:p>
            <a:r>
              <a:rPr lang="fr-FR" altLang="fr-FR" b="1" dirty="0">
                <a:solidFill>
                  <a:srgbClr val="FFFF00"/>
                </a:solidFill>
              </a:rPr>
              <a:t>un fruit doux, de la nourriture</a:t>
            </a:r>
          </a:p>
          <a:p>
            <a:r>
              <a:rPr lang="fr-FR" altLang="fr-FR" b="1" dirty="0">
                <a:solidFill>
                  <a:srgbClr val="FFFF00"/>
                </a:solidFill>
              </a:rPr>
              <a:t>un emplâtre désinfectant,</a:t>
            </a:r>
          </a:p>
          <a:p>
            <a:r>
              <a:rPr lang="fr-FR" altLang="fr-FR" b="1" dirty="0">
                <a:solidFill>
                  <a:srgbClr val="FFFF00"/>
                </a:solidFill>
              </a:rPr>
              <a:t>qui soutient la vigne </a:t>
            </a:r>
          </a:p>
          <a:p>
            <a:r>
              <a:rPr lang="fr-FR" altLang="fr-FR" b="1" dirty="0">
                <a:solidFill>
                  <a:srgbClr val="FFFF00"/>
                </a:solidFill>
              </a:rPr>
              <a:t>nous parle de la bienveillance.</a:t>
            </a:r>
          </a:p>
        </p:txBody>
      </p:sp>
      <p:sp>
        <p:nvSpPr>
          <p:cNvPr id="11" name="Text Box 14">
            <a:extLst>
              <a:ext uri="{FF2B5EF4-FFF2-40B4-BE49-F238E27FC236}">
                <a16:creationId xmlns:a16="http://schemas.microsoft.com/office/drawing/2014/main" id="{4CF96491-DFD4-42FA-95BC-44C19570FD25}"/>
              </a:ext>
            </a:extLst>
          </p:cNvPr>
          <p:cNvSpPr txBox="1">
            <a:spLocks noChangeArrowheads="1"/>
          </p:cNvSpPr>
          <p:nvPr/>
        </p:nvSpPr>
        <p:spPr bwMode="auto">
          <a:xfrm>
            <a:off x="158750" y="2287900"/>
            <a:ext cx="470058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Il est souvent associé à la vigne à laquelle il servait de tuteur. Son ombre est épaisse et fraîche et son fruit utilisé frais, séché, en gâteaux et comme médicament (Esaïe 38). Les figues de printemps ou figues vertes ou figues-fleur poussent même avant les feuilles </a:t>
            </a:r>
          </a:p>
          <a:p>
            <a:r>
              <a:rPr lang="fr-FR" altLang="fr-FR" sz="2000" b="1" u="sng" dirty="0">
                <a:solidFill>
                  <a:srgbClr val="FF6600"/>
                </a:solidFill>
              </a:rPr>
              <a:t>(Marc 11:13)</a:t>
            </a:r>
            <a:r>
              <a:rPr lang="fr-FR" altLang="fr-FR" sz="2000" b="1" u="sng" dirty="0">
                <a:solidFill>
                  <a:srgbClr val="FFFF00"/>
                </a:solidFill>
              </a:rPr>
              <a:t> </a:t>
            </a:r>
            <a:r>
              <a:rPr lang="fr-FR" altLang="fr-FR" sz="2000" b="1" dirty="0">
                <a:solidFill>
                  <a:srgbClr val="FFFF00"/>
                </a:solidFill>
              </a:rPr>
              <a:t>et sont très appréciées:</a:t>
            </a:r>
          </a:p>
          <a:p>
            <a:r>
              <a:rPr lang="fr-FR" altLang="fr-FR" sz="2000" b="1" i="1" u="sng" dirty="0">
                <a:solidFill>
                  <a:srgbClr val="FF6600"/>
                </a:solidFill>
              </a:rPr>
              <a:t>Jérémie 24:2</a:t>
            </a:r>
            <a:r>
              <a:rPr lang="fr-FR" altLang="fr-FR" sz="2000" b="1" i="1" dirty="0">
                <a:solidFill>
                  <a:srgbClr val="FF6600"/>
                </a:solidFill>
              </a:rPr>
              <a:t>  L’un des paniers avait de très bonnes figues, comme les figues de la </a:t>
            </a:r>
          </a:p>
          <a:p>
            <a:r>
              <a:rPr lang="fr-FR" altLang="fr-FR" sz="2000" b="1" i="1" dirty="0">
                <a:solidFill>
                  <a:srgbClr val="FF6600"/>
                </a:solidFill>
              </a:rPr>
              <a:t>première saison</a:t>
            </a:r>
            <a:r>
              <a:rPr lang="fr-FR" altLang="fr-FR" sz="2000" b="1" dirty="0"/>
              <a:t> </a:t>
            </a:r>
            <a:endParaRPr lang="fr-FR" altLang="fr-FR" sz="2000" b="1" dirty="0">
              <a:solidFill>
                <a:srgbClr val="FFFF00"/>
              </a:solidFill>
            </a:endParaRPr>
          </a:p>
        </p:txBody>
      </p:sp>
    </p:spTree>
    <p:extLst>
      <p:ext uri="{BB962C8B-B14F-4D97-AF65-F5344CB8AC3E}">
        <p14:creationId xmlns:p14="http://schemas.microsoft.com/office/powerpoint/2010/main" val="280285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fade">
                                      <p:cBhvr>
                                        <p:cTn id="12" dur="2000"/>
                                        <p:tgtEl>
                                          <p:spTgt spid="34821"/>
                                        </p:tgtEl>
                                      </p:cBhvr>
                                    </p:animEffect>
                                  </p:childTnLst>
                                </p:cTn>
                              </p:par>
                              <p:par>
                                <p:cTn id="13" presetID="10" presetClass="entr" presetSubtype="0" fill="hold" nodeType="withEffect">
                                  <p:stCondLst>
                                    <p:cond delay="0"/>
                                  </p:stCondLst>
                                  <p:childTnLst>
                                    <p:set>
                                      <p:cBhvr>
                                        <p:cTn id="14" dur="1" fill="hold">
                                          <p:stCondLst>
                                            <p:cond delay="0"/>
                                          </p:stCondLst>
                                        </p:cTn>
                                        <p:tgtEl>
                                          <p:spTgt spid="34823"/>
                                        </p:tgtEl>
                                        <p:attrNameLst>
                                          <p:attrName>style.visibility</p:attrName>
                                        </p:attrNameLst>
                                      </p:cBhvr>
                                      <p:to>
                                        <p:strVal val="visible"/>
                                      </p:to>
                                    </p:set>
                                    <p:animEffect transition="in" filter="fade">
                                      <p:cBhvr>
                                        <p:cTn id="15" dur="2000"/>
                                        <p:tgtEl>
                                          <p:spTgt spid="34823"/>
                                        </p:tgtEl>
                                      </p:cBhvr>
                                    </p:animEffect>
                                  </p:childTnLst>
                                </p:cTn>
                              </p:par>
                              <p:par>
                                <p:cTn id="16" presetID="10" presetClass="entr" presetSubtype="0" fill="hold"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fade">
                                      <p:cBhvr>
                                        <p:cTn id="18" dur="2000"/>
                                        <p:tgtEl>
                                          <p:spTgt spid="348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832"/>
                                        </p:tgtEl>
                                        <p:attrNameLst>
                                          <p:attrName>style.visibility</p:attrName>
                                        </p:attrNameLst>
                                      </p:cBhvr>
                                      <p:to>
                                        <p:strVal val="visible"/>
                                      </p:to>
                                    </p:set>
                                    <p:animEffect transition="in" filter="fade">
                                      <p:cBhvr>
                                        <p:cTn id="23" dur="2000"/>
                                        <p:tgtEl>
                                          <p:spTgt spid="34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2"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183B06CA-9D3B-47B5-895A-DE8849AEC24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25603" name="Text Box 3">
            <a:extLst>
              <a:ext uri="{FF2B5EF4-FFF2-40B4-BE49-F238E27FC236}">
                <a16:creationId xmlns:a16="http://schemas.microsoft.com/office/drawing/2014/main" id="{F17C9768-BC13-42CD-A1B3-F66B52B924DB}"/>
              </a:ext>
            </a:extLst>
          </p:cNvPr>
          <p:cNvSpPr txBox="1">
            <a:spLocks noChangeArrowheads="1"/>
          </p:cNvSpPr>
          <p:nvPr/>
        </p:nvSpPr>
        <p:spPr bwMode="auto">
          <a:xfrm>
            <a:off x="6021388" y="137402"/>
            <a:ext cx="12666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bonté</a:t>
            </a:r>
          </a:p>
        </p:txBody>
      </p:sp>
      <p:sp>
        <p:nvSpPr>
          <p:cNvPr id="25604" name="Text Box 4">
            <a:extLst>
              <a:ext uri="{FF2B5EF4-FFF2-40B4-BE49-F238E27FC236}">
                <a16:creationId xmlns:a16="http://schemas.microsoft.com/office/drawing/2014/main" id="{A6E9E7EF-F85C-45BA-94A0-DB603121BC78}"/>
              </a:ext>
            </a:extLst>
          </p:cNvPr>
          <p:cNvSpPr txBox="1">
            <a:spLocks noChangeArrowheads="1"/>
          </p:cNvSpPr>
          <p:nvPr/>
        </p:nvSpPr>
        <p:spPr bwMode="auto">
          <a:xfrm>
            <a:off x="2124074" y="620688"/>
            <a:ext cx="68405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u="sng" dirty="0">
                <a:solidFill>
                  <a:srgbClr val="00B0F0"/>
                </a:solidFill>
              </a:rPr>
              <a:t>Bonté:</a:t>
            </a:r>
            <a:r>
              <a:rPr lang="fr-FR" altLang="fr-FR" sz="2000" b="1" dirty="0">
                <a:solidFill>
                  <a:srgbClr val="00B0F0"/>
                </a:solidFill>
              </a:rPr>
              <a:t> penchant à faire le bien, à être doux, indulgent. Amabilité. Manifestation de bienveillance.</a:t>
            </a:r>
          </a:p>
          <a:p>
            <a:r>
              <a:rPr lang="fr-FR" altLang="fr-FR" sz="2000" b="1" u="sng" dirty="0">
                <a:solidFill>
                  <a:srgbClr val="00B0F0"/>
                </a:solidFill>
              </a:rPr>
              <a:t>Bénignité:</a:t>
            </a:r>
            <a:r>
              <a:rPr lang="fr-FR" altLang="fr-FR" sz="2000" b="1" dirty="0">
                <a:solidFill>
                  <a:srgbClr val="00B0F0"/>
                </a:solidFill>
              </a:rPr>
              <a:t> Indulgence, douceur. Caractère de ce qui est sans gravité.</a:t>
            </a:r>
          </a:p>
        </p:txBody>
      </p:sp>
      <p:sp>
        <p:nvSpPr>
          <p:cNvPr id="25605" name="Text Box 5">
            <a:extLst>
              <a:ext uri="{FF2B5EF4-FFF2-40B4-BE49-F238E27FC236}">
                <a16:creationId xmlns:a16="http://schemas.microsoft.com/office/drawing/2014/main" id="{46C1D9D3-A381-4C17-A594-5C1E4ABCB79B}"/>
              </a:ext>
            </a:extLst>
          </p:cNvPr>
          <p:cNvSpPr txBox="1">
            <a:spLocks noChangeArrowheads="1"/>
          </p:cNvSpPr>
          <p:nvPr/>
        </p:nvSpPr>
        <p:spPr bwMode="auto">
          <a:xfrm>
            <a:off x="323528" y="2195567"/>
            <a:ext cx="8641084"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Dans la Parole, la bonté et la justice pratique sont souvent associées, et n’ont rien à voir avec une indulgence qui considère le mal comme sans gravité…</a:t>
            </a:r>
          </a:p>
          <a:p>
            <a:r>
              <a:rPr lang="fr-FR" altLang="fr-FR" sz="2000" b="1" i="1" u="sng" dirty="0">
                <a:solidFill>
                  <a:srgbClr val="FF6600"/>
                </a:solidFill>
              </a:rPr>
              <a:t>Proverbes 21: 21</a:t>
            </a:r>
            <a:r>
              <a:rPr lang="fr-FR" altLang="fr-FR" sz="2000" b="1" i="1" dirty="0">
                <a:solidFill>
                  <a:srgbClr val="FF6600"/>
                </a:solidFill>
              </a:rPr>
              <a:t> Qui poursuit la justice et la bonté trouvera la vie, la justice, et la gloire.</a:t>
            </a:r>
          </a:p>
          <a:p>
            <a:pPr>
              <a:spcBef>
                <a:spcPct val="30000"/>
              </a:spcBef>
            </a:pPr>
            <a:r>
              <a:rPr lang="fr-FR" altLang="fr-FR" sz="2000" b="1" i="1" u="sng" dirty="0">
                <a:solidFill>
                  <a:srgbClr val="FF6600"/>
                </a:solidFill>
              </a:rPr>
              <a:t>Michée 6:8</a:t>
            </a:r>
            <a:r>
              <a:rPr lang="fr-FR" altLang="fr-FR" sz="2000" b="1" i="1" dirty="0">
                <a:solidFill>
                  <a:srgbClr val="FF6600"/>
                </a:solidFill>
              </a:rPr>
              <a:t>  Il t’a déclaré, ô homme, ce qui est bon. Et qu’est-ce que l’Éternel recherche de ta part, sinon que tu fasses ce qui est droit, que tu aimes la bonté, et que tu marches humblement avec ton Dieu?</a:t>
            </a:r>
          </a:p>
          <a:p>
            <a:r>
              <a:rPr lang="fr-FR" altLang="fr-FR" sz="2000" b="1" dirty="0">
                <a:solidFill>
                  <a:srgbClr val="FFFF00"/>
                </a:solidFill>
              </a:rPr>
              <a:t>La source de la bonté, de la justice, de la vérité se trouve en effet dans la lumière:</a:t>
            </a:r>
          </a:p>
          <a:p>
            <a:r>
              <a:rPr lang="fr-FR" altLang="fr-FR" sz="2000" b="1" i="1" u="sng" dirty="0">
                <a:solidFill>
                  <a:srgbClr val="FF6600"/>
                </a:solidFill>
              </a:rPr>
              <a:t>Éphésiens 5: 9</a:t>
            </a:r>
            <a:r>
              <a:rPr lang="fr-FR" altLang="fr-FR" sz="2000" b="1" i="1" dirty="0">
                <a:solidFill>
                  <a:srgbClr val="FF6600"/>
                </a:solidFill>
              </a:rPr>
              <a:t>  (car le fruit de la lumière consiste en toute bonté, et justice, et vérité),</a:t>
            </a:r>
            <a:endParaRPr lang="fr-FR" altLang="fr-FR"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2000"/>
                                        <p:tgtEl>
                                          <p:spTgt spid="2560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605">
                                            <p:txEl>
                                              <p:pRg st="1" end="1"/>
                                            </p:txEl>
                                          </p:spTgt>
                                        </p:tgtEl>
                                        <p:attrNameLst>
                                          <p:attrName>style.visibility</p:attrName>
                                        </p:attrNameLst>
                                      </p:cBhvr>
                                      <p:to>
                                        <p:strVal val="visible"/>
                                      </p:to>
                                    </p:set>
                                    <p:animEffect transition="in" filter="fade">
                                      <p:cBhvr>
                                        <p:cTn id="11" dur="2000"/>
                                        <p:tgtEl>
                                          <p:spTgt spid="2560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5605">
                                            <p:txEl>
                                              <p:pRg st="2" end="2"/>
                                            </p:txEl>
                                          </p:spTgt>
                                        </p:tgtEl>
                                        <p:attrNameLst>
                                          <p:attrName>style.visibility</p:attrName>
                                        </p:attrNameLst>
                                      </p:cBhvr>
                                      <p:to>
                                        <p:strVal val="visible"/>
                                      </p:to>
                                    </p:set>
                                    <p:animEffect transition="in" filter="fade">
                                      <p:cBhvr>
                                        <p:cTn id="14" dur="2000"/>
                                        <p:tgtEl>
                                          <p:spTgt spid="2560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605">
                                            <p:txEl>
                                              <p:pRg st="3" end="3"/>
                                            </p:txEl>
                                          </p:spTgt>
                                        </p:tgtEl>
                                        <p:attrNameLst>
                                          <p:attrName>style.visibility</p:attrName>
                                        </p:attrNameLst>
                                      </p:cBhvr>
                                      <p:to>
                                        <p:strVal val="visible"/>
                                      </p:to>
                                    </p:set>
                                    <p:animEffect transition="in" filter="fade">
                                      <p:cBhvr>
                                        <p:cTn id="19" dur="2000"/>
                                        <p:tgtEl>
                                          <p:spTgt spid="2560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605">
                                            <p:txEl>
                                              <p:pRg st="4" end="4"/>
                                            </p:txEl>
                                          </p:spTgt>
                                        </p:tgtEl>
                                        <p:attrNameLst>
                                          <p:attrName>style.visibility</p:attrName>
                                        </p:attrNameLst>
                                      </p:cBhvr>
                                      <p:to>
                                        <p:strVal val="visible"/>
                                      </p:to>
                                    </p:set>
                                    <p:animEffect transition="in" filter="fade">
                                      <p:cBhvr>
                                        <p:cTn id="23" dur="2000"/>
                                        <p:tgtEl>
                                          <p:spTgt spid="256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45B85CEC-4479-4DB7-A5D3-4061FFA8F22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a:extLst>
              <a:ext uri="{FF2B5EF4-FFF2-40B4-BE49-F238E27FC236}">
                <a16:creationId xmlns:a16="http://schemas.microsoft.com/office/drawing/2014/main" id="{72E62FCB-0445-4FE0-8CB2-7B5CDCE12EE8}"/>
              </a:ext>
            </a:extLst>
          </p:cNvPr>
          <p:cNvSpPr txBox="1">
            <a:spLocks noChangeArrowheads="1"/>
          </p:cNvSpPr>
          <p:nvPr/>
        </p:nvSpPr>
        <p:spPr bwMode="auto">
          <a:xfrm>
            <a:off x="5897595" y="260350"/>
            <a:ext cx="12666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bonté</a:t>
            </a:r>
          </a:p>
        </p:txBody>
      </p:sp>
      <p:pic>
        <p:nvPicPr>
          <p:cNvPr id="35847" name="Picture 7">
            <a:extLst>
              <a:ext uri="{FF2B5EF4-FFF2-40B4-BE49-F238E27FC236}">
                <a16:creationId xmlns:a16="http://schemas.microsoft.com/office/drawing/2014/main" id="{699BD4B1-3FEC-4DDD-A25B-EA4CBF3B7FA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0513" y="4292600"/>
            <a:ext cx="1760537" cy="2565400"/>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a:extLst>
              <a:ext uri="{FF2B5EF4-FFF2-40B4-BE49-F238E27FC236}">
                <a16:creationId xmlns:a16="http://schemas.microsoft.com/office/drawing/2014/main" id="{68A570F8-D7CD-4777-8AFC-DE4C884D369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05800" y="115888"/>
            <a:ext cx="1345058" cy="1872382"/>
          </a:xfrm>
          <a:prstGeom prst="rect">
            <a:avLst/>
          </a:prstGeom>
          <a:noFill/>
          <a:extLst>
            <a:ext uri="{909E8E84-426E-40DD-AFC4-6F175D3DCCD1}">
              <a14:hiddenFill xmlns:a14="http://schemas.microsoft.com/office/drawing/2010/main">
                <a:solidFill>
                  <a:srgbClr val="FFFFFF"/>
                </a:solidFill>
              </a14:hiddenFill>
            </a:ext>
          </a:extLst>
        </p:spPr>
      </p:pic>
      <p:sp>
        <p:nvSpPr>
          <p:cNvPr id="35851" name="Text Box 11">
            <a:extLst>
              <a:ext uri="{FF2B5EF4-FFF2-40B4-BE49-F238E27FC236}">
                <a16:creationId xmlns:a16="http://schemas.microsoft.com/office/drawing/2014/main" id="{0F6DB22D-D223-4B5C-9CA9-1571837E41AA}"/>
              </a:ext>
            </a:extLst>
          </p:cNvPr>
          <p:cNvSpPr txBox="1">
            <a:spLocks noChangeArrowheads="1"/>
          </p:cNvSpPr>
          <p:nvPr/>
        </p:nvSpPr>
        <p:spPr bwMode="auto">
          <a:xfrm>
            <a:off x="2152923" y="5437673"/>
            <a:ext cx="65955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i="1" u="sng" dirty="0">
                <a:solidFill>
                  <a:srgbClr val="FF6600"/>
                </a:solidFill>
              </a:rPr>
              <a:t>Psaume 92: 12</a:t>
            </a:r>
            <a:r>
              <a:rPr lang="fr-FR" altLang="fr-FR" sz="2000" b="1" i="1" dirty="0">
                <a:solidFill>
                  <a:srgbClr val="FF6600"/>
                </a:solidFill>
              </a:rPr>
              <a:t>  Le juste poussera comme le palmier, il croîtra comme le cèdre dans le Liban.</a:t>
            </a:r>
            <a:endParaRPr lang="fr-FR" altLang="fr-FR" sz="2000" b="1" i="1" dirty="0"/>
          </a:p>
        </p:txBody>
      </p:sp>
      <p:sp>
        <p:nvSpPr>
          <p:cNvPr id="35852" name="Text Box 12">
            <a:extLst>
              <a:ext uri="{FF2B5EF4-FFF2-40B4-BE49-F238E27FC236}">
                <a16:creationId xmlns:a16="http://schemas.microsoft.com/office/drawing/2014/main" id="{987761F1-F749-41DA-8899-09038D856D4C}"/>
              </a:ext>
            </a:extLst>
          </p:cNvPr>
          <p:cNvSpPr txBox="1">
            <a:spLocks noChangeArrowheads="1"/>
          </p:cNvSpPr>
          <p:nvPr/>
        </p:nvSpPr>
        <p:spPr bwMode="auto">
          <a:xfrm>
            <a:off x="179387" y="2636912"/>
            <a:ext cx="887111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2000" b="1" dirty="0">
                <a:solidFill>
                  <a:srgbClr val="FFFF00"/>
                </a:solidFill>
              </a:rPr>
              <a:t>L’arbre qui nous parle de la bonté est en effet le palmier avec son tronc droit, et au dessus, ses palmes tournées vers la terre (paumes), et ses régimes de dattes (</a:t>
            </a:r>
            <a:r>
              <a:rPr lang="fr-FR" altLang="fr-FR" sz="2000" b="1" dirty="0" err="1">
                <a:solidFill>
                  <a:srgbClr val="FFFF00"/>
                </a:solidFill>
              </a:rPr>
              <a:t>dactylifera</a:t>
            </a:r>
            <a:r>
              <a:rPr lang="fr-FR" altLang="fr-FR" sz="2000" b="1" dirty="0">
                <a:solidFill>
                  <a:srgbClr val="FFFF00"/>
                </a:solidFill>
              </a:rPr>
              <a:t>: comme des doigts!). Combien de fois la Bible parle-t-elle des mains de Dieu en bénédiction, de son bras étendu pour délivrer? </a:t>
            </a:r>
          </a:p>
          <a:p>
            <a:r>
              <a:rPr lang="fr-FR" altLang="fr-FR" sz="2000" b="1" i="1" dirty="0">
                <a:solidFill>
                  <a:srgbClr val="FF6600"/>
                </a:solidFill>
              </a:rPr>
              <a:t>				</a:t>
            </a:r>
            <a:r>
              <a:rPr lang="fr-FR" altLang="fr-FR" sz="2000" b="1" i="1" u="sng" dirty="0">
                <a:solidFill>
                  <a:srgbClr val="FF6600"/>
                </a:solidFill>
              </a:rPr>
              <a:t>Psaume 136:11-12</a:t>
            </a:r>
            <a:r>
              <a:rPr lang="fr-FR" altLang="fr-FR" sz="2000" b="1" i="1" dirty="0">
                <a:solidFill>
                  <a:srgbClr val="FF6600"/>
                </a:solidFill>
              </a:rPr>
              <a:t>  Et qui a fait sortir Israël du milieu 						d’eux, car sa bonté demeure à toujours, à main forte et 				à bras étendu, car sa bonté demeure à toujours;</a:t>
            </a:r>
            <a:endParaRPr lang="fr-FR" altLang="fr-FR" sz="2000" b="1" dirty="0"/>
          </a:p>
        </p:txBody>
      </p:sp>
      <p:sp>
        <p:nvSpPr>
          <p:cNvPr id="9" name="Text Box 6">
            <a:extLst>
              <a:ext uri="{FF2B5EF4-FFF2-40B4-BE49-F238E27FC236}">
                <a16:creationId xmlns:a16="http://schemas.microsoft.com/office/drawing/2014/main" id="{2B132880-2E4B-427C-9813-A751B86CBA37}"/>
              </a:ext>
            </a:extLst>
          </p:cNvPr>
          <p:cNvSpPr txBox="1">
            <a:spLocks noChangeArrowheads="1"/>
          </p:cNvSpPr>
          <p:nvPr/>
        </p:nvSpPr>
        <p:spPr bwMode="auto">
          <a:xfrm>
            <a:off x="107505" y="697920"/>
            <a:ext cx="90364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				Cette bonté est un caractère de notre Dieu:</a:t>
            </a:r>
          </a:p>
          <a:p>
            <a:r>
              <a:rPr lang="fr-FR" altLang="fr-FR" sz="2000" b="1" i="1" dirty="0">
                <a:solidFill>
                  <a:srgbClr val="FF6600"/>
                </a:solidFill>
              </a:rPr>
              <a:t>				</a:t>
            </a:r>
            <a:r>
              <a:rPr lang="fr-FR" altLang="fr-FR" sz="2000" b="1" i="1" u="sng" dirty="0">
                <a:solidFill>
                  <a:srgbClr val="FF6600"/>
                </a:solidFill>
              </a:rPr>
              <a:t>Exode 34: 6 - 7</a:t>
            </a:r>
            <a:r>
              <a:rPr lang="fr-FR" altLang="fr-FR" sz="2000" b="1" i="1" dirty="0">
                <a:solidFill>
                  <a:srgbClr val="FF6600"/>
                </a:solidFill>
              </a:rPr>
              <a:t> Et l’Éternel passa devant lui, 								et cria, L’Éternel, l’Éternel! Dieu, miséricordieux 							et faisant grâce, lent à la colère, et grand 			     en bonté et en vérité, gardant la bonté …, pardonnant … et qui ne tient nullement celui qui en est coupable pour innocent, qui visite l’iniquité…</a:t>
            </a:r>
            <a:endParaRPr lang="fr-FR" altLang="fr-FR" sz="2000" b="1" i="1" dirty="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52">
                                            <p:txEl>
                                              <p:pRg st="0" end="0"/>
                                            </p:txEl>
                                          </p:spTgt>
                                        </p:tgtEl>
                                        <p:attrNameLst>
                                          <p:attrName>style.visibility</p:attrName>
                                        </p:attrNameLst>
                                      </p:cBhvr>
                                      <p:to>
                                        <p:strVal val="visible"/>
                                      </p:to>
                                    </p:set>
                                    <p:animEffect transition="in" filter="fade">
                                      <p:cBhvr>
                                        <p:cTn id="7" dur="2000"/>
                                        <p:tgtEl>
                                          <p:spTgt spid="358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52">
                                            <p:txEl>
                                              <p:pRg st="1" end="1"/>
                                            </p:txEl>
                                          </p:spTgt>
                                        </p:tgtEl>
                                        <p:attrNameLst>
                                          <p:attrName>style.visibility</p:attrName>
                                        </p:attrNameLst>
                                      </p:cBhvr>
                                      <p:to>
                                        <p:strVal val="visible"/>
                                      </p:to>
                                    </p:set>
                                    <p:animEffect transition="in" filter="fade">
                                      <p:cBhvr>
                                        <p:cTn id="12" dur="2000"/>
                                        <p:tgtEl>
                                          <p:spTgt spid="35852">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5851">
                                            <p:txEl>
                                              <p:pRg st="0" end="0"/>
                                            </p:txEl>
                                          </p:spTgt>
                                        </p:tgtEl>
                                        <p:attrNameLst>
                                          <p:attrName>style.visibility</p:attrName>
                                        </p:attrNameLst>
                                      </p:cBhvr>
                                      <p:to>
                                        <p:strVal val="visible"/>
                                      </p:to>
                                    </p:set>
                                    <p:animEffect transition="in" filter="fade">
                                      <p:cBhvr>
                                        <p:cTn id="16" dur="2000"/>
                                        <p:tgtEl>
                                          <p:spTgt spid="35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4388E8A1-B799-4774-9900-C0D0F5DBC89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78851" name="Text Box 3">
            <a:extLst>
              <a:ext uri="{FF2B5EF4-FFF2-40B4-BE49-F238E27FC236}">
                <a16:creationId xmlns:a16="http://schemas.microsoft.com/office/drawing/2014/main" id="{D248EF2B-036E-4215-9FEB-A43A1BB04D0D}"/>
              </a:ext>
            </a:extLst>
          </p:cNvPr>
          <p:cNvSpPr txBox="1">
            <a:spLocks noChangeArrowheads="1"/>
          </p:cNvSpPr>
          <p:nvPr/>
        </p:nvSpPr>
        <p:spPr bwMode="auto">
          <a:xfrm>
            <a:off x="5715794" y="318512"/>
            <a:ext cx="13019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bonté</a:t>
            </a:r>
          </a:p>
        </p:txBody>
      </p:sp>
      <p:pic>
        <p:nvPicPr>
          <p:cNvPr id="78852" name="Picture 4">
            <a:extLst>
              <a:ext uri="{FF2B5EF4-FFF2-40B4-BE49-F238E27FC236}">
                <a16:creationId xmlns:a16="http://schemas.microsoft.com/office/drawing/2014/main" id="{3A602EE3-6E21-4999-922A-388270812EC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81887" y="115888"/>
            <a:ext cx="1482725" cy="2160587"/>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a:extLst>
              <a:ext uri="{FF2B5EF4-FFF2-40B4-BE49-F238E27FC236}">
                <a16:creationId xmlns:a16="http://schemas.microsoft.com/office/drawing/2014/main" id="{5ED3848C-4443-45D8-B7C5-8879E58A59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9134" y="3456890"/>
            <a:ext cx="2278062" cy="3168650"/>
          </a:xfrm>
          <a:prstGeom prst="rect">
            <a:avLst/>
          </a:prstGeom>
          <a:noFill/>
          <a:extLst>
            <a:ext uri="{909E8E84-426E-40DD-AFC4-6F175D3DCCD1}">
              <a14:hiddenFill xmlns:a14="http://schemas.microsoft.com/office/drawing/2010/main">
                <a:solidFill>
                  <a:srgbClr val="FFFFFF"/>
                </a:solidFill>
              </a14:hiddenFill>
            </a:ext>
          </a:extLst>
        </p:spPr>
      </p:pic>
      <p:sp>
        <p:nvSpPr>
          <p:cNvPr id="78856" name="Text Box 8">
            <a:extLst>
              <a:ext uri="{FF2B5EF4-FFF2-40B4-BE49-F238E27FC236}">
                <a16:creationId xmlns:a16="http://schemas.microsoft.com/office/drawing/2014/main" id="{4E0D1857-78FA-412A-9764-D90645BC03B6}"/>
              </a:ext>
            </a:extLst>
          </p:cNvPr>
          <p:cNvSpPr txBox="1">
            <a:spLocks noChangeArrowheads="1"/>
          </p:cNvSpPr>
          <p:nvPr/>
        </p:nvSpPr>
        <p:spPr bwMode="auto">
          <a:xfrm>
            <a:off x="179388" y="1844824"/>
            <a:ext cx="87852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000" b="1" dirty="0">
                <a:solidFill>
                  <a:srgbClr val="FFFF00"/>
                </a:solidFill>
              </a:rPr>
              <a:t>Le Seigneur Jésus avait ses habitudes dans des maisons </a:t>
            </a:r>
          </a:p>
          <a:p>
            <a:r>
              <a:rPr lang="fr-FR" altLang="fr-FR" sz="2000" b="1" dirty="0">
                <a:solidFill>
                  <a:srgbClr val="FFFF00"/>
                </a:solidFill>
              </a:rPr>
              <a:t>amies de Béthanie (maison de l’affligé, ou des dattes) . </a:t>
            </a:r>
          </a:p>
          <a:p>
            <a:r>
              <a:rPr lang="fr-FR" altLang="fr-FR" sz="2000" b="1" i="1" u="sng" dirty="0">
                <a:solidFill>
                  <a:srgbClr val="FF6600"/>
                </a:solidFill>
              </a:rPr>
              <a:t>Jean 10:11</a:t>
            </a:r>
            <a:r>
              <a:rPr lang="fr-FR" altLang="fr-FR" sz="2000" b="1" i="1" dirty="0">
                <a:solidFill>
                  <a:srgbClr val="FF6600"/>
                </a:solidFill>
              </a:rPr>
              <a:t>  Moi, je suis le bon berger, le bon berger met sa vie pour les brebis.</a:t>
            </a:r>
          </a:p>
        </p:txBody>
      </p:sp>
      <p:sp>
        <p:nvSpPr>
          <p:cNvPr id="78857" name="Text Box 9">
            <a:extLst>
              <a:ext uri="{FF2B5EF4-FFF2-40B4-BE49-F238E27FC236}">
                <a16:creationId xmlns:a16="http://schemas.microsoft.com/office/drawing/2014/main" id="{528B47E9-F81E-4C80-BF3F-DAABF4C249E5}"/>
              </a:ext>
            </a:extLst>
          </p:cNvPr>
          <p:cNvSpPr txBox="1">
            <a:spLocks noChangeArrowheads="1"/>
          </p:cNvSpPr>
          <p:nvPr/>
        </p:nvSpPr>
        <p:spPr bwMode="auto">
          <a:xfrm>
            <a:off x="2681577" y="4581128"/>
            <a:ext cx="635492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C’est à Béthanie que Marie lui rend un hommage royal et universel en versant du parfum sur sa tête et ses pieds</a:t>
            </a:r>
          </a:p>
          <a:p>
            <a:r>
              <a:rPr lang="fr-FR" altLang="fr-FR" sz="2000" b="1" i="1" u="sng" dirty="0">
                <a:solidFill>
                  <a:srgbClr val="FF6600"/>
                </a:solidFill>
              </a:rPr>
              <a:t>1 Pierre 2:3-5</a:t>
            </a:r>
            <a:r>
              <a:rPr lang="fr-FR" altLang="fr-FR" sz="2000" b="1" i="1" dirty="0">
                <a:solidFill>
                  <a:srgbClr val="FF6600"/>
                </a:solidFill>
              </a:rPr>
              <a:t>  si toutefois vous avez goûté que le Seigneur est bon… vous approchant… pour offrir des sacrifices spirituels, agréables à Dieu par Jésus Christ.</a:t>
            </a:r>
          </a:p>
        </p:txBody>
      </p:sp>
      <p:sp>
        <p:nvSpPr>
          <p:cNvPr id="78858" name="Text Box 10">
            <a:extLst>
              <a:ext uri="{FF2B5EF4-FFF2-40B4-BE49-F238E27FC236}">
                <a16:creationId xmlns:a16="http://schemas.microsoft.com/office/drawing/2014/main" id="{7383BDDE-6D04-4126-9822-B3BBBD18531C}"/>
              </a:ext>
            </a:extLst>
          </p:cNvPr>
          <p:cNvSpPr txBox="1">
            <a:spLocks noChangeArrowheads="1"/>
          </p:cNvSpPr>
          <p:nvPr/>
        </p:nvSpPr>
        <p:spPr bwMode="auto">
          <a:xfrm>
            <a:off x="2103438" y="904875"/>
            <a:ext cx="53784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i="1" u="sng">
                <a:solidFill>
                  <a:srgbClr val="FF6600"/>
                </a:solidFill>
              </a:rPr>
              <a:t>Zacharie 9:17</a:t>
            </a:r>
            <a:r>
              <a:rPr lang="fr-FR" altLang="fr-FR" sz="2000" b="1" i="1">
                <a:solidFill>
                  <a:srgbClr val="FF6600"/>
                </a:solidFill>
              </a:rPr>
              <a:t>  Car combien grande est sa bonté! et combien grande est sa beauté! </a:t>
            </a:r>
          </a:p>
        </p:txBody>
      </p:sp>
      <p:sp>
        <p:nvSpPr>
          <p:cNvPr id="78860" name="Text Box 12">
            <a:extLst>
              <a:ext uri="{FF2B5EF4-FFF2-40B4-BE49-F238E27FC236}">
                <a16:creationId xmlns:a16="http://schemas.microsoft.com/office/drawing/2014/main" id="{09678D8E-4E47-49C1-AD21-CB7144F94947}"/>
              </a:ext>
            </a:extLst>
          </p:cNvPr>
          <p:cNvSpPr txBox="1">
            <a:spLocks noChangeArrowheads="1"/>
          </p:cNvSpPr>
          <p:nvPr/>
        </p:nvSpPr>
        <p:spPr bwMode="auto">
          <a:xfrm>
            <a:off x="2681576" y="2996952"/>
            <a:ext cx="621159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i="1" u="sng" dirty="0">
                <a:solidFill>
                  <a:srgbClr val="FF6600"/>
                </a:solidFill>
              </a:rPr>
              <a:t>Psaume 23</a:t>
            </a:r>
            <a:r>
              <a:rPr lang="fr-FR" altLang="fr-FR" sz="2000" b="1" i="1" dirty="0">
                <a:solidFill>
                  <a:srgbClr val="FF6600"/>
                </a:solidFill>
              </a:rPr>
              <a:t> - L’Éternel est mon berger, je ne manquerai de rien.… Oui, la bonté et la gratuité me suivront tous les jours de ma vie, et mon habitation sera dans la maison de l’Éternel pour de longs jours.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8856">
                                            <p:txEl>
                                              <p:pRg st="0" end="0"/>
                                            </p:txEl>
                                          </p:spTgt>
                                        </p:tgtEl>
                                        <p:attrNameLst>
                                          <p:attrName>style.visibility</p:attrName>
                                        </p:attrNameLst>
                                      </p:cBhvr>
                                      <p:to>
                                        <p:strVal val="visible"/>
                                      </p:to>
                                    </p:set>
                                    <p:animEffect transition="in" filter="fade">
                                      <p:cBhvr>
                                        <p:cTn id="7" dur="2000"/>
                                        <p:tgtEl>
                                          <p:spTgt spid="7885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8856">
                                            <p:txEl>
                                              <p:pRg st="1" end="1"/>
                                            </p:txEl>
                                          </p:spTgt>
                                        </p:tgtEl>
                                        <p:attrNameLst>
                                          <p:attrName>style.visibility</p:attrName>
                                        </p:attrNameLst>
                                      </p:cBhvr>
                                      <p:to>
                                        <p:strVal val="visible"/>
                                      </p:to>
                                    </p:set>
                                    <p:animEffect transition="in" filter="fade">
                                      <p:cBhvr>
                                        <p:cTn id="11" dur="2000"/>
                                        <p:tgtEl>
                                          <p:spTgt spid="78856">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8856">
                                            <p:txEl>
                                              <p:pRg st="2" end="2"/>
                                            </p:txEl>
                                          </p:spTgt>
                                        </p:tgtEl>
                                        <p:attrNameLst>
                                          <p:attrName>style.visibility</p:attrName>
                                        </p:attrNameLst>
                                      </p:cBhvr>
                                      <p:to>
                                        <p:strVal val="visible"/>
                                      </p:to>
                                    </p:set>
                                    <p:animEffect transition="in" filter="fade">
                                      <p:cBhvr>
                                        <p:cTn id="15" dur="2000"/>
                                        <p:tgtEl>
                                          <p:spTgt spid="78856">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8860"/>
                                        </p:tgtEl>
                                        <p:attrNameLst>
                                          <p:attrName>style.visibility</p:attrName>
                                        </p:attrNameLst>
                                      </p:cBhvr>
                                      <p:to>
                                        <p:strVal val="visible"/>
                                      </p:to>
                                    </p:set>
                                    <p:animEffect transition="in" filter="fade">
                                      <p:cBhvr>
                                        <p:cTn id="20" dur="2000"/>
                                        <p:tgtEl>
                                          <p:spTgt spid="7886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8857"/>
                                        </p:tgtEl>
                                        <p:attrNameLst>
                                          <p:attrName>style.visibility</p:attrName>
                                        </p:attrNameLst>
                                      </p:cBhvr>
                                      <p:to>
                                        <p:strVal val="visible"/>
                                      </p:to>
                                    </p:set>
                                    <p:animEffect transition="in" filter="fade">
                                      <p:cBhvr>
                                        <p:cTn id="25" dur="20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P spid="788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C7B2BD03-09DF-4DE1-B6F9-62433ED9D3C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26627" name="Text Box 3">
            <a:extLst>
              <a:ext uri="{FF2B5EF4-FFF2-40B4-BE49-F238E27FC236}">
                <a16:creationId xmlns:a16="http://schemas.microsoft.com/office/drawing/2014/main" id="{C057E420-F9BB-4D8E-B8CC-BFD56D4FE4A9}"/>
              </a:ext>
            </a:extLst>
          </p:cNvPr>
          <p:cNvSpPr txBox="1">
            <a:spLocks noChangeArrowheads="1"/>
          </p:cNvSpPr>
          <p:nvPr/>
        </p:nvSpPr>
        <p:spPr bwMode="auto">
          <a:xfrm>
            <a:off x="6012160" y="120058"/>
            <a:ext cx="13676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fidélité</a:t>
            </a:r>
          </a:p>
        </p:txBody>
      </p:sp>
      <p:sp>
        <p:nvSpPr>
          <p:cNvPr id="26633" name="Text Box 9">
            <a:extLst>
              <a:ext uri="{FF2B5EF4-FFF2-40B4-BE49-F238E27FC236}">
                <a16:creationId xmlns:a16="http://schemas.microsoft.com/office/drawing/2014/main" id="{C19C2B8A-BB6A-4975-AE37-7B1B6A27D02E}"/>
              </a:ext>
            </a:extLst>
          </p:cNvPr>
          <p:cNvSpPr txBox="1">
            <a:spLocks noChangeArrowheads="1"/>
          </p:cNvSpPr>
          <p:nvPr/>
        </p:nvSpPr>
        <p:spPr bwMode="auto">
          <a:xfrm>
            <a:off x="127897" y="1872714"/>
            <a:ext cx="8713788" cy="19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fr-FR" altLang="fr-FR" b="1" dirty="0">
                <a:solidFill>
                  <a:srgbClr val="FFFF00"/>
                </a:solidFill>
              </a:rPr>
              <a:t>Une rareté: un homme fidèle sur terre… </a:t>
            </a:r>
            <a:endParaRPr lang="fr-FR" altLang="fr-FR" b="1" i="1" dirty="0">
              <a:solidFill>
                <a:srgbClr val="FF6600"/>
              </a:solidFill>
            </a:endParaRPr>
          </a:p>
          <a:p>
            <a:pPr>
              <a:spcBef>
                <a:spcPct val="30000"/>
              </a:spcBef>
            </a:pPr>
            <a:r>
              <a:rPr lang="fr-FR" altLang="fr-FR" b="1" i="1" u="sng" dirty="0">
                <a:solidFill>
                  <a:srgbClr val="FF6600"/>
                </a:solidFill>
              </a:rPr>
              <a:t>Proverbes 20:6</a:t>
            </a:r>
            <a:r>
              <a:rPr lang="fr-FR" altLang="fr-FR" b="1" i="1" dirty="0">
                <a:solidFill>
                  <a:srgbClr val="FF6600"/>
                </a:solidFill>
              </a:rPr>
              <a:t>  Nombre d’hommes proclament chacun sa bonté; mais un homme fidèle, qui le trouvera?</a:t>
            </a:r>
          </a:p>
          <a:p>
            <a:pPr>
              <a:spcBef>
                <a:spcPct val="30000"/>
              </a:spcBef>
            </a:pPr>
            <a:r>
              <a:rPr lang="fr-FR" altLang="fr-FR" b="1" i="1" u="sng" dirty="0">
                <a:solidFill>
                  <a:srgbClr val="FF6600"/>
                </a:solidFill>
              </a:rPr>
              <a:t>Jérémie 5:1</a:t>
            </a:r>
            <a:r>
              <a:rPr lang="fr-FR" altLang="fr-FR" b="1" i="1" dirty="0">
                <a:solidFill>
                  <a:srgbClr val="FF6600"/>
                </a:solidFill>
              </a:rPr>
              <a:t>  Courez çà et là par les rues de Jérusalem, et regardez et sachez et cherchez dans ses places si vous trouvez un homme, s’il y a quelqu’un qui fasse ce qui est droit, qui cherche la fidélité, et je pardonnerai à la ville.</a:t>
            </a:r>
          </a:p>
        </p:txBody>
      </p:sp>
      <p:sp>
        <p:nvSpPr>
          <p:cNvPr id="26634" name="Text Box 10">
            <a:extLst>
              <a:ext uri="{FF2B5EF4-FFF2-40B4-BE49-F238E27FC236}">
                <a16:creationId xmlns:a16="http://schemas.microsoft.com/office/drawing/2014/main" id="{839D659C-292A-49A8-8428-0790C0CAD7DE}"/>
              </a:ext>
            </a:extLst>
          </p:cNvPr>
          <p:cNvSpPr txBox="1">
            <a:spLocks noChangeArrowheads="1"/>
          </p:cNvSpPr>
          <p:nvPr/>
        </p:nvSpPr>
        <p:spPr bwMode="auto">
          <a:xfrm>
            <a:off x="179388" y="3933056"/>
            <a:ext cx="889317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b="1" dirty="0">
                <a:solidFill>
                  <a:srgbClr val="FFFF00"/>
                </a:solidFill>
              </a:rPr>
              <a:t>Une qualité divine :</a:t>
            </a:r>
          </a:p>
          <a:p>
            <a:r>
              <a:rPr lang="fr-FR" altLang="fr-FR" b="1" i="1" u="sng" dirty="0">
                <a:solidFill>
                  <a:srgbClr val="FF6600"/>
                </a:solidFill>
              </a:rPr>
              <a:t>Deutéronome 32:4</a:t>
            </a:r>
            <a:r>
              <a:rPr lang="fr-FR" altLang="fr-FR" b="1" i="1" dirty="0">
                <a:solidFill>
                  <a:srgbClr val="FF6600"/>
                </a:solidFill>
              </a:rPr>
              <a:t>  Il est le Rocher, son œuvre est parfaite; car toutes ses voies sont justice. C’est un Dieu fidèle, et il n’y a pas d’iniquité en lui; il est juste et droit.</a:t>
            </a:r>
          </a:p>
          <a:p>
            <a:r>
              <a:rPr lang="fr-FR" altLang="fr-FR" b="1" i="1" u="sng" dirty="0">
                <a:solidFill>
                  <a:srgbClr val="FF6600"/>
                </a:solidFill>
              </a:rPr>
              <a:t>2 Thessaloniciens 3:3</a:t>
            </a:r>
            <a:r>
              <a:rPr lang="fr-FR" altLang="fr-FR" b="1" i="1" dirty="0">
                <a:solidFill>
                  <a:srgbClr val="FF6600"/>
                </a:solidFill>
              </a:rPr>
              <a:t>  le Seigneur est fidèle,</a:t>
            </a:r>
          </a:p>
          <a:p>
            <a:r>
              <a:rPr lang="fr-FR" altLang="fr-FR" b="1" i="1" u="sng" dirty="0">
                <a:solidFill>
                  <a:srgbClr val="FF6600"/>
                </a:solidFill>
              </a:rPr>
              <a:t>2 Timothée 2:13</a:t>
            </a:r>
            <a:r>
              <a:rPr lang="fr-FR" altLang="fr-FR" b="1" i="1" dirty="0">
                <a:solidFill>
                  <a:srgbClr val="FF6600"/>
                </a:solidFill>
              </a:rPr>
              <a:t>  si nous sommes incrédules, lui demeure fidèle, car il ne peut se renier lui-même.</a:t>
            </a:r>
          </a:p>
          <a:p>
            <a:r>
              <a:rPr lang="fr-FR" altLang="fr-FR" b="1" dirty="0">
                <a:solidFill>
                  <a:srgbClr val="FFFF00"/>
                </a:solidFill>
              </a:rPr>
              <a:t>La fidélité de Dieu, du Seigneur, est permanente, car elle est liée à sa droiture, sa justice et par conséquent invariable et digne de foi.</a:t>
            </a:r>
          </a:p>
        </p:txBody>
      </p:sp>
      <p:sp>
        <p:nvSpPr>
          <p:cNvPr id="26635" name="Text Box 11">
            <a:extLst>
              <a:ext uri="{FF2B5EF4-FFF2-40B4-BE49-F238E27FC236}">
                <a16:creationId xmlns:a16="http://schemas.microsoft.com/office/drawing/2014/main" id="{8B29F789-82BD-4ECC-98E7-59CD497D66ED}"/>
              </a:ext>
            </a:extLst>
          </p:cNvPr>
          <p:cNvSpPr txBox="1">
            <a:spLocks noChangeArrowheads="1"/>
          </p:cNvSpPr>
          <p:nvPr/>
        </p:nvSpPr>
        <p:spPr bwMode="auto">
          <a:xfrm>
            <a:off x="2051050" y="549275"/>
            <a:ext cx="6913562" cy="1323439"/>
          </a:xfrm>
          <a:prstGeom prst="rect">
            <a:avLst/>
          </a:prstGeom>
          <a:solidFill>
            <a:srgbClr val="1008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u="sng" dirty="0">
                <a:solidFill>
                  <a:srgbClr val="00B0F0"/>
                </a:solidFill>
              </a:rPr>
              <a:t>Fidélité:</a:t>
            </a:r>
            <a:r>
              <a:rPr lang="fr-FR" altLang="fr-FR" sz="2000" b="1" dirty="0">
                <a:solidFill>
                  <a:srgbClr val="00B0F0"/>
                </a:solidFill>
              </a:rPr>
              <a:t> Exactitude à remplir ses engagements, ses promesses – attachement constant – Obligation réciproque des époux – exactitude, vérité – qualité d’un instrument de mesure.</a:t>
            </a:r>
          </a:p>
        </p:txBody>
      </p:sp>
      <p:sp>
        <p:nvSpPr>
          <p:cNvPr id="26636" name="Rectangle 12">
            <a:extLst>
              <a:ext uri="{FF2B5EF4-FFF2-40B4-BE49-F238E27FC236}">
                <a16:creationId xmlns:a16="http://schemas.microsoft.com/office/drawing/2014/main" id="{69F2CEF8-248F-4528-ABA7-07EE7A1FB0C2}"/>
              </a:ext>
            </a:extLst>
          </p:cNvPr>
          <p:cNvSpPr>
            <a:spLocks noChangeArrowheads="1"/>
          </p:cNvSpPr>
          <p:nvPr/>
        </p:nvSpPr>
        <p:spPr bwMode="auto">
          <a:xfrm>
            <a:off x="179388" y="1844675"/>
            <a:ext cx="89646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dirty="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fade">
                                      <p:cBhvr>
                                        <p:cTn id="7" dur="2000"/>
                                        <p:tgtEl>
                                          <p:spTgt spid="266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34"/>
                                        </p:tgtEl>
                                        <p:attrNameLst>
                                          <p:attrName>style.visibility</p:attrName>
                                        </p:attrNameLst>
                                      </p:cBhvr>
                                      <p:to>
                                        <p:strVal val="visible"/>
                                      </p:to>
                                    </p:set>
                                    <p:animEffect transition="in" filter="fade">
                                      <p:cBhvr>
                                        <p:cTn id="12" dur="20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p:bldP spid="266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F001FA34-3A11-448B-83C4-ADF112E38AD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80899" name="Text Box 3">
            <a:extLst>
              <a:ext uri="{FF2B5EF4-FFF2-40B4-BE49-F238E27FC236}">
                <a16:creationId xmlns:a16="http://schemas.microsoft.com/office/drawing/2014/main" id="{764682A6-1F16-4139-94E7-921E3FECA28B}"/>
              </a:ext>
            </a:extLst>
          </p:cNvPr>
          <p:cNvSpPr txBox="1">
            <a:spLocks noChangeArrowheads="1"/>
          </p:cNvSpPr>
          <p:nvPr/>
        </p:nvSpPr>
        <p:spPr bwMode="auto">
          <a:xfrm>
            <a:off x="6397625" y="145256"/>
            <a:ext cx="13789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fidélité</a:t>
            </a:r>
          </a:p>
        </p:txBody>
      </p:sp>
      <p:pic>
        <p:nvPicPr>
          <p:cNvPr id="80900" name="Picture 4">
            <a:extLst>
              <a:ext uri="{FF2B5EF4-FFF2-40B4-BE49-F238E27FC236}">
                <a16:creationId xmlns:a16="http://schemas.microsoft.com/office/drawing/2014/main" id="{804465C7-692A-4CEB-8348-CF41CB6B845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913" y="2781300"/>
            <a:ext cx="255905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80901" name="Picture 5">
            <a:extLst>
              <a:ext uri="{FF2B5EF4-FFF2-40B4-BE49-F238E27FC236}">
                <a16:creationId xmlns:a16="http://schemas.microsoft.com/office/drawing/2014/main" id="{D3773E3E-28A0-43DA-AA39-B398BD8C9D0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69075" y="3422650"/>
            <a:ext cx="2540000" cy="3390900"/>
          </a:xfrm>
          <a:prstGeom prst="rect">
            <a:avLst/>
          </a:prstGeom>
          <a:noFill/>
          <a:extLst>
            <a:ext uri="{909E8E84-426E-40DD-AFC4-6F175D3DCCD1}">
              <a14:hiddenFill xmlns:a14="http://schemas.microsoft.com/office/drawing/2010/main">
                <a:solidFill>
                  <a:srgbClr val="FFFFFF"/>
                </a:solidFill>
              </a14:hiddenFill>
            </a:ext>
          </a:extLst>
        </p:spPr>
      </p:pic>
      <p:sp>
        <p:nvSpPr>
          <p:cNvPr id="80902" name="Text Box 6">
            <a:extLst>
              <a:ext uri="{FF2B5EF4-FFF2-40B4-BE49-F238E27FC236}">
                <a16:creationId xmlns:a16="http://schemas.microsoft.com/office/drawing/2014/main" id="{21B2C228-5D6F-4ADF-B757-6DEB1B20BAB4}"/>
              </a:ext>
            </a:extLst>
          </p:cNvPr>
          <p:cNvSpPr txBox="1">
            <a:spLocks noChangeArrowheads="1"/>
          </p:cNvSpPr>
          <p:nvPr/>
        </p:nvSpPr>
        <p:spPr bwMode="auto">
          <a:xfrm>
            <a:off x="2103438" y="769938"/>
            <a:ext cx="434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ltLang="fr-FR" sz="1400"/>
          </a:p>
        </p:txBody>
      </p:sp>
      <p:sp>
        <p:nvSpPr>
          <p:cNvPr id="80903" name="Rectangle 7">
            <a:extLst>
              <a:ext uri="{FF2B5EF4-FFF2-40B4-BE49-F238E27FC236}">
                <a16:creationId xmlns:a16="http://schemas.microsoft.com/office/drawing/2014/main" id="{2B194538-0F5B-4DED-8734-63C7958CC8F1}"/>
              </a:ext>
            </a:extLst>
          </p:cNvPr>
          <p:cNvSpPr>
            <a:spLocks noChangeArrowheads="1"/>
          </p:cNvSpPr>
          <p:nvPr/>
        </p:nvSpPr>
        <p:spPr bwMode="auto">
          <a:xfrm>
            <a:off x="2051049" y="620713"/>
            <a:ext cx="69135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i="1" u="sng" dirty="0">
                <a:solidFill>
                  <a:srgbClr val="FF6600"/>
                </a:solidFill>
              </a:rPr>
              <a:t>Jérémie 1: 11-12</a:t>
            </a:r>
            <a:r>
              <a:rPr lang="fr-FR" altLang="fr-FR" sz="2000" b="1" i="1" dirty="0">
                <a:solidFill>
                  <a:srgbClr val="FF6600"/>
                </a:solidFill>
              </a:rPr>
              <a:t>  Que vois-tu Jérémie? Je vois un bâton d’amandier.  Et l’Éternel me dit, Tu as bien vu, car je veille sur ma parole pour l’exécuter.</a:t>
            </a:r>
          </a:p>
        </p:txBody>
      </p:sp>
      <p:sp>
        <p:nvSpPr>
          <p:cNvPr id="80904" name="Text Box 8">
            <a:extLst>
              <a:ext uri="{FF2B5EF4-FFF2-40B4-BE49-F238E27FC236}">
                <a16:creationId xmlns:a16="http://schemas.microsoft.com/office/drawing/2014/main" id="{68AABB17-AC42-4FD5-A255-E712239EA005}"/>
              </a:ext>
            </a:extLst>
          </p:cNvPr>
          <p:cNvSpPr txBox="1">
            <a:spLocks noChangeArrowheads="1"/>
          </p:cNvSpPr>
          <p:nvPr/>
        </p:nvSpPr>
        <p:spPr bwMode="auto">
          <a:xfrm>
            <a:off x="195263" y="1773238"/>
            <a:ext cx="86248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000" b="1" dirty="0">
                <a:solidFill>
                  <a:srgbClr val="FFFF00"/>
                </a:solidFill>
              </a:rPr>
              <a:t>L’amandier nous dit que</a:t>
            </a:r>
            <a:r>
              <a:rPr lang="fr-FR" altLang="fr-FR" sz="2000" b="1" dirty="0"/>
              <a:t> </a:t>
            </a:r>
            <a:r>
              <a:rPr lang="fr-FR" altLang="fr-FR" sz="2000" b="1" i="1" dirty="0">
                <a:solidFill>
                  <a:srgbClr val="FF6600"/>
                </a:solidFill>
              </a:rPr>
              <a:t>…c’est l’Éternel, ton Dieu, qui est Dieu, le Dieu fidèle, qui garde l’alliance et la bonté </a:t>
            </a:r>
            <a:r>
              <a:rPr lang="fr-FR" altLang="fr-FR" sz="1900" b="1" i="1" dirty="0">
                <a:solidFill>
                  <a:srgbClr val="FF6600"/>
                </a:solidFill>
              </a:rPr>
              <a:t>jusqu’à</a:t>
            </a:r>
            <a:r>
              <a:rPr lang="fr-FR" altLang="fr-FR" sz="2000" b="1" i="1" dirty="0">
                <a:solidFill>
                  <a:srgbClr val="FF6600"/>
                </a:solidFill>
              </a:rPr>
              <a:t> mille générations à ceux qui l’aiment et qui gardent ses commandements 									</a:t>
            </a:r>
            <a:r>
              <a:rPr lang="fr-FR" altLang="fr-FR" sz="2000" b="1" i="1" u="sng" dirty="0">
                <a:solidFill>
                  <a:srgbClr val="FF6600"/>
                </a:solidFill>
              </a:rPr>
              <a:t>(Deutéronome 7:9)</a:t>
            </a:r>
            <a:r>
              <a:rPr lang="fr-FR" altLang="fr-FR" sz="2000" b="1" i="1" dirty="0">
                <a:solidFill>
                  <a:srgbClr val="FF6600"/>
                </a:solidFill>
              </a:rPr>
              <a:t> </a:t>
            </a:r>
          </a:p>
        </p:txBody>
      </p:sp>
      <p:sp>
        <p:nvSpPr>
          <p:cNvPr id="80909" name="Text Box 13">
            <a:extLst>
              <a:ext uri="{FF2B5EF4-FFF2-40B4-BE49-F238E27FC236}">
                <a16:creationId xmlns:a16="http://schemas.microsoft.com/office/drawing/2014/main" id="{31B5DDBE-1011-49DA-9584-F8E7439F4075}"/>
              </a:ext>
            </a:extLst>
          </p:cNvPr>
          <p:cNvSpPr txBox="1">
            <a:spLocks noChangeArrowheads="1"/>
          </p:cNvSpPr>
          <p:nvPr/>
        </p:nvSpPr>
        <p:spPr bwMode="auto">
          <a:xfrm>
            <a:off x="2771800" y="3522201"/>
            <a:ext cx="3751239"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900" b="1" i="1" u="sng" dirty="0">
                <a:solidFill>
                  <a:srgbClr val="FF6600"/>
                </a:solidFill>
              </a:rPr>
              <a:t>Esaïe 25:1</a:t>
            </a:r>
            <a:r>
              <a:rPr lang="fr-FR" altLang="fr-FR" sz="1900" b="1" i="1" dirty="0">
                <a:solidFill>
                  <a:srgbClr val="FF6600"/>
                </a:solidFill>
              </a:rPr>
              <a:t>  Éternel, tu es mon Dieu; je t’exalterai, je célébrerai ton nom, car tu as accompli des choses merveilleuses, des conseils qui datent de loin, qui sont fidélité et vérité.</a:t>
            </a:r>
          </a:p>
        </p:txBody>
      </p:sp>
      <p:sp>
        <p:nvSpPr>
          <p:cNvPr id="80911" name="Text Box 15">
            <a:extLst>
              <a:ext uri="{FF2B5EF4-FFF2-40B4-BE49-F238E27FC236}">
                <a16:creationId xmlns:a16="http://schemas.microsoft.com/office/drawing/2014/main" id="{B7AFAA69-0CDB-4B5F-9039-C91A9C339180}"/>
              </a:ext>
            </a:extLst>
          </p:cNvPr>
          <p:cNvSpPr txBox="1">
            <a:spLocks noChangeArrowheads="1"/>
          </p:cNvSpPr>
          <p:nvPr/>
        </p:nvSpPr>
        <p:spPr bwMode="auto">
          <a:xfrm>
            <a:off x="539552" y="5898733"/>
            <a:ext cx="628491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900" b="1" dirty="0">
                <a:solidFill>
                  <a:srgbClr val="FFFF00"/>
                </a:solidFill>
              </a:rPr>
              <a:t>L’amande devait être rare et précieuse, pour être offerte à un premier ministre! </a:t>
            </a:r>
            <a:r>
              <a:rPr lang="fr-FR" altLang="fr-FR" sz="1900" b="1" dirty="0">
                <a:solidFill>
                  <a:srgbClr val="FF6600"/>
                </a:solidFill>
              </a:rPr>
              <a:t>(</a:t>
            </a:r>
            <a:r>
              <a:rPr lang="fr-FR" altLang="fr-FR" sz="1900" b="1" u="sng" dirty="0">
                <a:solidFill>
                  <a:srgbClr val="FF6600"/>
                </a:solidFill>
              </a:rPr>
              <a:t>Genèse</a:t>
            </a:r>
            <a:r>
              <a:rPr lang="fr-FR" altLang="fr-FR" sz="1900" b="1" u="sng" dirty="0"/>
              <a:t> </a:t>
            </a:r>
            <a:r>
              <a:rPr lang="fr-FR" altLang="fr-FR" sz="1900" b="1" u="sng" dirty="0">
                <a:solidFill>
                  <a:srgbClr val="FF6600"/>
                </a:solidFill>
              </a:rPr>
              <a:t>43:11</a:t>
            </a:r>
            <a:r>
              <a:rPr lang="fr-FR" altLang="fr-FR" sz="1900" b="1" dirty="0">
                <a:solidFill>
                  <a:srgbClr val="FF6600"/>
                </a:solidFill>
              </a:rPr>
              <a:t>). </a:t>
            </a:r>
            <a:endParaRPr lang="fr-FR" altLang="fr-FR" sz="19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fade">
                                      <p:cBhvr>
                                        <p:cTn id="7" dur="2000"/>
                                        <p:tgtEl>
                                          <p:spTgt spid="80900"/>
                                        </p:tgtEl>
                                      </p:cBhvr>
                                    </p:animEffect>
                                  </p:childTnLst>
                                </p:cTn>
                              </p:par>
                              <p:par>
                                <p:cTn id="8" presetID="10" presetClass="entr" presetSubtype="0" fill="hold" nodeType="withEffect">
                                  <p:stCondLst>
                                    <p:cond delay="0"/>
                                  </p:stCondLst>
                                  <p:childTnLst>
                                    <p:set>
                                      <p:cBhvr>
                                        <p:cTn id="9" dur="1" fill="hold">
                                          <p:stCondLst>
                                            <p:cond delay="0"/>
                                          </p:stCondLst>
                                        </p:cTn>
                                        <p:tgtEl>
                                          <p:spTgt spid="80901"/>
                                        </p:tgtEl>
                                        <p:attrNameLst>
                                          <p:attrName>style.visibility</p:attrName>
                                        </p:attrNameLst>
                                      </p:cBhvr>
                                      <p:to>
                                        <p:strVal val="visible"/>
                                      </p:to>
                                    </p:set>
                                    <p:animEffect transition="in" filter="fade">
                                      <p:cBhvr>
                                        <p:cTn id="10" dur="2000"/>
                                        <p:tgtEl>
                                          <p:spTgt spid="809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0904"/>
                                        </p:tgtEl>
                                        <p:attrNameLst>
                                          <p:attrName>style.visibility</p:attrName>
                                        </p:attrNameLst>
                                      </p:cBhvr>
                                      <p:to>
                                        <p:strVal val="visible"/>
                                      </p:to>
                                    </p:set>
                                    <p:animEffect transition="in" filter="fade">
                                      <p:cBhvr>
                                        <p:cTn id="15" dur="2000"/>
                                        <p:tgtEl>
                                          <p:spTgt spid="8090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0909"/>
                                        </p:tgtEl>
                                        <p:attrNameLst>
                                          <p:attrName>style.visibility</p:attrName>
                                        </p:attrNameLst>
                                      </p:cBhvr>
                                      <p:to>
                                        <p:strVal val="visible"/>
                                      </p:to>
                                    </p:set>
                                    <p:animEffect transition="in" filter="fade">
                                      <p:cBhvr>
                                        <p:cTn id="19" dur="2000"/>
                                        <p:tgtEl>
                                          <p:spTgt spid="8090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0911"/>
                                        </p:tgtEl>
                                        <p:attrNameLst>
                                          <p:attrName>style.visibility</p:attrName>
                                        </p:attrNameLst>
                                      </p:cBhvr>
                                      <p:to>
                                        <p:strVal val="visible"/>
                                      </p:to>
                                    </p:set>
                                    <p:animEffect transition="in" filter="fade">
                                      <p:cBhvr>
                                        <p:cTn id="24" dur="2000"/>
                                        <p:tgtEl>
                                          <p:spTgt spid="80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p:bldP spid="80909" grpId="0"/>
      <p:bldP spid="809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D0BFA3B2-F8CD-4189-8A60-6A4714200C1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a:extLst>
              <a:ext uri="{FF2B5EF4-FFF2-40B4-BE49-F238E27FC236}">
                <a16:creationId xmlns:a16="http://schemas.microsoft.com/office/drawing/2014/main" id="{AB0BD2DD-F5CE-4AA1-A758-4AB121B43580}"/>
              </a:ext>
            </a:extLst>
          </p:cNvPr>
          <p:cNvSpPr txBox="1">
            <a:spLocks noChangeArrowheads="1"/>
          </p:cNvSpPr>
          <p:nvPr/>
        </p:nvSpPr>
        <p:spPr bwMode="auto">
          <a:xfrm>
            <a:off x="6108197" y="103293"/>
            <a:ext cx="13676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fidélité</a:t>
            </a:r>
          </a:p>
        </p:txBody>
      </p:sp>
      <p:pic>
        <p:nvPicPr>
          <p:cNvPr id="36868" name="Picture 4">
            <a:extLst>
              <a:ext uri="{FF2B5EF4-FFF2-40B4-BE49-F238E27FC236}">
                <a16:creationId xmlns:a16="http://schemas.microsoft.com/office/drawing/2014/main" id="{38440DF6-097A-4859-AF8A-E9586C1332F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950" y="2924175"/>
            <a:ext cx="3021013" cy="3457575"/>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a:extLst>
              <a:ext uri="{FF2B5EF4-FFF2-40B4-BE49-F238E27FC236}">
                <a16:creationId xmlns:a16="http://schemas.microsoft.com/office/drawing/2014/main" id="{C44F144B-E7F2-4DE9-98D7-AB9A94CFE7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72225" y="2924175"/>
            <a:ext cx="2709863" cy="3457575"/>
          </a:xfrm>
          <a:prstGeom prst="rect">
            <a:avLst/>
          </a:prstGeom>
          <a:noFill/>
          <a:extLst>
            <a:ext uri="{909E8E84-426E-40DD-AFC4-6F175D3DCCD1}">
              <a14:hiddenFill xmlns:a14="http://schemas.microsoft.com/office/drawing/2010/main">
                <a:solidFill>
                  <a:srgbClr val="FFFFFF"/>
                </a:solidFill>
              </a14:hiddenFill>
            </a:ext>
          </a:extLst>
        </p:spPr>
      </p:pic>
      <p:sp>
        <p:nvSpPr>
          <p:cNvPr id="36874" name="Text Box 10">
            <a:extLst>
              <a:ext uri="{FF2B5EF4-FFF2-40B4-BE49-F238E27FC236}">
                <a16:creationId xmlns:a16="http://schemas.microsoft.com/office/drawing/2014/main" id="{BDA311F9-4A3D-4E7F-80F4-0837CBD46F16}"/>
              </a:ext>
            </a:extLst>
          </p:cNvPr>
          <p:cNvSpPr txBox="1">
            <a:spLocks noChangeArrowheads="1"/>
          </p:cNvSpPr>
          <p:nvPr/>
        </p:nvSpPr>
        <p:spPr bwMode="auto">
          <a:xfrm>
            <a:off x="107950" y="1436583"/>
            <a:ext cx="89281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a:solidFill>
                  <a:srgbClr val="FFFF00"/>
                </a:solidFill>
              </a:rPr>
              <a:t>				L’amandier « se hâte », il est le premier arbre à fleurir au printemps, image de la résurrection: quand Moïse met un bâton d’amandier mort devant l’Éternel, au matin, il a poussé des boutons, des fleurs et mûri des amandes… </a:t>
            </a:r>
            <a:r>
              <a:rPr lang="fr-FR" altLang="fr-FR" b="1" u="sng" dirty="0">
                <a:solidFill>
                  <a:srgbClr val="FF6600"/>
                </a:solidFill>
              </a:rPr>
              <a:t>(Nombres 17)</a:t>
            </a:r>
            <a:r>
              <a:rPr lang="fr-FR" altLang="fr-FR" b="1" u="sng" dirty="0">
                <a:solidFill>
                  <a:srgbClr val="FFFF00"/>
                </a:solidFill>
              </a:rPr>
              <a:t> </a:t>
            </a:r>
            <a:r>
              <a:rPr lang="fr-FR" altLang="fr-FR" b="1" dirty="0">
                <a:solidFill>
                  <a:srgbClr val="FFFF00"/>
                </a:solidFill>
              </a:rPr>
              <a:t>La résurrection de Jésus est une preuve de la fidélité de Dieu, la nôtre également !</a:t>
            </a:r>
          </a:p>
        </p:txBody>
      </p:sp>
      <p:sp>
        <p:nvSpPr>
          <p:cNvPr id="36876" name="Text Box 12">
            <a:extLst>
              <a:ext uri="{FF2B5EF4-FFF2-40B4-BE49-F238E27FC236}">
                <a16:creationId xmlns:a16="http://schemas.microsoft.com/office/drawing/2014/main" id="{9E6DCCDB-E542-4547-A9FF-7F02398DEB83}"/>
              </a:ext>
            </a:extLst>
          </p:cNvPr>
          <p:cNvSpPr txBox="1">
            <a:spLocks noChangeArrowheads="1"/>
          </p:cNvSpPr>
          <p:nvPr/>
        </p:nvSpPr>
        <p:spPr bwMode="auto">
          <a:xfrm>
            <a:off x="3274819" y="2875239"/>
            <a:ext cx="309721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b="1" i="1" u="sng" dirty="0">
                <a:solidFill>
                  <a:srgbClr val="FF6600"/>
                </a:solidFill>
              </a:rPr>
              <a:t>Psaume 16:</a:t>
            </a:r>
            <a:r>
              <a:rPr lang="fr-FR" altLang="fr-FR" b="1" i="1" dirty="0">
                <a:solidFill>
                  <a:srgbClr val="FF6600"/>
                </a:solidFill>
              </a:rPr>
              <a:t> Garde-moi, ô Dieu! car je me confie en toi…</a:t>
            </a:r>
          </a:p>
          <a:p>
            <a:r>
              <a:rPr lang="fr-FR" altLang="fr-FR" b="1" i="1" dirty="0">
                <a:solidFill>
                  <a:srgbClr val="FF6600"/>
                </a:solidFill>
              </a:rPr>
              <a:t>même ma chair reposera en assurance… Car tu n’abandonneras pas mon âme au shéol, tu ne permettras pas que ton saint voie la corruption… Tu me feras connaître le chemin de la vie…</a:t>
            </a:r>
          </a:p>
        </p:txBody>
      </p:sp>
      <p:sp>
        <p:nvSpPr>
          <p:cNvPr id="36878" name="Text Box 14">
            <a:extLst>
              <a:ext uri="{FF2B5EF4-FFF2-40B4-BE49-F238E27FC236}">
                <a16:creationId xmlns:a16="http://schemas.microsoft.com/office/drawing/2014/main" id="{E0B04CAA-A1F6-46DC-BADD-0797B078C706}"/>
              </a:ext>
            </a:extLst>
          </p:cNvPr>
          <p:cNvSpPr txBox="1">
            <a:spLocks noChangeArrowheads="1"/>
          </p:cNvSpPr>
          <p:nvPr/>
        </p:nvSpPr>
        <p:spPr bwMode="auto">
          <a:xfrm>
            <a:off x="3266269" y="5983355"/>
            <a:ext cx="31057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i="1" u="sng" dirty="0">
                <a:solidFill>
                  <a:srgbClr val="FF6600"/>
                </a:solidFill>
              </a:rPr>
              <a:t>Lamentations 3:23</a:t>
            </a:r>
            <a:r>
              <a:rPr lang="fr-FR" altLang="fr-FR" b="1" i="1" dirty="0">
                <a:solidFill>
                  <a:srgbClr val="FF6600"/>
                </a:solidFill>
              </a:rPr>
              <a:t> Grande </a:t>
            </a:r>
          </a:p>
          <a:p>
            <a:r>
              <a:rPr lang="fr-FR" altLang="fr-FR" b="1" i="1" dirty="0">
                <a:solidFill>
                  <a:srgbClr val="FF6600"/>
                </a:solidFill>
              </a:rPr>
              <a:t>est ta fidélité!</a:t>
            </a:r>
          </a:p>
        </p:txBody>
      </p:sp>
      <p:sp>
        <p:nvSpPr>
          <p:cNvPr id="11" name="Text Box 16">
            <a:extLst>
              <a:ext uri="{FF2B5EF4-FFF2-40B4-BE49-F238E27FC236}">
                <a16:creationId xmlns:a16="http://schemas.microsoft.com/office/drawing/2014/main" id="{B0371B31-309D-4841-A8B6-4811B35F6022}"/>
              </a:ext>
            </a:extLst>
          </p:cNvPr>
          <p:cNvSpPr txBox="1">
            <a:spLocks noChangeArrowheads="1"/>
          </p:cNvSpPr>
          <p:nvPr/>
        </p:nvSpPr>
        <p:spPr bwMode="auto">
          <a:xfrm>
            <a:off x="2051720" y="536228"/>
            <a:ext cx="684076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a:solidFill>
                  <a:srgbClr val="FFFF00"/>
                </a:solidFill>
              </a:rPr>
              <a:t>L’amandier est aussi cité dans l’Ecclésiaste </a:t>
            </a:r>
            <a:r>
              <a:rPr lang="fr-FR" altLang="fr-FR" b="1" dirty="0">
                <a:solidFill>
                  <a:srgbClr val="FF6600"/>
                </a:solidFill>
              </a:rPr>
              <a:t>(12) </a:t>
            </a:r>
            <a:r>
              <a:rPr lang="fr-FR" altLang="fr-FR" b="1" dirty="0">
                <a:solidFill>
                  <a:srgbClr val="FFFF00"/>
                </a:solidFill>
              </a:rPr>
              <a:t>pour figurer les cheveux blancs, encore une référence à la fidélité…  </a:t>
            </a:r>
            <a:r>
              <a:rPr lang="fr-FR" altLang="fr-FR" b="1" dirty="0">
                <a:solidFill>
                  <a:srgbClr val="FF6600"/>
                </a:solidFill>
              </a:rPr>
              <a:t>(</a:t>
            </a:r>
            <a:r>
              <a:rPr lang="fr-FR" altLang="fr-FR" b="1" u="sng" dirty="0">
                <a:solidFill>
                  <a:srgbClr val="FF6600"/>
                </a:solidFill>
              </a:rPr>
              <a:t>Esaïe 46:4 </a:t>
            </a:r>
            <a:r>
              <a:rPr lang="fr-FR" altLang="fr-FR" b="1" dirty="0">
                <a:solidFill>
                  <a:srgbClr val="FF66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fade">
                                      <p:cBhvr>
                                        <p:cTn id="7" dur="2000"/>
                                        <p:tgtEl>
                                          <p:spTgt spid="368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6"/>
                                        </p:tgtEl>
                                        <p:attrNameLst>
                                          <p:attrName>style.visibility</p:attrName>
                                        </p:attrNameLst>
                                      </p:cBhvr>
                                      <p:to>
                                        <p:strVal val="visible"/>
                                      </p:to>
                                    </p:set>
                                    <p:animEffect transition="in" filter="fade">
                                      <p:cBhvr>
                                        <p:cTn id="12" dur="2000"/>
                                        <p:tgtEl>
                                          <p:spTgt spid="3687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6878"/>
                                        </p:tgtEl>
                                        <p:attrNameLst>
                                          <p:attrName>style.visibility</p:attrName>
                                        </p:attrNameLst>
                                      </p:cBhvr>
                                      <p:to>
                                        <p:strVal val="visible"/>
                                      </p:to>
                                    </p:set>
                                    <p:animEffect transition="in" filter="fade">
                                      <p:cBhvr>
                                        <p:cTn id="16" dur="2000"/>
                                        <p:tgtEl>
                                          <p:spTgt spid="36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p:bldP spid="36876" grpId="0"/>
      <p:bldP spid="368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06560A80-23CC-4726-BC61-7486E2E5D3B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943100" cy="1741487"/>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3">
            <a:extLst>
              <a:ext uri="{FF2B5EF4-FFF2-40B4-BE49-F238E27FC236}">
                <a16:creationId xmlns:a16="http://schemas.microsoft.com/office/drawing/2014/main" id="{E628E463-5B26-4075-A773-1DBBE6E8A665}"/>
              </a:ext>
            </a:extLst>
          </p:cNvPr>
          <p:cNvSpPr txBox="1">
            <a:spLocks noChangeArrowheads="1"/>
          </p:cNvSpPr>
          <p:nvPr/>
        </p:nvSpPr>
        <p:spPr bwMode="auto">
          <a:xfrm>
            <a:off x="5852290" y="66984"/>
            <a:ext cx="16145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douceur</a:t>
            </a:r>
          </a:p>
        </p:txBody>
      </p:sp>
      <p:sp>
        <p:nvSpPr>
          <p:cNvPr id="27652" name="Text Box 4">
            <a:extLst>
              <a:ext uri="{FF2B5EF4-FFF2-40B4-BE49-F238E27FC236}">
                <a16:creationId xmlns:a16="http://schemas.microsoft.com/office/drawing/2014/main" id="{F52FA6C1-46E9-4F8C-9FD3-46D66A1FEC40}"/>
              </a:ext>
            </a:extLst>
          </p:cNvPr>
          <p:cNvSpPr txBox="1">
            <a:spLocks noChangeArrowheads="1"/>
          </p:cNvSpPr>
          <p:nvPr/>
        </p:nvSpPr>
        <p:spPr bwMode="auto">
          <a:xfrm>
            <a:off x="2051050" y="692150"/>
            <a:ext cx="69134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a:solidFill>
                  <a:srgbClr val="00B0F0"/>
                </a:solidFill>
              </a:rPr>
              <a:t>Douceur: Ce qui a une saveur ou une impression agréable – délicatesse, légèreté – indulgence, bienveillance</a:t>
            </a:r>
          </a:p>
        </p:txBody>
      </p:sp>
      <p:sp>
        <p:nvSpPr>
          <p:cNvPr id="27653" name="Text Box 5">
            <a:extLst>
              <a:ext uri="{FF2B5EF4-FFF2-40B4-BE49-F238E27FC236}">
                <a16:creationId xmlns:a16="http://schemas.microsoft.com/office/drawing/2014/main" id="{DE9391CD-ED07-4E47-8B66-C8C67FF5762E}"/>
              </a:ext>
            </a:extLst>
          </p:cNvPr>
          <p:cNvSpPr txBox="1">
            <a:spLocks noChangeArrowheads="1"/>
          </p:cNvSpPr>
          <p:nvPr/>
        </p:nvSpPr>
        <p:spPr bwMode="auto">
          <a:xfrm>
            <a:off x="138697" y="3429000"/>
            <a:ext cx="601762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b="1" dirty="0">
                <a:solidFill>
                  <a:srgbClr val="FFFF00"/>
                </a:solidFill>
              </a:rPr>
              <a:t>La douceur revient souvent dans l’enseignement de Jésus « doux et humble de cœur » et de ses apôtres:</a:t>
            </a:r>
          </a:p>
          <a:p>
            <a:r>
              <a:rPr lang="fr-FR" altLang="fr-FR" b="1" i="1" u="sng" dirty="0">
                <a:solidFill>
                  <a:srgbClr val="FF6600"/>
                </a:solidFill>
              </a:rPr>
              <a:t>Matthieu 11:29  </a:t>
            </a:r>
            <a:r>
              <a:rPr lang="fr-FR" altLang="fr-FR" b="1" i="1" dirty="0">
                <a:solidFill>
                  <a:srgbClr val="FF6600"/>
                </a:solidFill>
              </a:rPr>
              <a:t>Prenez mon joug sur vous, et apprenez de moi, car je suis débonnaire (doux) et humble de cœur; et vous </a:t>
            </a:r>
          </a:p>
          <a:p>
            <a:r>
              <a:rPr lang="fr-FR" altLang="fr-FR" b="1" i="1" dirty="0">
                <a:solidFill>
                  <a:srgbClr val="FF6600"/>
                </a:solidFill>
              </a:rPr>
              <a:t>trouverez le repos de vos âmes.</a:t>
            </a:r>
          </a:p>
          <a:p>
            <a:r>
              <a:rPr lang="fr-FR" altLang="fr-FR" b="1" i="1" u="sng" dirty="0">
                <a:solidFill>
                  <a:srgbClr val="FF6600"/>
                </a:solidFill>
              </a:rPr>
              <a:t>2 Corinthiens 10:1</a:t>
            </a:r>
            <a:r>
              <a:rPr lang="fr-FR" altLang="fr-FR" b="1" i="1" dirty="0">
                <a:solidFill>
                  <a:srgbClr val="FF6600"/>
                </a:solidFill>
              </a:rPr>
              <a:t> je vous exhorte par la douceur et </a:t>
            </a:r>
          </a:p>
          <a:p>
            <a:r>
              <a:rPr lang="fr-FR" altLang="fr-FR" b="1" i="1" dirty="0">
                <a:solidFill>
                  <a:srgbClr val="FF6600"/>
                </a:solidFill>
              </a:rPr>
              <a:t>la débonnaireté du Christ…</a:t>
            </a:r>
          </a:p>
          <a:p>
            <a:r>
              <a:rPr lang="fr-FR" altLang="fr-FR" b="1" i="1" u="sng" dirty="0">
                <a:solidFill>
                  <a:srgbClr val="FF6600"/>
                </a:solidFill>
              </a:rPr>
              <a:t>Philippiens 4:5</a:t>
            </a:r>
            <a:r>
              <a:rPr lang="fr-FR" altLang="fr-FR" b="1" i="1" dirty="0">
                <a:solidFill>
                  <a:srgbClr val="FF6600"/>
                </a:solidFill>
              </a:rPr>
              <a:t>  Que votre douceur soit connue </a:t>
            </a:r>
          </a:p>
          <a:p>
            <a:r>
              <a:rPr lang="fr-FR" altLang="fr-FR" b="1" i="1" dirty="0">
                <a:solidFill>
                  <a:srgbClr val="FF6600"/>
                </a:solidFill>
              </a:rPr>
              <a:t>de tous les hommes; le Seigneur est proche; </a:t>
            </a:r>
          </a:p>
        </p:txBody>
      </p:sp>
      <p:pic>
        <p:nvPicPr>
          <p:cNvPr id="27655" name="Picture 7">
            <a:extLst>
              <a:ext uri="{FF2B5EF4-FFF2-40B4-BE49-F238E27FC236}">
                <a16:creationId xmlns:a16="http://schemas.microsoft.com/office/drawing/2014/main" id="{DE69F938-34FC-45D0-90FE-373C685496A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6325" y="3644900"/>
            <a:ext cx="2987675" cy="2987675"/>
          </a:xfrm>
          <a:prstGeom prst="rect">
            <a:avLst/>
          </a:prstGeom>
          <a:noFill/>
          <a:extLst>
            <a:ext uri="{909E8E84-426E-40DD-AFC4-6F175D3DCCD1}">
              <a14:hiddenFill xmlns:a14="http://schemas.microsoft.com/office/drawing/2010/main">
                <a:solidFill>
                  <a:srgbClr val="FFFFFF"/>
                </a:solidFill>
              </a14:hiddenFill>
            </a:ext>
          </a:extLst>
        </p:spPr>
      </p:pic>
      <p:sp>
        <p:nvSpPr>
          <p:cNvPr id="27656" name="Text Box 8">
            <a:extLst>
              <a:ext uri="{FF2B5EF4-FFF2-40B4-BE49-F238E27FC236}">
                <a16:creationId xmlns:a16="http://schemas.microsoft.com/office/drawing/2014/main" id="{0A3B9B66-44FE-4272-9783-83D7538147CE}"/>
              </a:ext>
            </a:extLst>
          </p:cNvPr>
          <p:cNvSpPr txBox="1">
            <a:spLocks noChangeArrowheads="1"/>
          </p:cNvSpPr>
          <p:nvPr/>
        </p:nvSpPr>
        <p:spPr bwMode="auto">
          <a:xfrm>
            <a:off x="179388" y="1556792"/>
            <a:ext cx="87851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a:solidFill>
                  <a:srgbClr val="FFFF00"/>
                </a:solidFill>
              </a:rPr>
              <a:t>				Un peu de douceur dans un monde de brutes: une 						expression qui montre la rareté et en même temps le besoin de douceur. Moïse était un homme « très doux » </a:t>
            </a:r>
            <a:r>
              <a:rPr lang="fr-FR" altLang="fr-FR" b="1" i="1" dirty="0">
                <a:solidFill>
                  <a:srgbClr val="FF6600"/>
                </a:solidFill>
              </a:rPr>
              <a:t>[</a:t>
            </a:r>
            <a:r>
              <a:rPr lang="fr-FR" altLang="fr-FR" b="1" i="1" u="sng" dirty="0">
                <a:solidFill>
                  <a:srgbClr val="FF6600"/>
                </a:solidFill>
              </a:rPr>
              <a:t>Nombres 12:3</a:t>
            </a:r>
            <a:r>
              <a:rPr lang="fr-FR" altLang="fr-FR" b="1" i="1" dirty="0">
                <a:solidFill>
                  <a:srgbClr val="FF6600"/>
                </a:solidFill>
              </a:rPr>
              <a:t>  Et cet homme, Moïse, était très-doux, plus que tous les hommes qui étaient sur la face de la terre ]</a:t>
            </a:r>
            <a:r>
              <a:rPr lang="fr-FR" altLang="fr-FR" b="1" dirty="0">
                <a:solidFill>
                  <a:srgbClr val="FFFF00"/>
                </a:solidFill>
              </a:rPr>
              <a:t> et pourtant, quelle énergie: On le voit parfois en colère!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fade">
                                      <p:cBhvr>
                                        <p:cTn id="7" dur="500"/>
                                        <p:tgtEl>
                                          <p:spTgt spid="276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500"/>
                                        <p:tgtEl>
                                          <p:spTgt spid="2765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655"/>
                                        </p:tgtEl>
                                        <p:attrNameLst>
                                          <p:attrName>style.visibility</p:attrName>
                                        </p:attrNameLst>
                                      </p:cBhvr>
                                      <p:to>
                                        <p:strVal val="visible"/>
                                      </p:to>
                                    </p:set>
                                    <p:animEffect transition="in" filter="fade">
                                      <p:cBhvr>
                                        <p:cTn id="16"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76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22A3D660-75EF-4789-9634-E4A6415C89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a:extLst>
              <a:ext uri="{FF2B5EF4-FFF2-40B4-BE49-F238E27FC236}">
                <a16:creationId xmlns:a16="http://schemas.microsoft.com/office/drawing/2014/main" id="{238EC6B8-3BCB-431F-9F5C-A4E67B2457E2}"/>
              </a:ext>
            </a:extLst>
          </p:cNvPr>
          <p:cNvSpPr txBox="1">
            <a:spLocks noChangeArrowheads="1"/>
          </p:cNvSpPr>
          <p:nvPr/>
        </p:nvSpPr>
        <p:spPr bwMode="auto">
          <a:xfrm>
            <a:off x="6273006" y="53915"/>
            <a:ext cx="15888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dirty="0">
                <a:solidFill>
                  <a:srgbClr val="FFFF00"/>
                </a:solidFill>
              </a:rPr>
              <a:t>La douceur</a:t>
            </a:r>
          </a:p>
        </p:txBody>
      </p:sp>
      <p:pic>
        <p:nvPicPr>
          <p:cNvPr id="37892" name="Picture 4">
            <a:extLst>
              <a:ext uri="{FF2B5EF4-FFF2-40B4-BE49-F238E27FC236}">
                <a16:creationId xmlns:a16="http://schemas.microsoft.com/office/drawing/2014/main" id="{372ECEE3-5D83-4823-9949-4071C84C444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92725" y="1900238"/>
            <a:ext cx="1960563" cy="1960562"/>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a:extLst>
              <a:ext uri="{FF2B5EF4-FFF2-40B4-BE49-F238E27FC236}">
                <a16:creationId xmlns:a16="http://schemas.microsoft.com/office/drawing/2014/main" id="{71857E96-D6BE-4D7A-86BC-8135CB1DA80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92725" y="395605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7894" name="Text Box 6">
            <a:extLst>
              <a:ext uri="{FF2B5EF4-FFF2-40B4-BE49-F238E27FC236}">
                <a16:creationId xmlns:a16="http://schemas.microsoft.com/office/drawing/2014/main" id="{0CAEC7B3-EC71-4BC9-B53B-9AC7B59D9CE4}"/>
              </a:ext>
            </a:extLst>
          </p:cNvPr>
          <p:cNvSpPr txBox="1">
            <a:spLocks noChangeArrowheads="1"/>
          </p:cNvSpPr>
          <p:nvPr/>
        </p:nvSpPr>
        <p:spPr bwMode="auto">
          <a:xfrm>
            <a:off x="2122363" y="633462"/>
            <a:ext cx="6842125" cy="1261884"/>
          </a:xfrm>
          <a:prstGeom prst="rect">
            <a:avLst/>
          </a:prstGeom>
          <a:solidFill>
            <a:srgbClr val="100800">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1900" b="1" i="1" u="sng" dirty="0">
                <a:solidFill>
                  <a:srgbClr val="FF6600"/>
                </a:solidFill>
              </a:rPr>
              <a:t>Cant 2:3</a:t>
            </a:r>
            <a:r>
              <a:rPr lang="fr-FR" altLang="fr-FR" sz="1900" b="1" i="1" dirty="0">
                <a:solidFill>
                  <a:srgbClr val="FF6600"/>
                </a:solidFill>
              </a:rPr>
              <a:t>  Comme le pommier entre les arbres de la forêt, tel est mon bien-aimé entre les fils; j’ai pris plaisir à son ombre, et je m’y suis assise; et son fruit est doux à mon palais.</a:t>
            </a:r>
          </a:p>
        </p:txBody>
      </p:sp>
      <p:sp>
        <p:nvSpPr>
          <p:cNvPr id="37896" name="Text Box 8">
            <a:extLst>
              <a:ext uri="{FF2B5EF4-FFF2-40B4-BE49-F238E27FC236}">
                <a16:creationId xmlns:a16="http://schemas.microsoft.com/office/drawing/2014/main" id="{BCF36AC9-9758-41A3-8B5D-82CE313E09C1}"/>
              </a:ext>
            </a:extLst>
          </p:cNvPr>
          <p:cNvSpPr txBox="1">
            <a:spLocks noChangeArrowheads="1"/>
          </p:cNvSpPr>
          <p:nvPr/>
        </p:nvSpPr>
        <p:spPr bwMode="auto">
          <a:xfrm>
            <a:off x="250825" y="1844675"/>
            <a:ext cx="496887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900" b="1" dirty="0">
                <a:solidFill>
                  <a:srgbClr val="FFFF00"/>
                </a:solidFill>
              </a:rPr>
              <a:t>Un arbre remarquable parmi les autres arbres, qui invite au repos et à la douceur de la sieste!</a:t>
            </a:r>
          </a:p>
          <a:p>
            <a:r>
              <a:rPr lang="fr-FR" altLang="fr-FR" sz="1900" b="1" i="1" u="sng" dirty="0">
                <a:solidFill>
                  <a:srgbClr val="FF6600"/>
                </a:solidFill>
              </a:rPr>
              <a:t>Cantique 8:5</a:t>
            </a:r>
            <a:r>
              <a:rPr lang="fr-FR" altLang="fr-FR" sz="1900" b="1" i="1" dirty="0">
                <a:solidFill>
                  <a:srgbClr val="FF6600"/>
                </a:solidFill>
              </a:rPr>
              <a:t>  Qui est celle-ci qui monte du désert, s’appuyant sur son bien-aimé? </a:t>
            </a:r>
          </a:p>
          <a:p>
            <a:r>
              <a:rPr lang="fr-FR" altLang="fr-FR" sz="1900" b="1" i="1" dirty="0">
                <a:solidFill>
                  <a:srgbClr val="FF6600"/>
                </a:solidFill>
              </a:rPr>
              <a:t>-Je t’ai réveillée sous le pommier,</a:t>
            </a:r>
          </a:p>
          <a:p>
            <a:r>
              <a:rPr lang="fr-FR" altLang="fr-FR" sz="1900" b="1" i="1" u="sng" dirty="0">
                <a:solidFill>
                  <a:srgbClr val="FF6600"/>
                </a:solidFill>
              </a:rPr>
              <a:t>Cantique 7:8</a:t>
            </a:r>
            <a:r>
              <a:rPr lang="fr-FR" altLang="fr-FR" sz="1900" b="1" i="1" dirty="0">
                <a:solidFill>
                  <a:srgbClr val="FF6600"/>
                </a:solidFill>
              </a:rPr>
              <a:t>  …et le parfum de ton nez comme des pommes,</a:t>
            </a:r>
          </a:p>
          <a:p>
            <a:r>
              <a:rPr lang="fr-FR" altLang="fr-FR" sz="1900" b="1" dirty="0">
                <a:solidFill>
                  <a:srgbClr val="FFFF00"/>
                </a:solidFill>
              </a:rPr>
              <a:t>La douceur d’une parole ou d’une attitude apporte le bien:</a:t>
            </a:r>
          </a:p>
          <a:p>
            <a:r>
              <a:rPr lang="fr-FR" altLang="fr-FR" sz="1900" b="1" i="1" u="sng" dirty="0">
                <a:solidFill>
                  <a:srgbClr val="FF6600"/>
                </a:solidFill>
              </a:rPr>
              <a:t>Proverbes 25:11</a:t>
            </a:r>
            <a:r>
              <a:rPr lang="fr-FR" altLang="fr-FR" sz="1900" b="1" i="1" dirty="0">
                <a:solidFill>
                  <a:srgbClr val="FF6600"/>
                </a:solidFill>
              </a:rPr>
              <a:t>  Des pommes d’or incrustées d’argent, c’est la parole dite à propos.</a:t>
            </a:r>
          </a:p>
          <a:p>
            <a:r>
              <a:rPr lang="fr-FR" altLang="fr-FR" sz="1900" b="1" i="1" u="sng" dirty="0">
                <a:solidFill>
                  <a:srgbClr val="FF6600"/>
                </a:solidFill>
              </a:rPr>
              <a:t>Cantique 2:5</a:t>
            </a:r>
            <a:r>
              <a:rPr lang="fr-FR" altLang="fr-FR" sz="1900" b="1" i="1" dirty="0">
                <a:solidFill>
                  <a:srgbClr val="FF6600"/>
                </a:solidFill>
              </a:rPr>
              <a:t> ranimez-moi avec des pommes; car je suis malade d’amour.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6">
                                            <p:txEl>
                                              <p:pRg st="0" end="0"/>
                                            </p:txEl>
                                          </p:spTgt>
                                        </p:tgtEl>
                                        <p:attrNameLst>
                                          <p:attrName>style.visibility</p:attrName>
                                        </p:attrNameLst>
                                      </p:cBhvr>
                                      <p:to>
                                        <p:strVal val="visible"/>
                                      </p:to>
                                    </p:set>
                                    <p:animEffect transition="in" filter="fade">
                                      <p:cBhvr>
                                        <p:cTn id="7" dur="2000"/>
                                        <p:tgtEl>
                                          <p:spTgt spid="3789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7896">
                                            <p:txEl>
                                              <p:pRg st="1" end="1"/>
                                            </p:txEl>
                                          </p:spTgt>
                                        </p:tgtEl>
                                        <p:attrNameLst>
                                          <p:attrName>style.visibility</p:attrName>
                                        </p:attrNameLst>
                                      </p:cBhvr>
                                      <p:to>
                                        <p:strVal val="visible"/>
                                      </p:to>
                                    </p:set>
                                    <p:animEffect transition="in" filter="fade">
                                      <p:cBhvr>
                                        <p:cTn id="11" dur="2000"/>
                                        <p:tgtEl>
                                          <p:spTgt spid="37896">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7896">
                                            <p:txEl>
                                              <p:pRg st="2" end="2"/>
                                            </p:txEl>
                                          </p:spTgt>
                                        </p:tgtEl>
                                        <p:attrNameLst>
                                          <p:attrName>style.visibility</p:attrName>
                                        </p:attrNameLst>
                                      </p:cBhvr>
                                      <p:to>
                                        <p:strVal val="visible"/>
                                      </p:to>
                                    </p:set>
                                    <p:animEffect transition="in" filter="fade">
                                      <p:cBhvr>
                                        <p:cTn id="14" dur="2000"/>
                                        <p:tgtEl>
                                          <p:spTgt spid="37896">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7896">
                                            <p:txEl>
                                              <p:pRg st="3" end="3"/>
                                            </p:txEl>
                                          </p:spTgt>
                                        </p:tgtEl>
                                        <p:attrNameLst>
                                          <p:attrName>style.visibility</p:attrName>
                                        </p:attrNameLst>
                                      </p:cBhvr>
                                      <p:to>
                                        <p:strVal val="visible"/>
                                      </p:to>
                                    </p:set>
                                    <p:animEffect transition="in" filter="fade">
                                      <p:cBhvr>
                                        <p:cTn id="17" dur="2000"/>
                                        <p:tgtEl>
                                          <p:spTgt spid="3789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6">
                                            <p:txEl>
                                              <p:pRg st="4" end="4"/>
                                            </p:txEl>
                                          </p:spTgt>
                                        </p:tgtEl>
                                        <p:attrNameLst>
                                          <p:attrName>style.visibility</p:attrName>
                                        </p:attrNameLst>
                                      </p:cBhvr>
                                      <p:to>
                                        <p:strVal val="visible"/>
                                      </p:to>
                                    </p:set>
                                    <p:animEffect transition="in" filter="fade">
                                      <p:cBhvr>
                                        <p:cTn id="22" dur="2000"/>
                                        <p:tgtEl>
                                          <p:spTgt spid="37896">
                                            <p:txEl>
                                              <p:pRg st="4" end="4"/>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7896">
                                            <p:txEl>
                                              <p:pRg st="5" end="5"/>
                                            </p:txEl>
                                          </p:spTgt>
                                        </p:tgtEl>
                                        <p:attrNameLst>
                                          <p:attrName>style.visibility</p:attrName>
                                        </p:attrNameLst>
                                      </p:cBhvr>
                                      <p:to>
                                        <p:strVal val="visible"/>
                                      </p:to>
                                    </p:set>
                                    <p:animEffect transition="in" filter="fade">
                                      <p:cBhvr>
                                        <p:cTn id="26" dur="2000"/>
                                        <p:tgtEl>
                                          <p:spTgt spid="37896">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7896">
                                            <p:txEl>
                                              <p:pRg st="6" end="6"/>
                                            </p:txEl>
                                          </p:spTgt>
                                        </p:tgtEl>
                                        <p:attrNameLst>
                                          <p:attrName>style.visibility</p:attrName>
                                        </p:attrNameLst>
                                      </p:cBhvr>
                                      <p:to>
                                        <p:strVal val="visible"/>
                                      </p:to>
                                    </p:set>
                                    <p:animEffect transition="in" filter="fade">
                                      <p:cBhvr>
                                        <p:cTn id="29" dur="2000"/>
                                        <p:tgtEl>
                                          <p:spTgt spid="378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a:extLst>
              <a:ext uri="{FF2B5EF4-FFF2-40B4-BE49-F238E27FC236}">
                <a16:creationId xmlns:a16="http://schemas.microsoft.com/office/drawing/2014/main" id="{4CE5C454-1717-448F-A3B5-17303D3CE08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657350" cy="1485900"/>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a:extLst>
              <a:ext uri="{FF2B5EF4-FFF2-40B4-BE49-F238E27FC236}">
                <a16:creationId xmlns:a16="http://schemas.microsoft.com/office/drawing/2014/main" id="{C3BCDAD5-6ECF-4786-AAF9-7471235DE1B6}"/>
              </a:ext>
            </a:extLst>
          </p:cNvPr>
          <p:cNvSpPr txBox="1">
            <a:spLocks noChangeArrowheads="1"/>
          </p:cNvSpPr>
          <p:nvPr/>
        </p:nvSpPr>
        <p:spPr bwMode="auto">
          <a:xfrm>
            <a:off x="7164388" y="2636838"/>
            <a:ext cx="1377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dirty="0">
                <a:solidFill>
                  <a:srgbClr val="FFFF00"/>
                </a:solidFill>
              </a:rPr>
              <a:t>L’amour</a:t>
            </a:r>
          </a:p>
        </p:txBody>
      </p:sp>
      <p:sp>
        <p:nvSpPr>
          <p:cNvPr id="14342" name="Text Box 6">
            <a:extLst>
              <a:ext uri="{FF2B5EF4-FFF2-40B4-BE49-F238E27FC236}">
                <a16:creationId xmlns:a16="http://schemas.microsoft.com/office/drawing/2014/main" id="{A916C622-38C3-4038-932F-BC87BCD8A810}"/>
              </a:ext>
            </a:extLst>
          </p:cNvPr>
          <p:cNvSpPr txBox="1">
            <a:spLocks noChangeArrowheads="1"/>
          </p:cNvSpPr>
          <p:nvPr/>
        </p:nvSpPr>
        <p:spPr bwMode="auto">
          <a:xfrm>
            <a:off x="2844750" y="404813"/>
            <a:ext cx="53276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000" b="1">
                <a:solidFill>
                  <a:srgbClr val="00B0F0"/>
                </a:solidFill>
              </a:rPr>
              <a:t>Amour: Affection vive pour quelqu’un ou pour quelque chose; penchant dicté par les lois de la nature; sentiment passionné pour une personne de l’autre sexe.</a:t>
            </a:r>
          </a:p>
        </p:txBody>
      </p:sp>
      <p:sp>
        <p:nvSpPr>
          <p:cNvPr id="14343" name="Text Box 7">
            <a:extLst>
              <a:ext uri="{FF2B5EF4-FFF2-40B4-BE49-F238E27FC236}">
                <a16:creationId xmlns:a16="http://schemas.microsoft.com/office/drawing/2014/main" id="{5A4A919F-91E0-4A26-9F23-ED53A3CB7760}"/>
              </a:ext>
            </a:extLst>
          </p:cNvPr>
          <p:cNvSpPr txBox="1">
            <a:spLocks noChangeArrowheads="1"/>
          </p:cNvSpPr>
          <p:nvPr/>
        </p:nvSpPr>
        <p:spPr bwMode="auto">
          <a:xfrm>
            <a:off x="231775" y="2222500"/>
            <a:ext cx="664527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200" b="1" dirty="0">
                <a:solidFill>
                  <a:srgbClr val="FFFF00"/>
                </a:solidFill>
              </a:rPr>
              <a:t>Une autre définition: celle de la Parole:</a:t>
            </a:r>
          </a:p>
          <a:p>
            <a:r>
              <a:rPr lang="fr-FR" altLang="fr-FR" sz="2200" b="1" i="1" u="sng" dirty="0">
                <a:solidFill>
                  <a:srgbClr val="FF6600"/>
                </a:solidFill>
              </a:rPr>
              <a:t>1 Jean 4:8 -10</a:t>
            </a:r>
            <a:r>
              <a:rPr lang="fr-FR" altLang="fr-FR" sz="2200" b="1" i="1" dirty="0">
                <a:solidFill>
                  <a:srgbClr val="FF6600"/>
                </a:solidFill>
              </a:rPr>
              <a:t> Dieu est amour. En ceci a été manifesté l’amour de Dieu pour nous, c’est que Dieu a envoyé son Fils unique dans le monde, afin que nous vivions par lui; en ceci est l’amour, non en ce que nous, nous ayons aimé Dieu, mais en ce que lui nous aima et qu’il envoya son Fils pour être la propitiation pour nos péchés.</a:t>
            </a:r>
            <a:endParaRPr lang="fr-FR" altLang="fr-FR" sz="2200" b="1" dirty="0">
              <a:solidFill>
                <a:srgbClr val="FFFF00"/>
              </a:solidFill>
            </a:endParaRPr>
          </a:p>
          <a:p>
            <a:r>
              <a:rPr lang="fr-FR" altLang="fr-FR" sz="2200" b="1" i="1" u="sng" dirty="0">
                <a:solidFill>
                  <a:srgbClr val="FF6600"/>
                </a:solidFill>
              </a:rPr>
              <a:t>Romains 5:8</a:t>
            </a:r>
            <a:r>
              <a:rPr lang="fr-FR" altLang="fr-FR" sz="2200" b="1" i="1" dirty="0">
                <a:solidFill>
                  <a:srgbClr val="FF6600"/>
                </a:solidFill>
              </a:rPr>
              <a:t>  mais Dieu constate son amour à lui envers nous, en ce que, lorsque nous étions encore pécheurs, Christ est mort pour nous.</a:t>
            </a:r>
          </a:p>
        </p:txBody>
      </p:sp>
      <p:pic>
        <p:nvPicPr>
          <p:cNvPr id="14345" name="Picture 9">
            <a:extLst>
              <a:ext uri="{FF2B5EF4-FFF2-40B4-BE49-F238E27FC236}">
                <a16:creationId xmlns:a16="http://schemas.microsoft.com/office/drawing/2014/main" id="{230AB104-C510-4A9F-8870-7240057C91D5}"/>
              </a:ext>
            </a:extLst>
          </p:cNvPr>
          <p:cNvPicPr>
            <a:picLocks noChangeAspect="1" noChangeArrowheads="1"/>
          </p:cNvPicPr>
          <p:nvPr/>
        </p:nvPicPr>
        <p:blipFill>
          <a:blip r:embed="rId4" cstate="screen">
            <a:lum bright="-30000" contrast="12000"/>
            <a:extLst>
              <a:ext uri="{28A0092B-C50C-407E-A947-70E740481C1C}">
                <a14:useLocalDpi xmlns:a14="http://schemas.microsoft.com/office/drawing/2010/main"/>
              </a:ext>
            </a:extLst>
          </a:blip>
          <a:srcRect/>
          <a:stretch>
            <a:fillRect/>
          </a:stretch>
        </p:blipFill>
        <p:spPr bwMode="auto">
          <a:xfrm>
            <a:off x="6873185" y="3558918"/>
            <a:ext cx="2070100" cy="3141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2000"/>
                                        <p:tgtEl>
                                          <p:spTgt spid="14343"/>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4345"/>
                                        </p:tgtEl>
                                        <p:attrNameLst>
                                          <p:attrName>style.visibility</p:attrName>
                                        </p:attrNameLst>
                                      </p:cBhvr>
                                      <p:to>
                                        <p:strVal val="visible"/>
                                      </p:to>
                                    </p:set>
                                    <p:animEffect transition="in" filter="fade">
                                      <p:cBhvr>
                                        <p:cTn id="11" dur="20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a:extLst>
              <a:ext uri="{FF2B5EF4-FFF2-40B4-BE49-F238E27FC236}">
                <a16:creationId xmlns:a16="http://schemas.microsoft.com/office/drawing/2014/main" id="{13D84E89-D99D-4E5D-B36B-68C1754DB6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11951" y="4400901"/>
            <a:ext cx="2432050" cy="2432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5000" name="Text Box 8">
            <a:extLst>
              <a:ext uri="{FF2B5EF4-FFF2-40B4-BE49-F238E27FC236}">
                <a16:creationId xmlns:a16="http://schemas.microsoft.com/office/drawing/2014/main" id="{CC92A056-3947-4430-B2A3-0C9D7E70646D}"/>
              </a:ext>
            </a:extLst>
          </p:cNvPr>
          <p:cNvSpPr txBox="1">
            <a:spLocks noChangeArrowheads="1"/>
          </p:cNvSpPr>
          <p:nvPr/>
        </p:nvSpPr>
        <p:spPr bwMode="auto">
          <a:xfrm>
            <a:off x="3276600" y="3258159"/>
            <a:ext cx="1006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400" b="1">
                <a:solidFill>
                  <a:srgbClr val="FFFF00"/>
                </a:solidFill>
              </a:rPr>
              <a:t>Douceur</a:t>
            </a:r>
          </a:p>
        </p:txBody>
      </p:sp>
      <p:sp>
        <p:nvSpPr>
          <p:cNvPr id="85001" name="AutoShape 9">
            <a:extLst>
              <a:ext uri="{FF2B5EF4-FFF2-40B4-BE49-F238E27FC236}">
                <a16:creationId xmlns:a16="http://schemas.microsoft.com/office/drawing/2014/main" id="{F2303D34-B652-47EE-A8E7-CAFAB1F9679D}"/>
              </a:ext>
            </a:extLst>
          </p:cNvPr>
          <p:cNvSpPr>
            <a:spLocks noChangeArrowheads="1"/>
          </p:cNvSpPr>
          <p:nvPr/>
        </p:nvSpPr>
        <p:spPr bwMode="auto">
          <a:xfrm>
            <a:off x="323850" y="233971"/>
            <a:ext cx="6985000" cy="6048375"/>
          </a:xfrm>
          <a:prstGeom prst="pentagon">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5002" name="AutoShape 10">
            <a:extLst>
              <a:ext uri="{FF2B5EF4-FFF2-40B4-BE49-F238E27FC236}">
                <a16:creationId xmlns:a16="http://schemas.microsoft.com/office/drawing/2014/main" id="{1AB3CD45-E789-4BED-A5ED-0C496B841B55}"/>
              </a:ext>
            </a:extLst>
          </p:cNvPr>
          <p:cNvSpPr>
            <a:spLocks noChangeArrowheads="1"/>
          </p:cNvSpPr>
          <p:nvPr/>
        </p:nvSpPr>
        <p:spPr bwMode="auto">
          <a:xfrm>
            <a:off x="3203575" y="2826359"/>
            <a:ext cx="1152525" cy="1079500"/>
          </a:xfrm>
          <a:prstGeom prst="pentagon">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5003" name="Line 11">
            <a:extLst>
              <a:ext uri="{FF2B5EF4-FFF2-40B4-BE49-F238E27FC236}">
                <a16:creationId xmlns:a16="http://schemas.microsoft.com/office/drawing/2014/main" id="{5DB7A545-6D1F-4359-8F40-C9AE4B754C51}"/>
              </a:ext>
            </a:extLst>
          </p:cNvPr>
          <p:cNvSpPr>
            <a:spLocks noChangeShapeType="1"/>
          </p:cNvSpPr>
          <p:nvPr/>
        </p:nvSpPr>
        <p:spPr bwMode="auto">
          <a:xfrm flipV="1">
            <a:off x="3779838" y="233971"/>
            <a:ext cx="71437" cy="2592388"/>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004" name="Line 12">
            <a:extLst>
              <a:ext uri="{FF2B5EF4-FFF2-40B4-BE49-F238E27FC236}">
                <a16:creationId xmlns:a16="http://schemas.microsoft.com/office/drawing/2014/main" id="{492CECF3-4643-4DAE-8D35-64E5E0E39838}"/>
              </a:ext>
            </a:extLst>
          </p:cNvPr>
          <p:cNvSpPr>
            <a:spLocks noChangeShapeType="1"/>
          </p:cNvSpPr>
          <p:nvPr/>
        </p:nvSpPr>
        <p:spPr bwMode="auto">
          <a:xfrm flipH="1" flipV="1">
            <a:off x="323850" y="2537434"/>
            <a:ext cx="2879725" cy="720725"/>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005" name="Line 13">
            <a:extLst>
              <a:ext uri="{FF2B5EF4-FFF2-40B4-BE49-F238E27FC236}">
                <a16:creationId xmlns:a16="http://schemas.microsoft.com/office/drawing/2014/main" id="{65BE3D02-895B-4B9A-A7C9-36E9A98A1C9F}"/>
              </a:ext>
            </a:extLst>
          </p:cNvPr>
          <p:cNvSpPr>
            <a:spLocks noChangeShapeType="1"/>
          </p:cNvSpPr>
          <p:nvPr/>
        </p:nvSpPr>
        <p:spPr bwMode="auto">
          <a:xfrm flipV="1">
            <a:off x="4356100" y="2537434"/>
            <a:ext cx="2952750" cy="720725"/>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006" name="Line 14">
            <a:extLst>
              <a:ext uri="{FF2B5EF4-FFF2-40B4-BE49-F238E27FC236}">
                <a16:creationId xmlns:a16="http://schemas.microsoft.com/office/drawing/2014/main" id="{9E548DF1-7E02-494A-9D43-BF5B4349ABA2}"/>
              </a:ext>
            </a:extLst>
          </p:cNvPr>
          <p:cNvSpPr>
            <a:spLocks noChangeShapeType="1"/>
          </p:cNvSpPr>
          <p:nvPr/>
        </p:nvSpPr>
        <p:spPr bwMode="auto">
          <a:xfrm flipH="1">
            <a:off x="1692275" y="3905859"/>
            <a:ext cx="1727200" cy="2376487"/>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007" name="Line 15">
            <a:extLst>
              <a:ext uri="{FF2B5EF4-FFF2-40B4-BE49-F238E27FC236}">
                <a16:creationId xmlns:a16="http://schemas.microsoft.com/office/drawing/2014/main" id="{EEC6D577-D8F2-4DFB-801E-2346EC31AE8F}"/>
              </a:ext>
            </a:extLst>
          </p:cNvPr>
          <p:cNvSpPr>
            <a:spLocks noChangeShapeType="1"/>
          </p:cNvSpPr>
          <p:nvPr/>
        </p:nvSpPr>
        <p:spPr bwMode="auto">
          <a:xfrm>
            <a:off x="4140200" y="3905859"/>
            <a:ext cx="1800225" cy="2376487"/>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5008" name="Text Box 16">
            <a:extLst>
              <a:ext uri="{FF2B5EF4-FFF2-40B4-BE49-F238E27FC236}">
                <a16:creationId xmlns:a16="http://schemas.microsoft.com/office/drawing/2014/main" id="{1D2A89F8-7822-4BBA-BBBB-4F936C7AD247}"/>
              </a:ext>
            </a:extLst>
          </p:cNvPr>
          <p:cNvSpPr txBox="1">
            <a:spLocks noChangeArrowheads="1"/>
          </p:cNvSpPr>
          <p:nvPr/>
        </p:nvSpPr>
        <p:spPr bwMode="auto">
          <a:xfrm>
            <a:off x="1815728" y="1369242"/>
            <a:ext cx="21082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1400" b="1" i="1" u="sng" dirty="0">
                <a:solidFill>
                  <a:srgbClr val="FF6600"/>
                </a:solidFill>
              </a:rPr>
              <a:t>Philippiens 4:5  </a:t>
            </a:r>
            <a:r>
              <a:rPr lang="fr-FR" altLang="fr-FR" sz="1400" b="1" i="1" dirty="0">
                <a:solidFill>
                  <a:srgbClr val="FF6600"/>
                </a:solidFill>
              </a:rPr>
              <a:t>Que votre douceur soit connue de tous les hommes</a:t>
            </a:r>
          </a:p>
          <a:p>
            <a:r>
              <a:rPr lang="fr-FR" altLang="fr-FR" sz="1400" b="1" i="1" u="sng" dirty="0">
                <a:solidFill>
                  <a:srgbClr val="FF6600"/>
                </a:solidFill>
              </a:rPr>
              <a:t>Tite 3:2</a:t>
            </a:r>
            <a:r>
              <a:rPr lang="fr-FR" altLang="fr-FR" sz="1400" b="1" i="1" dirty="0">
                <a:solidFill>
                  <a:srgbClr val="FF6600"/>
                </a:solidFill>
              </a:rPr>
              <a:t> Montrant toute douceur envers tous les hommes</a:t>
            </a:r>
          </a:p>
        </p:txBody>
      </p:sp>
      <p:sp>
        <p:nvSpPr>
          <p:cNvPr id="85009" name="Text Box 17">
            <a:extLst>
              <a:ext uri="{FF2B5EF4-FFF2-40B4-BE49-F238E27FC236}">
                <a16:creationId xmlns:a16="http://schemas.microsoft.com/office/drawing/2014/main" id="{795B8D10-F260-453F-9D12-6E2EC7749F62}"/>
              </a:ext>
            </a:extLst>
          </p:cNvPr>
          <p:cNvSpPr txBox="1">
            <a:spLocks noChangeArrowheads="1"/>
          </p:cNvSpPr>
          <p:nvPr/>
        </p:nvSpPr>
        <p:spPr bwMode="auto">
          <a:xfrm>
            <a:off x="2642808" y="881448"/>
            <a:ext cx="12811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400" b="1">
                <a:solidFill>
                  <a:srgbClr val="FFFF00"/>
                </a:solidFill>
              </a:rPr>
              <a:t>Témoignage</a:t>
            </a:r>
          </a:p>
        </p:txBody>
      </p:sp>
      <p:sp>
        <p:nvSpPr>
          <p:cNvPr id="85010" name="Text Box 18">
            <a:extLst>
              <a:ext uri="{FF2B5EF4-FFF2-40B4-BE49-F238E27FC236}">
                <a16:creationId xmlns:a16="http://schemas.microsoft.com/office/drawing/2014/main" id="{3C64FCCB-7D82-4817-B45A-42F88E70CA26}"/>
              </a:ext>
            </a:extLst>
          </p:cNvPr>
          <p:cNvSpPr txBox="1">
            <a:spLocks noChangeArrowheads="1"/>
          </p:cNvSpPr>
          <p:nvPr/>
        </p:nvSpPr>
        <p:spPr bwMode="auto">
          <a:xfrm>
            <a:off x="3903663" y="881448"/>
            <a:ext cx="8146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400" b="1">
                <a:solidFill>
                  <a:srgbClr val="FFFF00"/>
                </a:solidFill>
              </a:rPr>
              <a:t>Paroles</a:t>
            </a:r>
          </a:p>
        </p:txBody>
      </p:sp>
      <p:sp>
        <p:nvSpPr>
          <p:cNvPr id="85011" name="Text Box 19">
            <a:extLst>
              <a:ext uri="{FF2B5EF4-FFF2-40B4-BE49-F238E27FC236}">
                <a16:creationId xmlns:a16="http://schemas.microsoft.com/office/drawing/2014/main" id="{CE11ED33-6A17-4FBE-88FA-A406B367445A}"/>
              </a:ext>
            </a:extLst>
          </p:cNvPr>
          <p:cNvSpPr txBox="1">
            <a:spLocks noChangeArrowheads="1"/>
          </p:cNvSpPr>
          <p:nvPr/>
        </p:nvSpPr>
        <p:spPr bwMode="auto">
          <a:xfrm>
            <a:off x="3832225" y="1169480"/>
            <a:ext cx="2108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400" b="1" i="1" u="sng" dirty="0">
                <a:solidFill>
                  <a:srgbClr val="FF6600"/>
                </a:solidFill>
              </a:rPr>
              <a:t>Psaumes 119:103</a:t>
            </a:r>
            <a:r>
              <a:rPr lang="fr-FR" altLang="fr-FR" sz="1400" b="1" i="1" dirty="0">
                <a:solidFill>
                  <a:srgbClr val="FF6600"/>
                </a:solidFill>
              </a:rPr>
              <a:t>   Que tes paroles ont été douces à mon palais, plus que le miel à ma bouche!</a:t>
            </a:r>
          </a:p>
          <a:p>
            <a:r>
              <a:rPr lang="fr-FR" altLang="fr-FR" sz="1400" b="1" i="1" u="sng" dirty="0">
                <a:solidFill>
                  <a:srgbClr val="FF6600"/>
                </a:solidFill>
              </a:rPr>
              <a:t>Proverbes 15:1</a:t>
            </a:r>
            <a:r>
              <a:rPr lang="fr-FR" altLang="fr-FR" sz="1400" b="1" i="1" dirty="0">
                <a:solidFill>
                  <a:srgbClr val="FF6600"/>
                </a:solidFill>
              </a:rPr>
              <a:t>  Une réponse douce détourne la fureur.</a:t>
            </a:r>
          </a:p>
        </p:txBody>
      </p:sp>
      <p:sp>
        <p:nvSpPr>
          <p:cNvPr id="85012" name="Text Box 20">
            <a:extLst>
              <a:ext uri="{FF2B5EF4-FFF2-40B4-BE49-F238E27FC236}">
                <a16:creationId xmlns:a16="http://schemas.microsoft.com/office/drawing/2014/main" id="{4FE29651-1F1E-48DA-A602-BD62846967F9}"/>
              </a:ext>
            </a:extLst>
          </p:cNvPr>
          <p:cNvSpPr txBox="1">
            <a:spLocks noChangeArrowheads="1"/>
          </p:cNvSpPr>
          <p:nvPr/>
        </p:nvSpPr>
        <p:spPr bwMode="auto">
          <a:xfrm>
            <a:off x="879475" y="2973996"/>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ltLang="fr-FR" sz="1400">
              <a:solidFill>
                <a:srgbClr val="FFFF00"/>
              </a:solidFill>
            </a:endParaRPr>
          </a:p>
        </p:txBody>
      </p:sp>
      <p:sp>
        <p:nvSpPr>
          <p:cNvPr id="85013" name="Text Box 21">
            <a:extLst>
              <a:ext uri="{FF2B5EF4-FFF2-40B4-BE49-F238E27FC236}">
                <a16:creationId xmlns:a16="http://schemas.microsoft.com/office/drawing/2014/main" id="{83F0140A-E631-488D-A181-90FA88B942C4}"/>
              </a:ext>
            </a:extLst>
          </p:cNvPr>
          <p:cNvSpPr txBox="1">
            <a:spLocks noChangeArrowheads="1"/>
          </p:cNvSpPr>
          <p:nvPr/>
        </p:nvSpPr>
        <p:spPr bwMode="auto">
          <a:xfrm rot="855135">
            <a:off x="808038" y="2961348"/>
            <a:ext cx="2035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400" b="1">
                <a:solidFill>
                  <a:srgbClr val="FFFF00"/>
                </a:solidFill>
              </a:rPr>
              <a:t>Esprit de douceur</a:t>
            </a:r>
          </a:p>
        </p:txBody>
      </p:sp>
      <p:sp>
        <p:nvSpPr>
          <p:cNvPr id="85014" name="Text Box 22">
            <a:extLst>
              <a:ext uri="{FF2B5EF4-FFF2-40B4-BE49-F238E27FC236}">
                <a16:creationId xmlns:a16="http://schemas.microsoft.com/office/drawing/2014/main" id="{4061B803-2F67-4884-87D9-9DC95BCBE71D}"/>
              </a:ext>
            </a:extLst>
          </p:cNvPr>
          <p:cNvSpPr txBox="1">
            <a:spLocks noChangeArrowheads="1"/>
          </p:cNvSpPr>
          <p:nvPr/>
        </p:nvSpPr>
        <p:spPr bwMode="auto">
          <a:xfrm>
            <a:off x="812568" y="3284237"/>
            <a:ext cx="2376487"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1400" b="1" i="1" u="sng" dirty="0">
                <a:solidFill>
                  <a:srgbClr val="FF6600"/>
                </a:solidFill>
              </a:rPr>
              <a:t>1 Timothée 6:11</a:t>
            </a:r>
            <a:r>
              <a:rPr lang="fr-FR" altLang="fr-FR" sz="1400" b="1" i="1" dirty="0">
                <a:solidFill>
                  <a:srgbClr val="FF6600"/>
                </a:solidFill>
              </a:rPr>
              <a:t>  </a:t>
            </a:r>
          </a:p>
          <a:p>
            <a:pPr algn="ctr"/>
            <a:r>
              <a:rPr lang="fr-FR" altLang="fr-FR" sz="1400" b="1" i="1" dirty="0">
                <a:solidFill>
                  <a:srgbClr val="FF6600"/>
                </a:solidFill>
              </a:rPr>
              <a:t>poursuis … la douceur d’esprit;</a:t>
            </a:r>
          </a:p>
          <a:p>
            <a:pPr algn="ctr"/>
            <a:r>
              <a:rPr lang="fr-FR" altLang="fr-FR" sz="1400" b="1" i="1" u="sng" dirty="0">
                <a:solidFill>
                  <a:srgbClr val="FF6600"/>
                </a:solidFill>
              </a:rPr>
              <a:t>1 Pierre 3:4</a:t>
            </a:r>
            <a:r>
              <a:rPr lang="fr-FR" altLang="fr-FR" sz="1400" b="1" i="1" dirty="0">
                <a:solidFill>
                  <a:srgbClr val="FF6600"/>
                </a:solidFill>
              </a:rPr>
              <a:t> un esprit doux et paisible </a:t>
            </a:r>
          </a:p>
          <a:p>
            <a:pPr algn="ctr"/>
            <a:r>
              <a:rPr lang="fr-FR" altLang="fr-FR" sz="1400" b="1" i="1" dirty="0">
                <a:solidFill>
                  <a:srgbClr val="FF6600"/>
                </a:solidFill>
              </a:rPr>
              <a:t>qui est </a:t>
            </a:r>
          </a:p>
          <a:p>
            <a:pPr algn="ctr"/>
            <a:r>
              <a:rPr lang="fr-FR" altLang="fr-FR" sz="1400" b="1" i="1" dirty="0">
                <a:solidFill>
                  <a:srgbClr val="FF6600"/>
                </a:solidFill>
              </a:rPr>
              <a:t>d’un grand prix </a:t>
            </a:r>
          </a:p>
          <a:p>
            <a:pPr algn="ctr"/>
            <a:r>
              <a:rPr lang="fr-FR" altLang="fr-FR" sz="1400" b="1" i="1" dirty="0">
                <a:solidFill>
                  <a:srgbClr val="FF6600"/>
                </a:solidFill>
              </a:rPr>
              <a:t>  devant Dieu;</a:t>
            </a:r>
          </a:p>
          <a:p>
            <a:pPr algn="ctr">
              <a:spcBef>
                <a:spcPct val="50000"/>
              </a:spcBef>
            </a:pPr>
            <a:endParaRPr lang="fr-FR" altLang="fr-FR" sz="1400" b="1" i="1" dirty="0">
              <a:solidFill>
                <a:srgbClr val="FF6600"/>
              </a:solidFill>
            </a:endParaRPr>
          </a:p>
        </p:txBody>
      </p:sp>
      <p:sp>
        <p:nvSpPr>
          <p:cNvPr id="85015" name="Text Box 23">
            <a:extLst>
              <a:ext uri="{FF2B5EF4-FFF2-40B4-BE49-F238E27FC236}">
                <a16:creationId xmlns:a16="http://schemas.microsoft.com/office/drawing/2014/main" id="{A6B8E412-2BDB-4A40-BB92-DAA87BE71DD8}"/>
              </a:ext>
            </a:extLst>
          </p:cNvPr>
          <p:cNvSpPr txBox="1">
            <a:spLocks noChangeArrowheads="1"/>
          </p:cNvSpPr>
          <p:nvPr/>
        </p:nvSpPr>
        <p:spPr bwMode="auto">
          <a:xfrm rot="20835203">
            <a:off x="4359106" y="2965791"/>
            <a:ext cx="25015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altLang="fr-FR" sz="1400" b="1" dirty="0">
                <a:solidFill>
                  <a:srgbClr val="FFFF00"/>
                </a:solidFill>
              </a:rPr>
              <a:t>             Douceur physique</a:t>
            </a:r>
          </a:p>
        </p:txBody>
      </p:sp>
      <p:sp>
        <p:nvSpPr>
          <p:cNvPr id="85016" name="Text Box 24">
            <a:extLst>
              <a:ext uri="{FF2B5EF4-FFF2-40B4-BE49-F238E27FC236}">
                <a16:creationId xmlns:a16="http://schemas.microsoft.com/office/drawing/2014/main" id="{AE3986F0-25AC-40EC-AEF5-613AC2890AD6}"/>
              </a:ext>
            </a:extLst>
          </p:cNvPr>
          <p:cNvSpPr txBox="1">
            <a:spLocks noChangeArrowheads="1"/>
          </p:cNvSpPr>
          <p:nvPr/>
        </p:nvSpPr>
        <p:spPr bwMode="auto">
          <a:xfrm>
            <a:off x="4489450" y="3226290"/>
            <a:ext cx="20891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793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lvl="1" algn="ctr">
              <a:spcBef>
                <a:spcPct val="50000"/>
              </a:spcBef>
            </a:pPr>
            <a:r>
              <a:rPr lang="fr-FR" altLang="fr-FR" sz="1400" b="1" i="1" u="sng" dirty="0">
                <a:solidFill>
                  <a:srgbClr val="FF6600"/>
                </a:solidFill>
                <a:latin typeface="+mj-lt"/>
              </a:rPr>
              <a:t>2 Samuel 18:5</a:t>
            </a:r>
            <a:r>
              <a:rPr lang="fr-FR" altLang="fr-FR" sz="1400" b="1" i="1" dirty="0">
                <a:solidFill>
                  <a:srgbClr val="FF6600"/>
                </a:solidFill>
                <a:latin typeface="+mj-lt"/>
              </a:rPr>
              <a:t> Usez-moi de douceur envers le jeune homme, Absalom.                      </a:t>
            </a:r>
            <a:r>
              <a:rPr lang="fr-FR" altLang="fr-FR" sz="1400" b="1" i="1" u="sng" dirty="0">
                <a:solidFill>
                  <a:srgbClr val="FF6600"/>
                </a:solidFill>
                <a:latin typeface="+mj-lt"/>
              </a:rPr>
              <a:t>1 Timothée 3:3</a:t>
            </a:r>
            <a:r>
              <a:rPr lang="fr-FR" altLang="fr-FR" sz="1400" b="1" i="1" dirty="0">
                <a:solidFill>
                  <a:srgbClr val="FF6600"/>
                </a:solidFill>
                <a:latin typeface="+mj-lt"/>
              </a:rPr>
              <a:t>        non batteur,                    mais doux,              non querelleur, </a:t>
            </a:r>
          </a:p>
        </p:txBody>
      </p:sp>
      <p:sp>
        <p:nvSpPr>
          <p:cNvPr id="85017" name="Text Box 25">
            <a:extLst>
              <a:ext uri="{FF2B5EF4-FFF2-40B4-BE49-F238E27FC236}">
                <a16:creationId xmlns:a16="http://schemas.microsoft.com/office/drawing/2014/main" id="{9EDB626C-794A-48AC-8F71-F41794214D33}"/>
              </a:ext>
            </a:extLst>
          </p:cNvPr>
          <p:cNvSpPr txBox="1">
            <a:spLocks noChangeArrowheads="1"/>
          </p:cNvSpPr>
          <p:nvPr/>
        </p:nvSpPr>
        <p:spPr bwMode="auto">
          <a:xfrm>
            <a:off x="3279775" y="3977296"/>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400" b="1">
                <a:solidFill>
                  <a:srgbClr val="FFFF00"/>
                </a:solidFill>
              </a:rPr>
              <a:t>Sagesse</a:t>
            </a:r>
          </a:p>
        </p:txBody>
      </p:sp>
      <p:sp>
        <p:nvSpPr>
          <p:cNvPr id="85018" name="Text Box 26">
            <a:extLst>
              <a:ext uri="{FF2B5EF4-FFF2-40B4-BE49-F238E27FC236}">
                <a16:creationId xmlns:a16="http://schemas.microsoft.com/office/drawing/2014/main" id="{EE6EFA4C-DFA7-4385-8853-8F6D576176B4}"/>
              </a:ext>
            </a:extLst>
          </p:cNvPr>
          <p:cNvSpPr txBox="1">
            <a:spLocks noChangeArrowheads="1"/>
          </p:cNvSpPr>
          <p:nvPr/>
        </p:nvSpPr>
        <p:spPr bwMode="auto">
          <a:xfrm>
            <a:off x="2124075" y="4221088"/>
            <a:ext cx="324008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6302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r>
              <a:rPr lang="fr-FR" altLang="fr-FR" sz="1400" b="1" i="1" dirty="0">
                <a:solidFill>
                  <a:srgbClr val="FF6600"/>
                </a:solidFill>
                <a:latin typeface="+mj-lt"/>
              </a:rPr>
              <a:t>     </a:t>
            </a:r>
            <a:r>
              <a:rPr lang="fr-FR" altLang="fr-FR" sz="1400" b="1" i="1" u="sng" dirty="0">
                <a:solidFill>
                  <a:srgbClr val="FF6600"/>
                </a:solidFill>
                <a:latin typeface="+mj-lt"/>
              </a:rPr>
              <a:t>Jacques 3:13</a:t>
            </a:r>
            <a:r>
              <a:rPr lang="fr-FR" altLang="fr-FR" sz="1400" b="1" i="1" dirty="0">
                <a:solidFill>
                  <a:srgbClr val="FF6600"/>
                </a:solidFill>
                <a:latin typeface="+mj-lt"/>
              </a:rPr>
              <a:t>  </a:t>
            </a:r>
          </a:p>
          <a:p>
            <a:pPr algn="ctr"/>
            <a:r>
              <a:rPr lang="fr-FR" altLang="fr-FR" sz="1400" b="1" i="1" dirty="0">
                <a:solidFill>
                  <a:srgbClr val="FF6600"/>
                </a:solidFill>
                <a:latin typeface="+mj-lt"/>
              </a:rPr>
              <a:t>Qui est sage et </a:t>
            </a:r>
          </a:p>
          <a:p>
            <a:pPr algn="ctr"/>
            <a:r>
              <a:rPr lang="fr-FR" altLang="fr-FR" sz="1400" b="1" i="1" dirty="0">
                <a:solidFill>
                  <a:srgbClr val="FF6600"/>
                </a:solidFill>
                <a:latin typeface="+mj-lt"/>
              </a:rPr>
              <a:t>intelligent </a:t>
            </a:r>
          </a:p>
          <a:p>
            <a:pPr algn="ctr"/>
            <a:r>
              <a:rPr lang="fr-FR" altLang="fr-FR" sz="1400" b="1" i="1" dirty="0">
                <a:solidFill>
                  <a:srgbClr val="FF6600"/>
                </a:solidFill>
                <a:latin typeface="+mj-lt"/>
              </a:rPr>
              <a:t>parmi vous? </a:t>
            </a:r>
          </a:p>
          <a:p>
            <a:pPr algn="ctr"/>
            <a:r>
              <a:rPr lang="fr-FR" altLang="fr-FR" sz="1400" b="1" i="1" dirty="0">
                <a:solidFill>
                  <a:srgbClr val="FF6600"/>
                </a:solidFill>
                <a:latin typeface="+mj-lt"/>
              </a:rPr>
              <a:t>Que par une bonne conduite</a:t>
            </a:r>
          </a:p>
          <a:p>
            <a:pPr algn="ctr"/>
            <a:r>
              <a:rPr lang="fr-FR" altLang="fr-FR" sz="1400" b="1" i="1" dirty="0">
                <a:solidFill>
                  <a:srgbClr val="FF6600"/>
                </a:solidFill>
                <a:latin typeface="+mj-lt"/>
              </a:rPr>
              <a:t> il montre ses œuvres avec la douceur de la sagesse.</a:t>
            </a:r>
          </a:p>
        </p:txBody>
      </p:sp>
      <p:pic>
        <p:nvPicPr>
          <p:cNvPr id="85023" name="Picture 31">
            <a:extLst>
              <a:ext uri="{FF2B5EF4-FFF2-40B4-BE49-F238E27FC236}">
                <a16:creationId xmlns:a16="http://schemas.microsoft.com/office/drawing/2014/main" id="{469ADFB0-FB1D-40D2-B51C-02CCF0C029F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57753" y="67422"/>
            <a:ext cx="2108199" cy="2108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5013">
                                            <p:txEl>
                                              <p:pRg st="0" end="0"/>
                                            </p:txEl>
                                          </p:spTgt>
                                        </p:tgtEl>
                                        <p:attrNameLst>
                                          <p:attrName>style.visibility</p:attrName>
                                        </p:attrNameLst>
                                      </p:cBhvr>
                                      <p:to>
                                        <p:strVal val="visible"/>
                                      </p:to>
                                    </p:set>
                                    <p:animEffect transition="in" filter="fade">
                                      <p:cBhvr>
                                        <p:cTn id="7" dur="2000"/>
                                        <p:tgtEl>
                                          <p:spTgt spid="8501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5014"/>
                                        </p:tgtEl>
                                        <p:attrNameLst>
                                          <p:attrName>style.visibility</p:attrName>
                                        </p:attrNameLst>
                                      </p:cBhvr>
                                      <p:to>
                                        <p:strVal val="visible"/>
                                      </p:to>
                                    </p:set>
                                    <p:animEffect transition="in" filter="fade">
                                      <p:cBhvr>
                                        <p:cTn id="11" dur="2000"/>
                                        <p:tgtEl>
                                          <p:spTgt spid="850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85017">
                                            <p:txEl>
                                              <p:pRg st="0" end="0"/>
                                            </p:txEl>
                                          </p:spTgt>
                                        </p:tgtEl>
                                        <p:attrNameLst>
                                          <p:attrName>style.visibility</p:attrName>
                                        </p:attrNameLst>
                                      </p:cBhvr>
                                      <p:to>
                                        <p:strVal val="visible"/>
                                      </p:to>
                                    </p:set>
                                    <p:animEffect transition="in" filter="fade">
                                      <p:cBhvr>
                                        <p:cTn id="16" dur="2000"/>
                                        <p:tgtEl>
                                          <p:spTgt spid="85017">
                                            <p:txEl>
                                              <p:pRg st="0" end="0"/>
                                            </p:txEl>
                                          </p:spTgt>
                                        </p:tgtEl>
                                      </p:cBhvr>
                                    </p:animEffect>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5018"/>
                                        </p:tgtEl>
                                        <p:attrNameLst>
                                          <p:attrName>style.visibility</p:attrName>
                                        </p:attrNameLst>
                                      </p:cBhvr>
                                      <p:to>
                                        <p:strVal val="visible"/>
                                      </p:to>
                                    </p:set>
                                    <p:animEffect transition="in" filter="fade">
                                      <p:cBhvr>
                                        <p:cTn id="20" dur="2000"/>
                                        <p:tgtEl>
                                          <p:spTgt spid="850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5015"/>
                                        </p:tgtEl>
                                        <p:attrNameLst>
                                          <p:attrName>style.visibility</p:attrName>
                                        </p:attrNameLst>
                                      </p:cBhvr>
                                      <p:to>
                                        <p:strVal val="visible"/>
                                      </p:to>
                                    </p:set>
                                    <p:animEffect transition="in" filter="fade">
                                      <p:cBhvr>
                                        <p:cTn id="25" dur="2000"/>
                                        <p:tgtEl>
                                          <p:spTgt spid="85015"/>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5016"/>
                                        </p:tgtEl>
                                        <p:attrNameLst>
                                          <p:attrName>style.visibility</p:attrName>
                                        </p:attrNameLst>
                                      </p:cBhvr>
                                      <p:to>
                                        <p:strVal val="visible"/>
                                      </p:to>
                                    </p:set>
                                    <p:animEffect transition="in" filter="fade">
                                      <p:cBhvr>
                                        <p:cTn id="29" dur="2000"/>
                                        <p:tgtEl>
                                          <p:spTgt spid="850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5010"/>
                                        </p:tgtEl>
                                        <p:attrNameLst>
                                          <p:attrName>style.visibility</p:attrName>
                                        </p:attrNameLst>
                                      </p:cBhvr>
                                      <p:to>
                                        <p:strVal val="visible"/>
                                      </p:to>
                                    </p:set>
                                    <p:animEffect transition="in" filter="fade">
                                      <p:cBhvr>
                                        <p:cTn id="34" dur="2000"/>
                                        <p:tgtEl>
                                          <p:spTgt spid="85010"/>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85011"/>
                                        </p:tgtEl>
                                        <p:attrNameLst>
                                          <p:attrName>style.visibility</p:attrName>
                                        </p:attrNameLst>
                                      </p:cBhvr>
                                      <p:to>
                                        <p:strVal val="visible"/>
                                      </p:to>
                                    </p:set>
                                    <p:animEffect transition="in" filter="fade">
                                      <p:cBhvr>
                                        <p:cTn id="38" dur="2000"/>
                                        <p:tgtEl>
                                          <p:spTgt spid="850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5009"/>
                                        </p:tgtEl>
                                        <p:attrNameLst>
                                          <p:attrName>style.visibility</p:attrName>
                                        </p:attrNameLst>
                                      </p:cBhvr>
                                      <p:to>
                                        <p:strVal val="visible"/>
                                      </p:to>
                                    </p:set>
                                    <p:animEffect transition="in" filter="fade">
                                      <p:cBhvr>
                                        <p:cTn id="43" dur="2000"/>
                                        <p:tgtEl>
                                          <p:spTgt spid="85009"/>
                                        </p:tgtEl>
                                      </p:cBhvr>
                                    </p:animEffect>
                                  </p:childTnLst>
                                </p:cTn>
                              </p:par>
                            </p:childTnLst>
                          </p:cTn>
                        </p:par>
                        <p:par>
                          <p:cTn id="44" fill="hold" nodeType="afterGroup">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85008"/>
                                        </p:tgtEl>
                                        <p:attrNameLst>
                                          <p:attrName>style.visibility</p:attrName>
                                        </p:attrNameLst>
                                      </p:cBhvr>
                                      <p:to>
                                        <p:strVal val="visible"/>
                                      </p:to>
                                    </p:set>
                                    <p:animEffect transition="in" filter="fade">
                                      <p:cBhvr>
                                        <p:cTn id="47" dur="2000"/>
                                        <p:tgtEl>
                                          <p:spTgt spid="85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8" grpId="0"/>
      <p:bldP spid="85009" grpId="0"/>
      <p:bldP spid="85010" grpId="0"/>
      <p:bldP spid="85011" grpId="0"/>
      <p:bldP spid="85014" grpId="0"/>
      <p:bldP spid="85015" grpId="0"/>
      <p:bldP spid="85016" grpId="0"/>
      <p:bldP spid="850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D612F2D8-BA4B-4934-98B6-B59B1B5AAC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 Box 3">
            <a:extLst>
              <a:ext uri="{FF2B5EF4-FFF2-40B4-BE49-F238E27FC236}">
                <a16:creationId xmlns:a16="http://schemas.microsoft.com/office/drawing/2014/main" id="{85F2D1B0-2706-4259-AF6A-611C27B28E45}"/>
              </a:ext>
            </a:extLst>
          </p:cNvPr>
          <p:cNvSpPr txBox="1">
            <a:spLocks noChangeArrowheads="1"/>
          </p:cNvSpPr>
          <p:nvPr/>
        </p:nvSpPr>
        <p:spPr bwMode="auto">
          <a:xfrm>
            <a:off x="5580112" y="197370"/>
            <a:ext cx="21259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dirty="0">
                <a:solidFill>
                  <a:srgbClr val="FFFF00"/>
                </a:solidFill>
              </a:rPr>
              <a:t>La tempérance</a:t>
            </a:r>
          </a:p>
        </p:txBody>
      </p:sp>
      <p:sp>
        <p:nvSpPr>
          <p:cNvPr id="28676" name="Text Box 4">
            <a:extLst>
              <a:ext uri="{FF2B5EF4-FFF2-40B4-BE49-F238E27FC236}">
                <a16:creationId xmlns:a16="http://schemas.microsoft.com/office/drawing/2014/main" id="{45849EB0-8754-459A-A879-557A984480B9}"/>
              </a:ext>
            </a:extLst>
          </p:cNvPr>
          <p:cNvSpPr txBox="1">
            <a:spLocks noChangeArrowheads="1"/>
          </p:cNvSpPr>
          <p:nvPr/>
        </p:nvSpPr>
        <p:spPr bwMode="auto">
          <a:xfrm>
            <a:off x="2051050" y="620713"/>
            <a:ext cx="69135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00B0F0"/>
                </a:solidFill>
              </a:rPr>
              <a:t>Tempérance (maîtrise de soi): vertu qui modère les désirs, les passions – sobriété dans l’usage de la nourriture et des boissons.</a:t>
            </a:r>
          </a:p>
        </p:txBody>
      </p:sp>
      <p:sp>
        <p:nvSpPr>
          <p:cNvPr id="28679" name="Text Box 7">
            <a:extLst>
              <a:ext uri="{FF2B5EF4-FFF2-40B4-BE49-F238E27FC236}">
                <a16:creationId xmlns:a16="http://schemas.microsoft.com/office/drawing/2014/main" id="{B093A77B-B1BA-4172-BF92-26331AAEF6F1}"/>
              </a:ext>
            </a:extLst>
          </p:cNvPr>
          <p:cNvSpPr txBox="1">
            <a:spLocks noChangeArrowheads="1"/>
          </p:cNvSpPr>
          <p:nvPr/>
        </p:nvSpPr>
        <p:spPr bwMode="auto">
          <a:xfrm>
            <a:off x="251520" y="1929021"/>
            <a:ext cx="871309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a:solidFill>
                  <a:srgbClr val="FFFF00"/>
                </a:solidFill>
              </a:rPr>
              <a:t>L’homme naturel est guidé et asservi à ses passions, </a:t>
            </a:r>
            <a:endParaRPr lang="fr-FR" altLang="fr-FR" b="1" i="1" dirty="0">
              <a:solidFill>
                <a:srgbClr val="FFFF00"/>
              </a:solidFill>
            </a:endParaRPr>
          </a:p>
          <a:p>
            <a:r>
              <a:rPr lang="fr-FR" altLang="fr-FR" b="1" i="1" u="sng" dirty="0">
                <a:solidFill>
                  <a:srgbClr val="FF6600"/>
                </a:solidFill>
              </a:rPr>
              <a:t>Tite 3:3</a:t>
            </a:r>
            <a:r>
              <a:rPr lang="fr-FR" altLang="fr-FR" b="1" i="1" dirty="0">
                <a:solidFill>
                  <a:srgbClr val="FF6600"/>
                </a:solidFill>
              </a:rPr>
              <a:t>  Car nous étions, nous aussi, autrefois, insensés, désobéissants, égarés, asservis à diverses convoitises et voluptés…</a:t>
            </a:r>
          </a:p>
          <a:p>
            <a:r>
              <a:rPr lang="fr-FR" altLang="fr-FR" b="1" dirty="0">
                <a:solidFill>
                  <a:srgbClr val="FFFF00"/>
                </a:solidFill>
              </a:rPr>
              <a:t>et c’est le Saint Esprit dans le croyant qui va permettre cette sobriété selon Dieu et qui s’applique ans tous les domaines :</a:t>
            </a:r>
          </a:p>
          <a:p>
            <a:r>
              <a:rPr lang="fr-FR" altLang="fr-FR" b="1" i="1" u="sng" dirty="0">
                <a:solidFill>
                  <a:srgbClr val="FF6600"/>
                </a:solidFill>
              </a:rPr>
              <a:t>2 Timothée 1:7</a:t>
            </a:r>
            <a:r>
              <a:rPr lang="fr-FR" altLang="fr-FR" b="1" i="1" dirty="0">
                <a:solidFill>
                  <a:srgbClr val="FF6600"/>
                </a:solidFill>
              </a:rPr>
              <a:t>  car Dieu ne nous a pas donné un esprit de crainte, mais de puissance, et d’amour, et de conseil (sobre bon sens).</a:t>
            </a:r>
          </a:p>
          <a:p>
            <a:r>
              <a:rPr lang="fr-FR" altLang="fr-FR" b="1" dirty="0">
                <a:solidFill>
                  <a:srgbClr val="FFFF00"/>
                </a:solidFill>
              </a:rPr>
              <a:t>Comment? </a:t>
            </a:r>
          </a:p>
          <a:p>
            <a:r>
              <a:rPr lang="fr-FR" altLang="fr-FR" b="1" dirty="0">
                <a:solidFill>
                  <a:srgbClr val="FFFF00"/>
                </a:solidFill>
              </a:rPr>
              <a:t>Simplement par la mort avec Christ!</a:t>
            </a:r>
          </a:p>
          <a:p>
            <a:r>
              <a:rPr lang="fr-FR" altLang="fr-FR" b="1" i="1" u="sng" dirty="0">
                <a:solidFill>
                  <a:srgbClr val="FF6600"/>
                </a:solidFill>
              </a:rPr>
              <a:t>Romains 6:6</a:t>
            </a:r>
            <a:r>
              <a:rPr lang="fr-FR" altLang="fr-FR" b="1" i="1" dirty="0">
                <a:solidFill>
                  <a:srgbClr val="FF6600"/>
                </a:solidFill>
              </a:rPr>
              <a:t> notre vieil homme a été crucifié avec lui, afin que le corps du péché soit annulé, pour que nous ne servions plus le péché.</a:t>
            </a:r>
          </a:p>
          <a:p>
            <a:r>
              <a:rPr lang="fr-FR" altLang="fr-FR" b="1" i="1" u="sng" dirty="0">
                <a:solidFill>
                  <a:srgbClr val="FF6600"/>
                </a:solidFill>
              </a:rPr>
              <a:t>Galates 2:20</a:t>
            </a:r>
            <a:r>
              <a:rPr lang="fr-FR" altLang="fr-FR" b="1" i="1" dirty="0">
                <a:solidFill>
                  <a:srgbClr val="FF6600"/>
                </a:solidFill>
              </a:rPr>
              <a:t>  Je suis crucifié avec Christ; et je ne vis plus, moi, mais Christ vit en moi; -et ce que je vis maintenant dans la chair, je le vis dans la foi, la foi au fils de Dieu, qui m’a aimé et qui s’est livré lui-même pour moi.</a:t>
            </a:r>
          </a:p>
          <a:p>
            <a:r>
              <a:rPr lang="fr-FR" altLang="fr-FR" b="1" i="1" u="sng" dirty="0">
                <a:solidFill>
                  <a:srgbClr val="FF6600"/>
                </a:solidFill>
              </a:rPr>
              <a:t>Galates 5:24</a:t>
            </a:r>
            <a:r>
              <a:rPr lang="fr-FR" altLang="fr-FR" b="1" i="1" dirty="0">
                <a:solidFill>
                  <a:srgbClr val="FF6600"/>
                </a:solidFill>
              </a:rPr>
              <a:t> Or ceux qui sont du Christ ont crucifié la chair avec les passions et les convoitises.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animEffect transition="in" filter="fade">
                                      <p:cBhvr>
                                        <p:cTn id="7" dur="2000"/>
                                        <p:tgtEl>
                                          <p:spTgt spid="286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9">
                                            <p:txEl>
                                              <p:pRg st="1" end="1"/>
                                            </p:txEl>
                                          </p:spTgt>
                                        </p:tgtEl>
                                        <p:attrNameLst>
                                          <p:attrName>style.visibility</p:attrName>
                                        </p:attrNameLst>
                                      </p:cBhvr>
                                      <p:to>
                                        <p:strVal val="visible"/>
                                      </p:to>
                                    </p:set>
                                    <p:animEffect transition="in" filter="fade">
                                      <p:cBhvr>
                                        <p:cTn id="10" dur="2000"/>
                                        <p:tgtEl>
                                          <p:spTgt spid="286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679">
                                            <p:txEl>
                                              <p:pRg st="2" end="2"/>
                                            </p:txEl>
                                          </p:spTgt>
                                        </p:tgtEl>
                                        <p:attrNameLst>
                                          <p:attrName>style.visibility</p:attrName>
                                        </p:attrNameLst>
                                      </p:cBhvr>
                                      <p:to>
                                        <p:strVal val="visible"/>
                                      </p:to>
                                    </p:set>
                                    <p:animEffect transition="in" filter="fade">
                                      <p:cBhvr>
                                        <p:cTn id="15" dur="2000"/>
                                        <p:tgtEl>
                                          <p:spTgt spid="2867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8679">
                                            <p:txEl>
                                              <p:pRg st="3" end="3"/>
                                            </p:txEl>
                                          </p:spTgt>
                                        </p:tgtEl>
                                        <p:attrNameLst>
                                          <p:attrName>style.visibility</p:attrName>
                                        </p:attrNameLst>
                                      </p:cBhvr>
                                      <p:to>
                                        <p:strVal val="visible"/>
                                      </p:to>
                                    </p:set>
                                    <p:animEffect transition="in" filter="fade">
                                      <p:cBhvr>
                                        <p:cTn id="18" dur="2000"/>
                                        <p:tgtEl>
                                          <p:spTgt spid="2867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679">
                                            <p:txEl>
                                              <p:pRg st="4" end="4"/>
                                            </p:txEl>
                                          </p:spTgt>
                                        </p:tgtEl>
                                        <p:attrNameLst>
                                          <p:attrName>style.visibility</p:attrName>
                                        </p:attrNameLst>
                                      </p:cBhvr>
                                      <p:to>
                                        <p:strVal val="visible"/>
                                      </p:to>
                                    </p:set>
                                    <p:animEffect transition="in" filter="fade">
                                      <p:cBhvr>
                                        <p:cTn id="23" dur="2000"/>
                                        <p:tgtEl>
                                          <p:spTgt spid="2867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8679">
                                            <p:txEl>
                                              <p:pRg st="5" end="5"/>
                                            </p:txEl>
                                          </p:spTgt>
                                        </p:tgtEl>
                                        <p:attrNameLst>
                                          <p:attrName>style.visibility</p:attrName>
                                        </p:attrNameLst>
                                      </p:cBhvr>
                                      <p:to>
                                        <p:strVal val="visible"/>
                                      </p:to>
                                    </p:set>
                                    <p:animEffect transition="in" filter="fade">
                                      <p:cBhvr>
                                        <p:cTn id="26" dur="2000"/>
                                        <p:tgtEl>
                                          <p:spTgt spid="28679">
                                            <p:txEl>
                                              <p:pRg st="5" end="5"/>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8679">
                                            <p:txEl>
                                              <p:pRg st="6" end="6"/>
                                            </p:txEl>
                                          </p:spTgt>
                                        </p:tgtEl>
                                        <p:attrNameLst>
                                          <p:attrName>style.visibility</p:attrName>
                                        </p:attrNameLst>
                                      </p:cBhvr>
                                      <p:to>
                                        <p:strVal val="visible"/>
                                      </p:to>
                                    </p:set>
                                    <p:animEffect transition="in" filter="fade">
                                      <p:cBhvr>
                                        <p:cTn id="30" dur="2000"/>
                                        <p:tgtEl>
                                          <p:spTgt spid="28679">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8679">
                                            <p:txEl>
                                              <p:pRg st="7" end="7"/>
                                            </p:txEl>
                                          </p:spTgt>
                                        </p:tgtEl>
                                        <p:attrNameLst>
                                          <p:attrName>style.visibility</p:attrName>
                                        </p:attrNameLst>
                                      </p:cBhvr>
                                      <p:to>
                                        <p:strVal val="visible"/>
                                      </p:to>
                                    </p:set>
                                    <p:animEffect transition="in" filter="fade">
                                      <p:cBhvr>
                                        <p:cTn id="33" dur="2000"/>
                                        <p:tgtEl>
                                          <p:spTgt spid="28679">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8679">
                                            <p:txEl>
                                              <p:pRg st="8" end="8"/>
                                            </p:txEl>
                                          </p:spTgt>
                                        </p:tgtEl>
                                        <p:attrNameLst>
                                          <p:attrName>style.visibility</p:attrName>
                                        </p:attrNameLst>
                                      </p:cBhvr>
                                      <p:to>
                                        <p:strVal val="visible"/>
                                      </p:to>
                                    </p:set>
                                    <p:animEffect transition="in" filter="fade">
                                      <p:cBhvr>
                                        <p:cTn id="36" dur="2000"/>
                                        <p:tgtEl>
                                          <p:spTgt spid="286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9F13DCBD-7B3A-4364-8A77-E30D2AF27BC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44450"/>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a:extLst>
              <a:ext uri="{FF2B5EF4-FFF2-40B4-BE49-F238E27FC236}">
                <a16:creationId xmlns:a16="http://schemas.microsoft.com/office/drawing/2014/main" id="{F2CA8048-9EDE-4521-987F-CB8569E82392}"/>
              </a:ext>
            </a:extLst>
          </p:cNvPr>
          <p:cNvSpPr txBox="1">
            <a:spLocks noChangeArrowheads="1"/>
          </p:cNvSpPr>
          <p:nvPr/>
        </p:nvSpPr>
        <p:spPr bwMode="auto">
          <a:xfrm>
            <a:off x="4574405" y="188913"/>
            <a:ext cx="20858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tempérance</a:t>
            </a:r>
          </a:p>
        </p:txBody>
      </p:sp>
      <p:pic>
        <p:nvPicPr>
          <p:cNvPr id="38917" name="Picture 5">
            <a:extLst>
              <a:ext uri="{FF2B5EF4-FFF2-40B4-BE49-F238E27FC236}">
                <a16:creationId xmlns:a16="http://schemas.microsoft.com/office/drawing/2014/main" id="{5EA7223D-CB29-4417-A748-59942BC1005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33876" y="60735"/>
            <a:ext cx="2102174" cy="1568065"/>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a:extLst>
              <a:ext uri="{FF2B5EF4-FFF2-40B4-BE49-F238E27FC236}">
                <a16:creationId xmlns:a16="http://schemas.microsoft.com/office/drawing/2014/main" id="{368421F9-B79F-462C-937F-3A77B03F17F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0015" y="4365104"/>
            <a:ext cx="3629590" cy="2376264"/>
          </a:xfrm>
          <a:prstGeom prst="rect">
            <a:avLst/>
          </a:prstGeom>
          <a:noFill/>
          <a:extLst>
            <a:ext uri="{909E8E84-426E-40DD-AFC4-6F175D3DCCD1}">
              <a14:hiddenFill xmlns:a14="http://schemas.microsoft.com/office/drawing/2010/main">
                <a:solidFill>
                  <a:srgbClr val="FFFFFF"/>
                </a:solidFill>
              </a14:hiddenFill>
            </a:ext>
          </a:extLst>
        </p:spPr>
      </p:pic>
      <p:sp>
        <p:nvSpPr>
          <p:cNvPr id="38921" name="Text Box 9">
            <a:extLst>
              <a:ext uri="{FF2B5EF4-FFF2-40B4-BE49-F238E27FC236}">
                <a16:creationId xmlns:a16="http://schemas.microsoft.com/office/drawing/2014/main" id="{19B8A715-C359-4FCC-BAC6-2F701E955C93}"/>
              </a:ext>
            </a:extLst>
          </p:cNvPr>
          <p:cNvSpPr txBox="1">
            <a:spLocks noChangeArrowheads="1"/>
          </p:cNvSpPr>
          <p:nvPr/>
        </p:nvSpPr>
        <p:spPr bwMode="auto">
          <a:xfrm>
            <a:off x="2032000" y="766445"/>
            <a:ext cx="44122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altLang="fr-FR" b="1">
                <a:solidFill>
                  <a:srgbClr val="FFFF00"/>
                </a:solidFill>
              </a:rPr>
              <a:t>L’arbre qui va nous parler de tempérance est le sycomore:</a:t>
            </a:r>
          </a:p>
        </p:txBody>
      </p:sp>
      <p:sp>
        <p:nvSpPr>
          <p:cNvPr id="38923" name="Text Box 11">
            <a:extLst>
              <a:ext uri="{FF2B5EF4-FFF2-40B4-BE49-F238E27FC236}">
                <a16:creationId xmlns:a16="http://schemas.microsoft.com/office/drawing/2014/main" id="{B329A172-0153-467B-9128-2959A7A6EB23}"/>
              </a:ext>
            </a:extLst>
          </p:cNvPr>
          <p:cNvSpPr txBox="1">
            <a:spLocks noChangeArrowheads="1"/>
          </p:cNvSpPr>
          <p:nvPr/>
        </p:nvSpPr>
        <p:spPr bwMode="auto">
          <a:xfrm>
            <a:off x="179512" y="1700213"/>
            <a:ext cx="896448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a:solidFill>
                  <a:srgbClr val="FFFF00"/>
                </a:solidFill>
              </a:rPr>
              <a:t>C’est un arbre commun en Israël. Amos était berger et cueillait les fruits des sycomores.</a:t>
            </a:r>
          </a:p>
          <a:p>
            <a:r>
              <a:rPr lang="fr-FR" altLang="fr-FR" b="1" dirty="0">
                <a:solidFill>
                  <a:srgbClr val="FFFF00"/>
                </a:solidFill>
              </a:rPr>
              <a:t>Le sycomore a des branches assez basses et Zachée a pu grimper sans problème sur l’un d’eux. Les figues du sycomore poussent sur des rameaux sur le tronc et les grosses branches . Pour mûrir, il leur faut être percées avec un objet pointu: un suc laiteux coule et on peut les cueillir 5 à 6 jours plus tard.</a:t>
            </a:r>
          </a:p>
        </p:txBody>
      </p:sp>
      <p:sp>
        <p:nvSpPr>
          <p:cNvPr id="38927" name="Text Box 15">
            <a:extLst>
              <a:ext uri="{FF2B5EF4-FFF2-40B4-BE49-F238E27FC236}">
                <a16:creationId xmlns:a16="http://schemas.microsoft.com/office/drawing/2014/main" id="{F10DDCF3-ADBE-4842-89AF-27AF2A39AFBF}"/>
              </a:ext>
            </a:extLst>
          </p:cNvPr>
          <p:cNvSpPr txBox="1">
            <a:spLocks noChangeArrowheads="1"/>
          </p:cNvSpPr>
          <p:nvPr/>
        </p:nvSpPr>
        <p:spPr bwMode="auto">
          <a:xfrm>
            <a:off x="179512" y="3379788"/>
            <a:ext cx="882397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a:solidFill>
                  <a:srgbClr val="FFFF00"/>
                </a:solidFill>
              </a:rPr>
              <a:t>Comment maîtriser notre ego? Simplement en le laissant clouer (é) à la croix:</a:t>
            </a:r>
          </a:p>
          <a:p>
            <a:r>
              <a:rPr lang="fr-FR" altLang="fr-FR" b="1" i="1" u="sng" dirty="0">
                <a:solidFill>
                  <a:srgbClr val="FF6600"/>
                </a:solidFill>
              </a:rPr>
              <a:t>Galates 2:20</a:t>
            </a:r>
            <a:r>
              <a:rPr lang="fr-FR" altLang="fr-FR" b="1" i="1" dirty="0">
                <a:solidFill>
                  <a:srgbClr val="FF6600"/>
                </a:solidFill>
              </a:rPr>
              <a:t>  Je suis crucifié avec Christ; et je ne vis plus, moi, mais Christ vit en moi; </a:t>
            </a:r>
          </a:p>
          <a:p>
            <a:r>
              <a:rPr lang="fr-FR" altLang="fr-FR" b="1" i="1" dirty="0">
                <a:solidFill>
                  <a:srgbClr val="FF6600"/>
                </a:solidFill>
              </a:rPr>
              <a:t>								</a:t>
            </a:r>
            <a:r>
              <a:rPr lang="fr-FR" altLang="fr-FR" b="1" dirty="0">
                <a:solidFill>
                  <a:srgbClr val="FFFF00"/>
                </a:solidFill>
              </a:rPr>
              <a:t>Quand je réalise que je suis mort (c’est fait), 								je peux mûrir, évoluer vers l’état « d’homme 								fait » </a:t>
            </a:r>
          </a:p>
          <a:p>
            <a:r>
              <a:rPr lang="fr-FR" altLang="fr-FR" b="1" i="1" dirty="0">
                <a:solidFill>
                  <a:srgbClr val="FF6600"/>
                </a:solidFill>
              </a:rPr>
              <a:t>								</a:t>
            </a:r>
            <a:r>
              <a:rPr lang="fr-FR" altLang="fr-FR" b="1" i="1" u="sng" dirty="0">
                <a:solidFill>
                  <a:srgbClr val="FF6600"/>
                </a:solidFill>
              </a:rPr>
              <a:t>Colossiens 2-3</a:t>
            </a:r>
            <a:r>
              <a:rPr lang="fr-FR" altLang="fr-FR" b="1" i="1" dirty="0">
                <a:solidFill>
                  <a:srgbClr val="FF6600"/>
                </a:solidFill>
              </a:rPr>
              <a:t> Si vous êtes morts avec Christ 								aux éléments du monde…Si donc vous avez 								été ressuscités avec le Christ, cherchez les 								choses qui sont en haut… car vous êtes 									morts, et votre vie est cachée avec le Christ 								en Dieu. Mortifiez donc vos membres…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animEffect transition="in" filter="fade">
                                      <p:cBhvr>
                                        <p:cTn id="7" dur="2000"/>
                                        <p:tgtEl>
                                          <p:spTgt spid="389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27">
                                            <p:txEl>
                                              <p:pRg st="0" end="0"/>
                                            </p:txEl>
                                          </p:spTgt>
                                        </p:tgtEl>
                                        <p:attrNameLst>
                                          <p:attrName>style.visibility</p:attrName>
                                        </p:attrNameLst>
                                      </p:cBhvr>
                                      <p:to>
                                        <p:strVal val="visible"/>
                                      </p:to>
                                    </p:set>
                                    <p:animEffect transition="in" filter="fade">
                                      <p:cBhvr>
                                        <p:cTn id="12" dur="2000"/>
                                        <p:tgtEl>
                                          <p:spTgt spid="3892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8927">
                                            <p:txEl>
                                              <p:pRg st="1" end="1"/>
                                            </p:txEl>
                                          </p:spTgt>
                                        </p:tgtEl>
                                        <p:attrNameLst>
                                          <p:attrName>style.visibility</p:attrName>
                                        </p:attrNameLst>
                                      </p:cBhvr>
                                      <p:to>
                                        <p:strVal val="visible"/>
                                      </p:to>
                                    </p:set>
                                    <p:animEffect transition="in" filter="fade">
                                      <p:cBhvr>
                                        <p:cTn id="15" dur="2000"/>
                                        <p:tgtEl>
                                          <p:spTgt spid="389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927">
                                            <p:txEl>
                                              <p:pRg st="2" end="2"/>
                                            </p:txEl>
                                          </p:spTgt>
                                        </p:tgtEl>
                                        <p:attrNameLst>
                                          <p:attrName>style.visibility</p:attrName>
                                        </p:attrNameLst>
                                      </p:cBhvr>
                                      <p:to>
                                        <p:strVal val="visible"/>
                                      </p:to>
                                    </p:set>
                                    <p:animEffect transition="in" filter="fade">
                                      <p:cBhvr>
                                        <p:cTn id="20" dur="2000"/>
                                        <p:tgtEl>
                                          <p:spTgt spid="38927">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8927">
                                            <p:txEl>
                                              <p:pRg st="3" end="3"/>
                                            </p:txEl>
                                          </p:spTgt>
                                        </p:tgtEl>
                                        <p:attrNameLst>
                                          <p:attrName>style.visibility</p:attrName>
                                        </p:attrNameLst>
                                      </p:cBhvr>
                                      <p:to>
                                        <p:strVal val="visible"/>
                                      </p:to>
                                    </p:set>
                                    <p:animEffect transition="in" filter="fade">
                                      <p:cBhvr>
                                        <p:cTn id="23" dur="2000"/>
                                        <p:tgtEl>
                                          <p:spTgt spid="389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8508DC2E-B54D-43B9-A7A3-70888A993B8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44450"/>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87043" name="Text Box 3">
            <a:extLst>
              <a:ext uri="{FF2B5EF4-FFF2-40B4-BE49-F238E27FC236}">
                <a16:creationId xmlns:a16="http://schemas.microsoft.com/office/drawing/2014/main" id="{C8E5FE01-C51D-44BB-BE43-9A567CB41B72}"/>
              </a:ext>
            </a:extLst>
          </p:cNvPr>
          <p:cNvSpPr txBox="1">
            <a:spLocks noChangeArrowheads="1"/>
          </p:cNvSpPr>
          <p:nvPr/>
        </p:nvSpPr>
        <p:spPr bwMode="auto">
          <a:xfrm>
            <a:off x="4209484" y="315913"/>
            <a:ext cx="21259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dirty="0">
                <a:solidFill>
                  <a:srgbClr val="FFFF00"/>
                </a:solidFill>
              </a:rPr>
              <a:t>La tempérance</a:t>
            </a:r>
          </a:p>
        </p:txBody>
      </p:sp>
      <p:pic>
        <p:nvPicPr>
          <p:cNvPr id="87045" name="Picture 5">
            <a:extLst>
              <a:ext uri="{FF2B5EF4-FFF2-40B4-BE49-F238E27FC236}">
                <a16:creationId xmlns:a16="http://schemas.microsoft.com/office/drawing/2014/main" id="{54829386-4572-4C8E-B02A-91EB229AAF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77613" y="206974"/>
            <a:ext cx="2016125" cy="1512888"/>
          </a:xfrm>
          <a:prstGeom prst="rect">
            <a:avLst/>
          </a:prstGeom>
          <a:noFill/>
          <a:extLst>
            <a:ext uri="{909E8E84-426E-40DD-AFC4-6F175D3DCCD1}">
              <a14:hiddenFill xmlns:a14="http://schemas.microsoft.com/office/drawing/2010/main">
                <a:solidFill>
                  <a:srgbClr val="FFFFFF"/>
                </a:solidFill>
              </a14:hiddenFill>
            </a:ext>
          </a:extLst>
        </p:spPr>
      </p:pic>
      <p:pic>
        <p:nvPicPr>
          <p:cNvPr id="87046" name="Picture 6">
            <a:extLst>
              <a:ext uri="{FF2B5EF4-FFF2-40B4-BE49-F238E27FC236}">
                <a16:creationId xmlns:a16="http://schemas.microsoft.com/office/drawing/2014/main" id="{0A5EB834-C6C3-4656-A28C-ABBD8E8C154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1520" y="3306970"/>
            <a:ext cx="3240360" cy="2121438"/>
          </a:xfrm>
          <a:prstGeom prst="rect">
            <a:avLst/>
          </a:prstGeom>
          <a:noFill/>
          <a:extLst>
            <a:ext uri="{909E8E84-426E-40DD-AFC4-6F175D3DCCD1}">
              <a14:hiddenFill xmlns:a14="http://schemas.microsoft.com/office/drawing/2010/main">
                <a:solidFill>
                  <a:srgbClr val="FFFFFF"/>
                </a:solidFill>
              </a14:hiddenFill>
            </a:ext>
          </a:extLst>
        </p:spPr>
      </p:pic>
      <p:sp>
        <p:nvSpPr>
          <p:cNvPr id="87050" name="Text Box 10">
            <a:extLst>
              <a:ext uri="{FF2B5EF4-FFF2-40B4-BE49-F238E27FC236}">
                <a16:creationId xmlns:a16="http://schemas.microsoft.com/office/drawing/2014/main" id="{44590CAA-DF5F-48CE-B11B-540795C4FDFD}"/>
              </a:ext>
            </a:extLst>
          </p:cNvPr>
          <p:cNvSpPr txBox="1">
            <a:spLocks noChangeArrowheads="1"/>
          </p:cNvSpPr>
          <p:nvPr/>
        </p:nvSpPr>
        <p:spPr bwMode="auto">
          <a:xfrm>
            <a:off x="3707905" y="3212976"/>
            <a:ext cx="543609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dirty="0">
                <a:solidFill>
                  <a:srgbClr val="FFFF00"/>
                </a:solidFill>
              </a:rPr>
              <a:t>On retrouve dans le sycomore deux composantes déjà rencontrées:                      </a:t>
            </a:r>
          </a:p>
          <a:p>
            <a:r>
              <a:rPr lang="fr-FR" altLang="fr-FR" b="1" dirty="0">
                <a:solidFill>
                  <a:srgbClr val="FFFF00"/>
                </a:solidFill>
              </a:rPr>
              <a:t> - L’amour, qui fait passer l’autre avant moi: le mûrier (</a:t>
            </a:r>
            <a:r>
              <a:rPr lang="fr-FR" altLang="fr-FR" b="1" dirty="0" err="1">
                <a:solidFill>
                  <a:srgbClr val="FFFF00"/>
                </a:solidFill>
              </a:rPr>
              <a:t>morea</a:t>
            </a:r>
            <a:r>
              <a:rPr lang="fr-FR" altLang="fr-FR" b="1" dirty="0">
                <a:solidFill>
                  <a:srgbClr val="FFFF00"/>
                </a:solidFill>
              </a:rPr>
              <a:t>),</a:t>
            </a:r>
          </a:p>
          <a:p>
            <a:r>
              <a:rPr lang="fr-FR" altLang="fr-FR" b="1" i="1" u="sng" dirty="0">
                <a:solidFill>
                  <a:srgbClr val="FF6600"/>
                </a:solidFill>
              </a:rPr>
              <a:t>1 Jean 4:7-11</a:t>
            </a:r>
            <a:r>
              <a:rPr lang="fr-FR" altLang="fr-FR" b="1" i="1" dirty="0">
                <a:solidFill>
                  <a:srgbClr val="FF6600"/>
                </a:solidFill>
              </a:rPr>
              <a:t>  Bien-aimés, aimons-nous l’un l’autre, car l’amour est de Dieu, et quiconque aime est né de Dieu et connaît Dieu…</a:t>
            </a:r>
          </a:p>
        </p:txBody>
      </p:sp>
      <p:sp>
        <p:nvSpPr>
          <p:cNvPr id="87052" name="Text Box 12">
            <a:extLst>
              <a:ext uri="{FF2B5EF4-FFF2-40B4-BE49-F238E27FC236}">
                <a16:creationId xmlns:a16="http://schemas.microsoft.com/office/drawing/2014/main" id="{93F3D8AC-AB22-47DB-88B9-AABCFB67ADE5}"/>
              </a:ext>
            </a:extLst>
          </p:cNvPr>
          <p:cNvSpPr txBox="1">
            <a:spLocks noChangeArrowheads="1"/>
          </p:cNvSpPr>
          <p:nvPr/>
        </p:nvSpPr>
        <p:spPr bwMode="auto">
          <a:xfrm>
            <a:off x="107950" y="704199"/>
            <a:ext cx="885653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b="1" i="1" dirty="0">
                <a:solidFill>
                  <a:srgbClr val="FF6600"/>
                </a:solidFill>
                <a:latin typeface="+mj-lt"/>
              </a:rPr>
              <a:t>				</a:t>
            </a:r>
            <a:r>
              <a:rPr lang="fr-FR" altLang="fr-FR" b="1" i="1" u="sng" dirty="0">
                <a:solidFill>
                  <a:srgbClr val="FF6600"/>
                </a:solidFill>
                <a:latin typeface="+mj-lt"/>
              </a:rPr>
              <a:t>Colossiens 3:9-14</a:t>
            </a:r>
            <a:r>
              <a:rPr lang="fr-FR" altLang="fr-FR" b="1" i="1" dirty="0">
                <a:solidFill>
                  <a:srgbClr val="FF6600"/>
                </a:solidFill>
                <a:latin typeface="+mj-lt"/>
              </a:rPr>
              <a:t> … ayant dépouillé </a:t>
            </a:r>
          </a:p>
          <a:p>
            <a:r>
              <a:rPr lang="fr-FR" altLang="fr-FR" b="1" i="1" dirty="0">
                <a:solidFill>
                  <a:srgbClr val="FF6600"/>
                </a:solidFill>
                <a:latin typeface="+mj-lt"/>
              </a:rPr>
              <a:t>				le vieil homme avec ses actions </a:t>
            </a:r>
          </a:p>
          <a:p>
            <a:r>
              <a:rPr lang="fr-FR" altLang="fr-FR" b="1" i="1" dirty="0">
                <a:solidFill>
                  <a:srgbClr val="FF6600"/>
                </a:solidFill>
                <a:latin typeface="+mj-lt"/>
              </a:rPr>
              <a:t>				… ayant revêtu le nouvel homme</a:t>
            </a:r>
          </a:p>
          <a:p>
            <a:r>
              <a:rPr lang="fr-FR" altLang="fr-FR" b="1" i="1" dirty="0">
                <a:solidFill>
                  <a:srgbClr val="FF6600"/>
                </a:solidFill>
                <a:latin typeface="+mj-lt"/>
              </a:rPr>
              <a:t>				 qui est renouvelé en connaissance</a:t>
            </a:r>
          </a:p>
          <a:p>
            <a:r>
              <a:rPr lang="fr-FR" altLang="fr-FR" b="1" i="1" dirty="0">
                <a:solidFill>
                  <a:srgbClr val="FF6600"/>
                </a:solidFill>
                <a:latin typeface="+mj-lt"/>
              </a:rPr>
              <a:t> … Revêtez-vous donc, comme des élus de Dieu, saints et bien-aimés, d’entrailles de miséricorde, de bonté, d’humilité, de douceur, de longanimité, vous supportant l’un l’autre et vous pardonnant les uns aux autres, … comme aussi le Christ vous a pardonné, vous aussi faites de même… Et par-dessus toutes ces choses, revêtez-vous de l’amour, qui est le lien de la perfection.</a:t>
            </a:r>
          </a:p>
        </p:txBody>
      </p:sp>
      <p:sp>
        <p:nvSpPr>
          <p:cNvPr id="2" name="ZoneTexte 1">
            <a:extLst>
              <a:ext uri="{FF2B5EF4-FFF2-40B4-BE49-F238E27FC236}">
                <a16:creationId xmlns:a16="http://schemas.microsoft.com/office/drawing/2014/main" id="{DC85FE30-979A-49C4-9A47-DBEB1B038D47}"/>
              </a:ext>
            </a:extLst>
          </p:cNvPr>
          <p:cNvSpPr txBox="1"/>
          <p:nvPr/>
        </p:nvSpPr>
        <p:spPr>
          <a:xfrm>
            <a:off x="72454" y="5192032"/>
            <a:ext cx="9036050" cy="1477328"/>
          </a:xfrm>
          <a:prstGeom prst="rect">
            <a:avLst/>
          </a:prstGeom>
          <a:noFill/>
        </p:spPr>
        <p:txBody>
          <a:bodyPr wrap="square" rtlCol="0">
            <a:spAutoFit/>
          </a:bodyPr>
          <a:lstStyle/>
          <a:p>
            <a:pPr marL="0" marR="0" lvl="4" algn="l" defTabSz="457200" rtl="0" eaLnBrk="1" fontAlgn="auto" latinLnBrk="0" hangingPunct="1">
              <a:lnSpc>
                <a:spcPct val="100000"/>
              </a:lnSpc>
              <a:spcBef>
                <a:spcPts val="0"/>
              </a:spcBef>
              <a:spcAft>
                <a:spcPts val="0"/>
              </a:spcAft>
              <a:buClrTx/>
              <a:buSzTx/>
              <a:buFontTx/>
              <a:buNone/>
              <a:tabLst/>
              <a:defRPr/>
            </a:pPr>
            <a:r>
              <a:rPr kumimoji="0" lang="fr-FR" altLang="fr-FR"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fr-FR" altLang="fr-FR" b="1" i="0" u="none" strike="noStrike" kern="1200" cap="none" spc="0" normalizeH="0" baseline="0" noProof="0" dirty="0">
                <a:ln>
                  <a:noFill/>
                </a:ln>
                <a:solidFill>
                  <a:srgbClr val="FFFF00"/>
                </a:solidFill>
                <a:effectLst/>
                <a:uLnTx/>
                <a:uFillTx/>
                <a:ea typeface="+mn-ea"/>
                <a:cs typeface="+mn-cs"/>
              </a:rPr>
              <a:t>- La bienveillance, qui va regarder l’autre «comme supérieur à soi-même» et rechercher son bien: le figuier(</a:t>
            </a:r>
            <a:r>
              <a:rPr kumimoji="0" lang="fr-FR" altLang="fr-FR" b="1" i="0" u="none" strike="noStrike" kern="1200" cap="none" spc="0" normalizeH="0" baseline="0" noProof="0" dirty="0" err="1">
                <a:ln>
                  <a:noFill/>
                </a:ln>
                <a:solidFill>
                  <a:srgbClr val="FFFF00"/>
                </a:solidFill>
                <a:effectLst/>
                <a:uLnTx/>
                <a:uFillTx/>
                <a:ea typeface="+mn-ea"/>
                <a:cs typeface="+mn-cs"/>
              </a:rPr>
              <a:t>suko</a:t>
            </a:r>
            <a:r>
              <a:rPr kumimoji="0" lang="fr-FR" altLang="fr-FR" b="1" i="0" u="none" strike="noStrike" kern="1200" cap="none" spc="0" normalizeH="0" baseline="0" noProof="0" dirty="0">
                <a:ln>
                  <a:noFill/>
                </a:ln>
                <a:solidFill>
                  <a:srgbClr val="FFFF00"/>
                </a:solidFill>
                <a:effectLst/>
                <a:uLnTx/>
                <a:uFillTx/>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b="1" i="1" u="sng" strike="noStrike" kern="1200" cap="none" spc="0" normalizeH="0" baseline="0" noProof="0" dirty="0">
                <a:ln>
                  <a:noFill/>
                </a:ln>
                <a:solidFill>
                  <a:srgbClr val="FF6600"/>
                </a:solidFill>
                <a:effectLst/>
                <a:uLnTx/>
                <a:uFillTx/>
                <a:ea typeface="+mn-ea"/>
                <a:cs typeface="+mn-cs"/>
              </a:rPr>
              <a:t>Philippiens 2: 3-4</a:t>
            </a:r>
            <a:r>
              <a:rPr kumimoji="0" lang="fr-FR" altLang="fr-FR" b="1" i="1" u="none" strike="noStrike" kern="1200" cap="none" spc="0" normalizeH="0" baseline="0" noProof="0" dirty="0">
                <a:ln>
                  <a:noFill/>
                </a:ln>
                <a:solidFill>
                  <a:srgbClr val="FF6600"/>
                </a:solidFill>
                <a:effectLst/>
                <a:uLnTx/>
                <a:uFillTx/>
                <a:ea typeface="+mn-ea"/>
                <a:cs typeface="+mn-cs"/>
              </a:rPr>
              <a:t> que, dans l’humilité, l’un estime l’autre supérieur à lui-même, chacun ne regardant pas à ce qui est à lui, mais chacun aussi à ce qui est aux autres.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50">
                                            <p:txEl>
                                              <p:pRg st="0" end="0"/>
                                            </p:txEl>
                                          </p:spTgt>
                                        </p:tgtEl>
                                        <p:attrNameLst>
                                          <p:attrName>style.visibility</p:attrName>
                                        </p:attrNameLst>
                                      </p:cBhvr>
                                      <p:to>
                                        <p:strVal val="visible"/>
                                      </p:to>
                                    </p:set>
                                    <p:animEffect transition="in" filter="fade">
                                      <p:cBhvr>
                                        <p:cTn id="7" dur="2000"/>
                                        <p:tgtEl>
                                          <p:spTgt spid="87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50">
                                            <p:txEl>
                                              <p:pRg st="1" end="1"/>
                                            </p:txEl>
                                          </p:spTgt>
                                        </p:tgtEl>
                                        <p:attrNameLst>
                                          <p:attrName>style.visibility</p:attrName>
                                        </p:attrNameLst>
                                      </p:cBhvr>
                                      <p:to>
                                        <p:strVal val="visible"/>
                                      </p:to>
                                    </p:set>
                                    <p:animEffect transition="in" filter="fade">
                                      <p:cBhvr>
                                        <p:cTn id="12" dur="2000"/>
                                        <p:tgtEl>
                                          <p:spTgt spid="8705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7050">
                                            <p:txEl>
                                              <p:pRg st="2" end="2"/>
                                            </p:txEl>
                                          </p:spTgt>
                                        </p:tgtEl>
                                        <p:attrNameLst>
                                          <p:attrName>style.visibility</p:attrName>
                                        </p:attrNameLst>
                                      </p:cBhvr>
                                      <p:to>
                                        <p:strVal val="visible"/>
                                      </p:to>
                                    </p:set>
                                    <p:animEffect transition="in" filter="fade">
                                      <p:cBhvr>
                                        <p:cTn id="15" dur="2000"/>
                                        <p:tgtEl>
                                          <p:spTgt spid="8705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a:extLst>
              <a:ext uri="{FF2B5EF4-FFF2-40B4-BE49-F238E27FC236}">
                <a16:creationId xmlns:a16="http://schemas.microsoft.com/office/drawing/2014/main" id="{717DBEBF-3655-4738-ABA1-A30EADE97D9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69635" name="Text Box 3">
            <a:extLst>
              <a:ext uri="{FF2B5EF4-FFF2-40B4-BE49-F238E27FC236}">
                <a16:creationId xmlns:a16="http://schemas.microsoft.com/office/drawing/2014/main" id="{A5911AAE-7A5B-449C-948E-DDD355467CB3}"/>
              </a:ext>
            </a:extLst>
          </p:cNvPr>
          <p:cNvSpPr txBox="1">
            <a:spLocks noChangeArrowheads="1"/>
          </p:cNvSpPr>
          <p:nvPr/>
        </p:nvSpPr>
        <p:spPr bwMode="auto">
          <a:xfrm>
            <a:off x="3257550" y="974725"/>
            <a:ext cx="2035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000" b="1">
                <a:solidFill>
                  <a:srgbClr val="FFFF00"/>
                </a:solidFill>
              </a:rPr>
              <a:t>Conclusion:</a:t>
            </a:r>
          </a:p>
        </p:txBody>
      </p:sp>
      <p:sp>
        <p:nvSpPr>
          <p:cNvPr id="69636" name="Rectangle 4">
            <a:extLst>
              <a:ext uri="{FF2B5EF4-FFF2-40B4-BE49-F238E27FC236}">
                <a16:creationId xmlns:a16="http://schemas.microsoft.com/office/drawing/2014/main" id="{B8946538-25E6-463A-B510-A5274DC2CAAD}"/>
              </a:ext>
            </a:extLst>
          </p:cNvPr>
          <p:cNvSpPr>
            <a:spLocks noChangeArrowheads="1"/>
          </p:cNvSpPr>
          <p:nvPr/>
        </p:nvSpPr>
        <p:spPr bwMode="auto">
          <a:xfrm>
            <a:off x="272803" y="1807171"/>
            <a:ext cx="504068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i="1" u="sng" dirty="0">
                <a:solidFill>
                  <a:srgbClr val="FF6600"/>
                </a:solidFill>
              </a:rPr>
              <a:t>Luc 13: 6-9</a:t>
            </a:r>
            <a:r>
              <a:rPr lang="fr-FR" altLang="fr-FR" sz="2000" b="1" i="1" dirty="0">
                <a:solidFill>
                  <a:srgbClr val="FF6600"/>
                </a:solidFill>
              </a:rPr>
              <a:t>  Et Jésus disait cette parabole: </a:t>
            </a:r>
          </a:p>
          <a:p>
            <a:r>
              <a:rPr lang="fr-FR" altLang="fr-FR" sz="2000" b="1" i="1" dirty="0">
                <a:solidFill>
                  <a:srgbClr val="FF6600"/>
                </a:solidFill>
              </a:rPr>
              <a:t>Quelqu’un avait un figuier planté dans sa vigne; et il vint y chercher du fruit, et il n’en trouva point.</a:t>
            </a:r>
          </a:p>
          <a:p>
            <a:r>
              <a:rPr lang="fr-FR" altLang="fr-FR" sz="2000" b="1" i="1" dirty="0">
                <a:solidFill>
                  <a:srgbClr val="FF6600"/>
                </a:solidFill>
              </a:rPr>
              <a:t>Et il dit au vigneron, Voici trois ans que je viens chercher du fruit sur ce figuier, et je n’en trouve point, coupe-le;</a:t>
            </a:r>
          </a:p>
          <a:p>
            <a:r>
              <a:rPr lang="fr-FR" altLang="fr-FR" sz="2000" b="1" i="1" dirty="0">
                <a:solidFill>
                  <a:srgbClr val="FF6600"/>
                </a:solidFill>
              </a:rPr>
              <a:t> </a:t>
            </a:r>
            <a:r>
              <a:rPr lang="fr-FR" altLang="fr-FR" sz="2000" b="1" i="1" dirty="0">
                <a:solidFill>
                  <a:srgbClr val="00B0F0"/>
                </a:solidFill>
              </a:rPr>
              <a:t>pourquoi aussi occupe-t-il inutilement la terre?</a:t>
            </a:r>
          </a:p>
          <a:p>
            <a:r>
              <a:rPr lang="fr-FR" altLang="fr-FR" sz="2000" b="1" i="1" dirty="0">
                <a:solidFill>
                  <a:srgbClr val="FF6600"/>
                </a:solidFill>
              </a:rPr>
              <a:t>Et répondant, il lui dit, Maître, laisse-le cette année aussi, jusqu’à ce que je l’aie déchaussé et que j’y aie mis du fumier; et peut-être portera-t-il du fruit, sinon, après, tu le couperas.</a:t>
            </a:r>
          </a:p>
        </p:txBody>
      </p:sp>
      <p:pic>
        <p:nvPicPr>
          <p:cNvPr id="69637" name="48 le fruit de l'esprit.wma">
            <a:hlinkClick r:id="" action="ppaction://media"/>
            <a:extLst>
              <a:ext uri="{FF2B5EF4-FFF2-40B4-BE49-F238E27FC236}">
                <a16:creationId xmlns:a16="http://schemas.microsoft.com/office/drawing/2014/main" id="{0BF1A7ED-8CED-436C-BB60-CA51F9AA7FC5}"/>
              </a:ext>
            </a:extLst>
          </p:cNvPr>
          <p:cNvPicPr>
            <a:picLocks noChangeAspect="1" noChangeArrowheads="1"/>
          </p:cNvPicPr>
          <p:nvPr>
            <a:audioFile r:link="rId1"/>
            <p:extLst>
              <p:ext uri="{DAA4B4D4-6D71-4841-9C94-3DE7FCFB9230}">
                <p14:media xmlns:p14="http://schemas.microsoft.com/office/powerpoint/2010/main" r:link="rId2"/>
              </p:ext>
            </p:extLst>
          </p:nvPr>
        </p:nvPicPr>
        <p:blipFill>
          <a:blip r:embed="rId6">
            <a:extLst>
              <a:ext uri="{28A0092B-C50C-407E-A947-70E740481C1C}">
                <a14:useLocalDpi xmlns:a14="http://schemas.microsoft.com/office/drawing/2010/main" val="0"/>
              </a:ext>
            </a:extLst>
          </a:blip>
          <a:srcRect/>
          <a:stretch>
            <a:fillRect/>
          </a:stretch>
        </p:blipFill>
        <p:spPr bwMode="auto">
          <a:xfrm>
            <a:off x="-304800" y="67056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14DCD7E-5A97-69A1-806D-870076CC8231}"/>
              </a:ext>
            </a:extLst>
          </p:cNvPr>
          <p:cNvSpPr txBox="1"/>
          <p:nvPr/>
        </p:nvSpPr>
        <p:spPr>
          <a:xfrm>
            <a:off x="5330030" y="883841"/>
            <a:ext cx="3546475" cy="5632311"/>
          </a:xfrm>
          <a:prstGeom prst="rect">
            <a:avLst/>
          </a:prstGeom>
          <a:noFill/>
        </p:spPr>
        <p:txBody>
          <a:bodyPr wrap="square">
            <a:spAutoFit/>
          </a:bodyPr>
          <a:lstStyle/>
          <a:p>
            <a:r>
              <a:rPr lang="fr-FR" sz="2000" b="1" i="1" dirty="0">
                <a:solidFill>
                  <a:srgbClr val="FF6600"/>
                </a:solidFill>
              </a:rPr>
              <a:t> </a:t>
            </a:r>
            <a:r>
              <a:rPr lang="fr-FR" sz="2000" b="1" i="1" u="sng" dirty="0">
                <a:solidFill>
                  <a:srgbClr val="FF6600"/>
                </a:solidFill>
              </a:rPr>
              <a:t>Jean 15 </a:t>
            </a:r>
            <a:r>
              <a:rPr lang="fr-FR" sz="2000" b="1" i="1" dirty="0">
                <a:solidFill>
                  <a:srgbClr val="FF6600"/>
                </a:solidFill>
              </a:rPr>
              <a:t>Moi, je suis le vrai cep, et mon Père est le cultivateur.  Tout sarment en moi qui ne porte </a:t>
            </a:r>
            <a:r>
              <a:rPr lang="fr-FR" sz="2000" b="1" i="1" dirty="0">
                <a:solidFill>
                  <a:srgbClr val="00B0F0"/>
                </a:solidFill>
              </a:rPr>
              <a:t>pas de fruit</a:t>
            </a:r>
            <a:r>
              <a:rPr lang="fr-FR" sz="2000" b="1" i="1" dirty="0">
                <a:solidFill>
                  <a:srgbClr val="FF6600"/>
                </a:solidFill>
              </a:rPr>
              <a:t>, il l'ôte ; et tout sarment qui porte </a:t>
            </a:r>
            <a:r>
              <a:rPr lang="fr-FR" sz="2000" b="1" i="1" dirty="0">
                <a:solidFill>
                  <a:srgbClr val="00B0F0"/>
                </a:solidFill>
              </a:rPr>
              <a:t>du fruit</a:t>
            </a:r>
            <a:r>
              <a:rPr lang="fr-FR" sz="2000" b="1" i="1" dirty="0">
                <a:solidFill>
                  <a:srgbClr val="FF6600"/>
                </a:solidFill>
              </a:rPr>
              <a:t>, il le nettoie, afin qu'il porte </a:t>
            </a:r>
            <a:r>
              <a:rPr lang="fr-FR" sz="2000" b="1" i="1" dirty="0">
                <a:solidFill>
                  <a:srgbClr val="00B0F0"/>
                </a:solidFill>
              </a:rPr>
              <a:t>plus de fruit. </a:t>
            </a:r>
          </a:p>
          <a:p>
            <a:r>
              <a:rPr lang="fr-FR" sz="2000" b="1" i="1" dirty="0">
                <a:solidFill>
                  <a:srgbClr val="FF6600"/>
                </a:solidFill>
              </a:rPr>
              <a:t>Moi, je suis le cep, vous, les sarments. Celui qui demeure en moi, et moi en lui, celui-là porte </a:t>
            </a:r>
            <a:r>
              <a:rPr lang="fr-FR" sz="2000" b="1" i="1" dirty="0">
                <a:solidFill>
                  <a:srgbClr val="00B0F0"/>
                </a:solidFill>
              </a:rPr>
              <a:t>beaucoup de fruit…</a:t>
            </a:r>
            <a:r>
              <a:rPr lang="fr-FR" sz="2000" b="1" i="1" dirty="0">
                <a:solidFill>
                  <a:srgbClr val="FF6600"/>
                </a:solidFill>
              </a:rPr>
              <a:t>   C'est moi qui vous ai choisis et qui vous ai établis, afin que vous alliez, et que vous portiez </a:t>
            </a:r>
            <a:r>
              <a:rPr lang="fr-FR" sz="2000" b="1" i="1" dirty="0">
                <a:solidFill>
                  <a:srgbClr val="00B0F0"/>
                </a:solidFill>
              </a:rPr>
              <a:t>du fruit, et que votre fruit demeure ; </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6963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DE91ABD3-F65E-420E-BE37-EBA1B81C71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657350" cy="1485900"/>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a:extLst>
              <a:ext uri="{FF2B5EF4-FFF2-40B4-BE49-F238E27FC236}">
                <a16:creationId xmlns:a16="http://schemas.microsoft.com/office/drawing/2014/main" id="{F1755C55-34DE-487A-9599-84F3511C11EB}"/>
              </a:ext>
            </a:extLst>
          </p:cNvPr>
          <p:cNvSpPr txBox="1">
            <a:spLocks noChangeArrowheads="1"/>
          </p:cNvSpPr>
          <p:nvPr/>
        </p:nvSpPr>
        <p:spPr bwMode="auto">
          <a:xfrm>
            <a:off x="2389091" y="671098"/>
            <a:ext cx="1377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dirty="0">
                <a:solidFill>
                  <a:srgbClr val="FFFF00"/>
                </a:solidFill>
              </a:rPr>
              <a:t>L’amour</a:t>
            </a:r>
          </a:p>
        </p:txBody>
      </p:sp>
      <p:sp>
        <p:nvSpPr>
          <p:cNvPr id="21509" name="Text Box 5">
            <a:extLst>
              <a:ext uri="{FF2B5EF4-FFF2-40B4-BE49-F238E27FC236}">
                <a16:creationId xmlns:a16="http://schemas.microsoft.com/office/drawing/2014/main" id="{9DB82029-A221-4172-AEEF-A1904B67B202}"/>
              </a:ext>
            </a:extLst>
          </p:cNvPr>
          <p:cNvSpPr txBox="1">
            <a:spLocks noChangeArrowheads="1"/>
          </p:cNvSpPr>
          <p:nvPr/>
        </p:nvSpPr>
        <p:spPr bwMode="auto">
          <a:xfrm>
            <a:off x="179388" y="4083692"/>
            <a:ext cx="5400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000" b="1" i="1" u="sng">
                <a:solidFill>
                  <a:srgbClr val="FF6600"/>
                </a:solidFill>
              </a:rPr>
              <a:t>Éphésiens 3:18 -19</a:t>
            </a:r>
            <a:r>
              <a:rPr lang="fr-FR" altLang="fr-FR" sz="2000" b="1" i="1">
                <a:solidFill>
                  <a:srgbClr val="FF6600"/>
                </a:solidFill>
              </a:rPr>
              <a:t>  que vous soyez enracinés et fondés dans l’amour… </a:t>
            </a:r>
          </a:p>
        </p:txBody>
      </p:sp>
      <p:pic>
        <p:nvPicPr>
          <p:cNvPr id="21510" name="Picture 6">
            <a:extLst>
              <a:ext uri="{FF2B5EF4-FFF2-40B4-BE49-F238E27FC236}">
                <a16:creationId xmlns:a16="http://schemas.microsoft.com/office/drawing/2014/main" id="{1BFD43D0-3341-4B0F-85DD-067216473DA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56100" y="188913"/>
            <a:ext cx="1944688" cy="1439862"/>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037D1A56-0A0E-43BB-B43A-5781286782FB}"/>
              </a:ext>
            </a:extLst>
          </p:cNvPr>
          <p:cNvPicPr>
            <a:picLocks noChangeAspect="1" noChangeArrowheads="1"/>
          </p:cNvPicPr>
          <p:nvPr/>
        </p:nvPicPr>
        <p:blipFill>
          <a:blip r:embed="rId5">
            <a:lum bright="-12000" contrast="12000"/>
            <a:extLst>
              <a:ext uri="{28A0092B-C50C-407E-A947-70E740481C1C}">
                <a14:useLocalDpi xmlns:a14="http://schemas.microsoft.com/office/drawing/2010/main"/>
              </a:ext>
            </a:extLst>
          </a:blip>
          <a:srcRect/>
          <a:stretch>
            <a:fillRect/>
          </a:stretch>
        </p:blipFill>
        <p:spPr bwMode="auto">
          <a:xfrm>
            <a:off x="5868144" y="3924106"/>
            <a:ext cx="3167750" cy="2373184"/>
          </a:xfrm>
          <a:prstGeom prst="rect">
            <a:avLst/>
          </a:prstGeom>
          <a:noFill/>
          <a:extLst>
            <a:ext uri="{909E8E84-426E-40DD-AFC4-6F175D3DCCD1}">
              <a14:hiddenFill xmlns:a14="http://schemas.microsoft.com/office/drawing/2010/main">
                <a:solidFill>
                  <a:srgbClr val="FFFFFF"/>
                </a:solidFill>
              </a14:hiddenFill>
            </a:ext>
          </a:extLst>
        </p:spPr>
      </p:pic>
      <p:sp>
        <p:nvSpPr>
          <p:cNvPr id="21512" name="Text Box 8">
            <a:extLst>
              <a:ext uri="{FF2B5EF4-FFF2-40B4-BE49-F238E27FC236}">
                <a16:creationId xmlns:a16="http://schemas.microsoft.com/office/drawing/2014/main" id="{53AB7071-CB3C-4B0C-AFA8-51D80CA24611}"/>
              </a:ext>
            </a:extLst>
          </p:cNvPr>
          <p:cNvSpPr txBox="1">
            <a:spLocks noChangeArrowheads="1"/>
          </p:cNvSpPr>
          <p:nvPr/>
        </p:nvSpPr>
        <p:spPr bwMode="auto">
          <a:xfrm>
            <a:off x="179388" y="1557338"/>
            <a:ext cx="871378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000" b="1" dirty="0">
                <a:solidFill>
                  <a:srgbClr val="FFFF00"/>
                </a:solidFill>
              </a:rPr>
              <a:t>Le mûrier noir (</a:t>
            </a:r>
            <a:r>
              <a:rPr lang="fr-FR" altLang="fr-FR" sz="2000" b="1" dirty="0" err="1">
                <a:solidFill>
                  <a:srgbClr val="FFFF00"/>
                </a:solidFill>
              </a:rPr>
              <a:t>morus</a:t>
            </a:r>
            <a:r>
              <a:rPr lang="fr-FR" altLang="fr-FR" sz="2000" b="1" dirty="0">
                <a:solidFill>
                  <a:srgbClr val="FFFF00"/>
                </a:solidFill>
              </a:rPr>
              <a:t> </a:t>
            </a:r>
            <a:r>
              <a:rPr lang="fr-FR" altLang="fr-FR" sz="2000" b="1" dirty="0" err="1">
                <a:solidFill>
                  <a:srgbClr val="FFFF00"/>
                </a:solidFill>
              </a:rPr>
              <a:t>nigra</a:t>
            </a:r>
            <a:r>
              <a:rPr lang="fr-FR" altLang="fr-FR" sz="2000" b="1" dirty="0">
                <a:solidFill>
                  <a:srgbClr val="FFFF00"/>
                </a:solidFill>
              </a:rPr>
              <a:t>) est moins bien connu dans nos régions, que le mûrier blanc utilisé pour nourrir les vers à soie. On utilisait son fruit tel quel et pour le jus.</a:t>
            </a:r>
          </a:p>
          <a:p>
            <a:r>
              <a:rPr lang="fr-FR" altLang="fr-FR" sz="2000" b="1" dirty="0">
                <a:solidFill>
                  <a:srgbClr val="FFFF00"/>
                </a:solidFill>
              </a:rPr>
              <a:t>Une caractéristique du mûrier est son enracinement qui est très important ; </a:t>
            </a:r>
          </a:p>
          <a:p>
            <a:r>
              <a:rPr lang="fr-FR" altLang="fr-FR" sz="2000" b="1" i="1" u="sng" dirty="0">
                <a:solidFill>
                  <a:srgbClr val="FF6600"/>
                </a:solidFill>
              </a:rPr>
              <a:t>Luc 17:6</a:t>
            </a:r>
            <a:r>
              <a:rPr lang="fr-FR" altLang="fr-FR" sz="2000" b="1" i="1" dirty="0">
                <a:solidFill>
                  <a:srgbClr val="FF6600"/>
                </a:solidFill>
              </a:rPr>
              <a:t>  Et le Seigneur dit, Si vous avez de la foi comme un grain de moutarde, vous diriez à ce mûrier, Déracine-toi, et plante-toi dans la mer; et il vous obéirait.</a:t>
            </a:r>
          </a:p>
        </p:txBody>
      </p:sp>
      <p:sp>
        <p:nvSpPr>
          <p:cNvPr id="12" name="ZoneTexte 11">
            <a:extLst>
              <a:ext uri="{FF2B5EF4-FFF2-40B4-BE49-F238E27FC236}">
                <a16:creationId xmlns:a16="http://schemas.microsoft.com/office/drawing/2014/main" id="{25645A1F-4420-4DE7-A1C0-1EBA9CF95A48}"/>
              </a:ext>
            </a:extLst>
          </p:cNvPr>
          <p:cNvSpPr txBox="1"/>
          <p:nvPr/>
        </p:nvSpPr>
        <p:spPr>
          <a:xfrm>
            <a:off x="287338" y="4791578"/>
            <a:ext cx="5580806" cy="1015663"/>
          </a:xfrm>
          <a:prstGeom prst="rect">
            <a:avLst/>
          </a:prstGeom>
          <a:noFill/>
        </p:spPr>
        <p:txBody>
          <a:bodyPr wrap="square">
            <a:spAutoFit/>
          </a:bodyPr>
          <a:lstStyle/>
          <a:p>
            <a:r>
              <a:rPr lang="fr-FR" sz="2000" b="1" dirty="0">
                <a:solidFill>
                  <a:srgbClr val="FFFF00"/>
                </a:solidFill>
              </a:rPr>
              <a:t>Enfin, l’empire romain  a connu la soie donnée par la chenille du Bombyx, (même si celui-ci se nourrit plutôt du mûrier blanc)</a:t>
            </a:r>
          </a:p>
        </p:txBody>
      </p:sp>
      <p:sp>
        <p:nvSpPr>
          <p:cNvPr id="4" name="ZoneTexte 3">
            <a:extLst>
              <a:ext uri="{FF2B5EF4-FFF2-40B4-BE49-F238E27FC236}">
                <a16:creationId xmlns:a16="http://schemas.microsoft.com/office/drawing/2014/main" id="{E36D0063-44E9-4E56-A506-61AC3C86C1DC}"/>
              </a:ext>
            </a:extLst>
          </p:cNvPr>
          <p:cNvSpPr txBox="1"/>
          <p:nvPr/>
        </p:nvSpPr>
        <p:spPr>
          <a:xfrm>
            <a:off x="252818" y="6021288"/>
            <a:ext cx="8640357" cy="618631"/>
          </a:xfrm>
          <a:prstGeom prst="rect">
            <a:avLst/>
          </a:prstGeom>
          <a:noFill/>
        </p:spPr>
        <p:txBody>
          <a:bodyPr wrap="square" rtlCol="0">
            <a:spAutoFit/>
          </a:bodyPr>
          <a:lstStyle/>
          <a:p>
            <a:pPr>
              <a:lnSpc>
                <a:spcPct val="80000"/>
              </a:lnSpc>
              <a:spcBef>
                <a:spcPct val="30000"/>
              </a:spcBef>
            </a:pPr>
            <a:r>
              <a:rPr lang="fr-FR" altLang="fr-FR" sz="1800" b="1" i="1" u="sng" dirty="0">
                <a:solidFill>
                  <a:srgbClr val="FF6600"/>
                </a:solidFill>
              </a:rPr>
              <a:t>Colossiens 3:14</a:t>
            </a:r>
            <a:r>
              <a:rPr lang="fr-FR" altLang="fr-FR" sz="1800" b="1" i="1" dirty="0">
                <a:solidFill>
                  <a:srgbClr val="FF6600"/>
                </a:solidFill>
              </a:rPr>
              <a:t>  Et par-dessus toutes ces choses, </a:t>
            </a:r>
          </a:p>
          <a:p>
            <a:pPr>
              <a:lnSpc>
                <a:spcPct val="80000"/>
              </a:lnSpc>
              <a:spcBef>
                <a:spcPct val="30000"/>
              </a:spcBef>
            </a:pPr>
            <a:r>
              <a:rPr lang="fr-FR" altLang="fr-FR" sz="1800" b="1" i="1" dirty="0">
                <a:solidFill>
                  <a:srgbClr val="FF6600"/>
                </a:solidFill>
              </a:rPr>
              <a:t>revêtez-vous de l’amour, qui est le lien de la perfection.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12">
                                            <p:txEl>
                                              <p:pRg st="0" end="0"/>
                                            </p:txEl>
                                          </p:spTgt>
                                        </p:tgtEl>
                                        <p:attrNameLst>
                                          <p:attrName>style.visibility</p:attrName>
                                        </p:attrNameLst>
                                      </p:cBhvr>
                                      <p:to>
                                        <p:strVal val="visible"/>
                                      </p:to>
                                    </p:set>
                                    <p:animEffect transition="in" filter="fade">
                                      <p:cBhvr>
                                        <p:cTn id="7" dur="2000"/>
                                        <p:tgtEl>
                                          <p:spTgt spid="215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12">
                                            <p:txEl>
                                              <p:pRg st="1" end="1"/>
                                            </p:txEl>
                                          </p:spTgt>
                                        </p:tgtEl>
                                        <p:attrNameLst>
                                          <p:attrName>style.visibility</p:attrName>
                                        </p:attrNameLst>
                                      </p:cBhvr>
                                      <p:to>
                                        <p:strVal val="visible"/>
                                      </p:to>
                                    </p:set>
                                    <p:animEffect transition="in" filter="fade">
                                      <p:cBhvr>
                                        <p:cTn id="12" dur="2000"/>
                                        <p:tgtEl>
                                          <p:spTgt spid="2151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511"/>
                                        </p:tgtEl>
                                        <p:attrNameLst>
                                          <p:attrName>style.visibility</p:attrName>
                                        </p:attrNameLst>
                                      </p:cBhvr>
                                      <p:to>
                                        <p:strVal val="visible"/>
                                      </p:to>
                                    </p:set>
                                    <p:animEffect transition="in" filter="fade">
                                      <p:cBhvr>
                                        <p:cTn id="15" dur="2000"/>
                                        <p:tgtEl>
                                          <p:spTgt spid="21511"/>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21512">
                                            <p:txEl>
                                              <p:pRg st="2" end="2"/>
                                            </p:txEl>
                                          </p:spTgt>
                                        </p:tgtEl>
                                        <p:attrNameLst>
                                          <p:attrName>style.visibility</p:attrName>
                                        </p:attrNameLst>
                                      </p:cBhvr>
                                      <p:to>
                                        <p:strVal val="visible"/>
                                      </p:to>
                                    </p:set>
                                    <p:animEffect transition="in" filter="fade">
                                      <p:cBhvr>
                                        <p:cTn id="19" dur="2000"/>
                                        <p:tgtEl>
                                          <p:spTgt spid="21512">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1509">
                                            <p:txEl>
                                              <p:pRg st="0" end="0"/>
                                            </p:txEl>
                                          </p:spTgt>
                                        </p:tgtEl>
                                        <p:attrNameLst>
                                          <p:attrName>style.visibility</p:attrName>
                                        </p:attrNameLst>
                                      </p:cBhvr>
                                      <p:to>
                                        <p:strVal val="visible"/>
                                      </p:to>
                                    </p:set>
                                    <p:animEffect transition="in" filter="fade">
                                      <p:cBhvr>
                                        <p:cTn id="24" dur="2000"/>
                                        <p:tgtEl>
                                          <p:spTgt spid="2150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E66F3864-680B-4F73-831C-58ED1035C5C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31747" name="Text Box 3">
            <a:extLst>
              <a:ext uri="{FF2B5EF4-FFF2-40B4-BE49-F238E27FC236}">
                <a16:creationId xmlns:a16="http://schemas.microsoft.com/office/drawing/2014/main" id="{A4D1C9F6-7B0B-46AB-9677-DF8D9142A56A}"/>
              </a:ext>
            </a:extLst>
          </p:cNvPr>
          <p:cNvSpPr txBox="1">
            <a:spLocks noChangeArrowheads="1"/>
          </p:cNvSpPr>
          <p:nvPr/>
        </p:nvSpPr>
        <p:spPr bwMode="auto">
          <a:xfrm>
            <a:off x="524818" y="836712"/>
            <a:ext cx="84963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2000" b="1" i="1" u="sng" dirty="0">
                <a:solidFill>
                  <a:srgbClr val="FF6600"/>
                </a:solidFill>
              </a:rPr>
              <a:t>1 Corinthiens 13</a:t>
            </a:r>
            <a:r>
              <a:rPr lang="fr-FR" altLang="fr-FR" sz="2000" b="1" i="1" dirty="0">
                <a:solidFill>
                  <a:srgbClr val="FF6600"/>
                </a:solidFill>
              </a:rPr>
              <a:t> </a:t>
            </a:r>
          </a:p>
          <a:p>
            <a:r>
              <a:rPr lang="fr-FR" altLang="fr-FR" sz="2000" b="1" i="1" dirty="0">
                <a:solidFill>
                  <a:srgbClr val="FF6600"/>
                </a:solidFill>
              </a:rPr>
              <a:t>				- Si je parle dans les langues des hommes et des 					anges, mais que je n’aie pas l’amour, je suis comme un airain qui résonne ou comme une cymbale retentissante. Et si j’ai la prophétie, et que je connaisse tous les mystères et toute connaissance, et que j’aie toute la foi de manière à transporter des montagnes, mais que je n’aie pas l’amour, je ne suis rien. Et quand je distribuerais en aliments tous mes biens, et que je livrerais mon corps afin que je fusse brûlé, mais que je n’aie pas l’amour, cela ne me profite de rien. L’amour use de longanimité; il est plein de bonté; l’amour n’est pas envieux; l’amour ne se vante pas; il ne s’enfle pas d’orgueil; il n’agit pas avec inconvenance; il ne cherche pas son propre intérêt; il ne s’irrite pas; il n’impute pas le mal; il ne se réjouit pas de l’injustice, mais se réjouit avec la vérité; il supporte tout, croit tout, espère tout, endure tout.</a:t>
            </a:r>
          </a:p>
          <a:p>
            <a:r>
              <a:rPr lang="fr-FR" altLang="fr-FR" sz="2000" b="1" i="1" dirty="0">
                <a:solidFill>
                  <a:srgbClr val="FF6600"/>
                </a:solidFill>
              </a:rPr>
              <a:t> L’amour ne périt jamais… </a:t>
            </a:r>
          </a:p>
          <a:p>
            <a:r>
              <a:rPr lang="fr-FR" altLang="fr-FR" sz="2000" b="1" i="1" dirty="0">
                <a:solidFill>
                  <a:srgbClr val="FF6600"/>
                </a:solidFill>
              </a:rPr>
              <a:t> Or maintenant ces trois choses demeurent, la foi, l’espérance, l’amour; mais la plus grande de ces choses, c’est l’amour.</a:t>
            </a:r>
          </a:p>
          <a:p>
            <a:r>
              <a:rPr lang="fr-FR" altLang="fr-FR" sz="2000" b="1" i="1" dirty="0">
                <a:solidFill>
                  <a:srgbClr val="FF6600"/>
                </a:solidFill>
              </a:rPr>
              <a:t> Poursuivez l’amour…</a:t>
            </a:r>
          </a:p>
        </p:txBody>
      </p:sp>
      <p:sp>
        <p:nvSpPr>
          <p:cNvPr id="31748" name="Text Box 4">
            <a:extLst>
              <a:ext uri="{FF2B5EF4-FFF2-40B4-BE49-F238E27FC236}">
                <a16:creationId xmlns:a16="http://schemas.microsoft.com/office/drawing/2014/main" id="{B5B6A1CB-B31A-463A-85A0-7CDA344D0D4A}"/>
              </a:ext>
            </a:extLst>
          </p:cNvPr>
          <p:cNvSpPr txBox="1">
            <a:spLocks noChangeArrowheads="1"/>
          </p:cNvSpPr>
          <p:nvPr/>
        </p:nvSpPr>
        <p:spPr bwMode="auto">
          <a:xfrm>
            <a:off x="6588224" y="276397"/>
            <a:ext cx="1377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400" b="1">
                <a:solidFill>
                  <a:srgbClr val="FFFF00"/>
                </a:solidFill>
              </a:rPr>
              <a:t>L’amour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a:extLst>
              <a:ext uri="{FF2B5EF4-FFF2-40B4-BE49-F238E27FC236}">
                <a16:creationId xmlns:a16="http://schemas.microsoft.com/office/drawing/2014/main" id="{C599DE16-15A4-4145-AE3F-23BCB41BB0A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439863" cy="12906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2707" name="Text Box 3">
            <a:extLst>
              <a:ext uri="{FF2B5EF4-FFF2-40B4-BE49-F238E27FC236}">
                <a16:creationId xmlns:a16="http://schemas.microsoft.com/office/drawing/2014/main" id="{88606C1C-191E-4474-A909-70E6317BAA22}"/>
              </a:ext>
            </a:extLst>
          </p:cNvPr>
          <p:cNvSpPr txBox="1">
            <a:spLocks noChangeArrowheads="1"/>
          </p:cNvSpPr>
          <p:nvPr/>
        </p:nvSpPr>
        <p:spPr bwMode="auto">
          <a:xfrm>
            <a:off x="1975627" y="673862"/>
            <a:ext cx="2735262" cy="563231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400" b="1" dirty="0">
                <a:solidFill>
                  <a:srgbClr val="FF99FF"/>
                </a:solidFill>
              </a:rPr>
              <a:t>la joie,-  - - - - - </a:t>
            </a:r>
          </a:p>
          <a:p>
            <a:endParaRPr lang="fr-FR" altLang="fr-FR" sz="2400" b="1" dirty="0">
              <a:solidFill>
                <a:srgbClr val="FF99FF"/>
              </a:solidFill>
            </a:endParaRPr>
          </a:p>
          <a:p>
            <a:r>
              <a:rPr lang="fr-FR" altLang="fr-FR" sz="2400" b="1" dirty="0">
                <a:solidFill>
                  <a:srgbClr val="FF00FF"/>
                </a:solidFill>
              </a:rPr>
              <a:t>la paix, - - - - - </a:t>
            </a:r>
          </a:p>
          <a:p>
            <a:endParaRPr lang="fr-FR" altLang="fr-FR" sz="2400" b="1" dirty="0">
              <a:solidFill>
                <a:srgbClr val="FF00FF"/>
              </a:solidFill>
            </a:endParaRPr>
          </a:p>
          <a:p>
            <a:r>
              <a:rPr lang="fr-FR" altLang="fr-FR" sz="2400" b="1" dirty="0">
                <a:solidFill>
                  <a:srgbClr val="FFFFFF"/>
                </a:solidFill>
              </a:rPr>
              <a:t>la longanimité, </a:t>
            </a:r>
            <a:endParaRPr lang="fr-FR" altLang="fr-FR" sz="2400" b="1" dirty="0">
              <a:solidFill>
                <a:srgbClr val="6600FF"/>
              </a:solidFill>
            </a:endParaRPr>
          </a:p>
          <a:p>
            <a:endParaRPr lang="fr-FR" altLang="fr-FR" sz="2400" b="1" dirty="0">
              <a:solidFill>
                <a:srgbClr val="6600FF"/>
              </a:solidFill>
            </a:endParaRPr>
          </a:p>
          <a:p>
            <a:r>
              <a:rPr lang="fr-FR" altLang="fr-FR" sz="2400" b="1" dirty="0">
                <a:solidFill>
                  <a:schemeClr val="accent1">
                    <a:lumMod val="75000"/>
                  </a:schemeClr>
                </a:solidFill>
              </a:rPr>
              <a:t>La bienveillance</a:t>
            </a:r>
            <a:r>
              <a:rPr lang="fr-FR" altLang="fr-FR" sz="2400" b="1" dirty="0">
                <a:solidFill>
                  <a:srgbClr val="FF3399"/>
                </a:solidFill>
              </a:rPr>
              <a:t>,</a:t>
            </a:r>
            <a:endParaRPr lang="fr-FR" altLang="fr-FR" sz="2400" b="1" dirty="0">
              <a:solidFill>
                <a:srgbClr val="6600FF"/>
              </a:solidFill>
            </a:endParaRPr>
          </a:p>
          <a:p>
            <a:endParaRPr lang="fr-FR" altLang="fr-FR" sz="2400" b="1" dirty="0">
              <a:solidFill>
                <a:srgbClr val="FF5050"/>
              </a:solidFill>
            </a:endParaRPr>
          </a:p>
          <a:p>
            <a:r>
              <a:rPr lang="fr-FR" altLang="fr-FR" sz="2400" b="1" dirty="0">
                <a:solidFill>
                  <a:srgbClr val="FF0000"/>
                </a:solidFill>
              </a:rPr>
              <a:t>la bonté, - - - - -</a:t>
            </a:r>
          </a:p>
          <a:p>
            <a:endParaRPr lang="fr-FR" altLang="fr-FR" sz="2400" b="1" dirty="0">
              <a:solidFill>
                <a:srgbClr val="FF5050"/>
              </a:solidFill>
            </a:endParaRPr>
          </a:p>
          <a:p>
            <a:r>
              <a:rPr lang="fr-FR" altLang="fr-FR" sz="2400" b="1" dirty="0">
                <a:solidFill>
                  <a:srgbClr val="FFFF00"/>
                </a:solidFill>
              </a:rPr>
              <a:t>la fidélité,- - - - </a:t>
            </a:r>
          </a:p>
          <a:p>
            <a:endParaRPr lang="fr-FR" altLang="fr-FR" sz="2400" b="1" dirty="0">
              <a:solidFill>
                <a:srgbClr val="FFFF00"/>
              </a:solidFill>
            </a:endParaRPr>
          </a:p>
          <a:p>
            <a:r>
              <a:rPr lang="fr-FR" altLang="fr-FR" sz="2400" b="1" dirty="0">
                <a:solidFill>
                  <a:srgbClr val="99FF33"/>
                </a:solidFill>
              </a:rPr>
              <a:t>la douceur,- - - </a:t>
            </a:r>
            <a:endParaRPr lang="fr-FR" altLang="fr-FR" sz="2400" b="1" dirty="0">
              <a:solidFill>
                <a:srgbClr val="6600FF"/>
              </a:solidFill>
            </a:endParaRPr>
          </a:p>
          <a:p>
            <a:endParaRPr lang="fr-FR" altLang="fr-FR" sz="2400" b="1" dirty="0">
              <a:solidFill>
                <a:srgbClr val="6600FF"/>
              </a:solidFill>
            </a:endParaRPr>
          </a:p>
          <a:p>
            <a:r>
              <a:rPr lang="fr-FR" altLang="fr-FR" sz="2400" b="1" dirty="0">
                <a:solidFill>
                  <a:srgbClr val="FFCC00"/>
                </a:solidFill>
              </a:rPr>
              <a:t>la tempérance,</a:t>
            </a:r>
            <a:endParaRPr lang="fr-FR" altLang="fr-FR" sz="2400" b="1" dirty="0">
              <a:solidFill>
                <a:srgbClr val="FF9933"/>
              </a:solidFill>
            </a:endParaRPr>
          </a:p>
        </p:txBody>
      </p:sp>
      <p:sp>
        <p:nvSpPr>
          <p:cNvPr id="72713" name="Rectangle 9">
            <a:extLst>
              <a:ext uri="{FF2B5EF4-FFF2-40B4-BE49-F238E27FC236}">
                <a16:creationId xmlns:a16="http://schemas.microsoft.com/office/drawing/2014/main" id="{D3CE1055-4667-419C-A379-FDCCC2FC8C3E}"/>
              </a:ext>
            </a:extLst>
          </p:cNvPr>
          <p:cNvSpPr>
            <a:spLocks noChangeArrowheads="1"/>
          </p:cNvSpPr>
          <p:nvPr/>
        </p:nvSpPr>
        <p:spPr bwMode="auto">
          <a:xfrm>
            <a:off x="6156325" y="115888"/>
            <a:ext cx="2808288" cy="6186309"/>
          </a:xfrm>
          <a:prstGeom prst="rect">
            <a:avLst/>
          </a:prstGeom>
          <a:solidFill>
            <a:schemeClr val="bg1">
              <a:alpha val="50000"/>
            </a:scheme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800" b="1" i="1" dirty="0">
                <a:solidFill>
                  <a:srgbClr val="FFFFFF"/>
                </a:solidFill>
              </a:rPr>
              <a:t>L’amour use de longanimité;</a:t>
            </a:r>
            <a:r>
              <a:rPr lang="fr-FR" altLang="fr-FR" sz="1800" b="1" i="1" dirty="0">
                <a:solidFill>
                  <a:srgbClr val="FF6600"/>
                </a:solidFill>
              </a:rPr>
              <a:t> </a:t>
            </a:r>
          </a:p>
          <a:p>
            <a:r>
              <a:rPr lang="fr-FR" altLang="fr-FR" sz="1800" b="1" i="1" dirty="0">
                <a:solidFill>
                  <a:srgbClr val="FF0000"/>
                </a:solidFill>
                <a:effectLst>
                  <a:outerShdw blurRad="38100" dist="38100" dir="2700000" algn="tl">
                    <a:srgbClr val="FFFFFF"/>
                  </a:outerShdw>
                </a:effectLst>
              </a:rPr>
              <a:t>il est plein de bonté;</a:t>
            </a:r>
            <a:r>
              <a:rPr lang="fr-FR" altLang="fr-FR" sz="1800" b="1" i="1" dirty="0">
                <a:solidFill>
                  <a:srgbClr val="FF5050"/>
                </a:solidFill>
              </a:rPr>
              <a:t> </a:t>
            </a:r>
          </a:p>
          <a:p>
            <a:r>
              <a:rPr lang="fr-FR" altLang="fr-FR" sz="1800" b="1" i="1" dirty="0">
                <a:solidFill>
                  <a:srgbClr val="FFCC00"/>
                </a:solidFill>
              </a:rPr>
              <a:t>l’amour n’est pas envieux; </a:t>
            </a:r>
          </a:p>
          <a:p>
            <a:r>
              <a:rPr lang="fr-FR" altLang="fr-FR" sz="1800" b="1" i="1" dirty="0">
                <a:solidFill>
                  <a:srgbClr val="FFCC00"/>
                </a:solidFill>
              </a:rPr>
              <a:t>l’amour ne se vante pas; </a:t>
            </a:r>
          </a:p>
          <a:p>
            <a:r>
              <a:rPr lang="fr-FR" altLang="fr-FR" sz="1800" b="1" i="1" dirty="0">
                <a:solidFill>
                  <a:srgbClr val="99FF33"/>
                </a:solidFill>
              </a:rPr>
              <a:t>il ne s’enfle pas d’orgueil;</a:t>
            </a:r>
            <a:r>
              <a:rPr lang="fr-FR" altLang="fr-FR" sz="1800" b="1" i="1" dirty="0">
                <a:solidFill>
                  <a:srgbClr val="FF9933"/>
                </a:solidFill>
              </a:rPr>
              <a:t> </a:t>
            </a:r>
          </a:p>
          <a:p>
            <a:r>
              <a:rPr lang="fr-FR" altLang="fr-FR" sz="1800" b="1" i="1" dirty="0">
                <a:solidFill>
                  <a:srgbClr val="FFCC00"/>
                </a:solidFill>
              </a:rPr>
              <a:t>il n’agit pas avec inconvenance; </a:t>
            </a:r>
          </a:p>
          <a:p>
            <a:r>
              <a:rPr lang="fr-FR" altLang="fr-FR" sz="1800" b="1" i="1" dirty="0">
                <a:solidFill>
                  <a:schemeClr val="accent1">
                    <a:lumMod val="75000"/>
                  </a:schemeClr>
                </a:solidFill>
              </a:rPr>
              <a:t>il ne cherche pas son propre intérêt; </a:t>
            </a:r>
          </a:p>
          <a:p>
            <a:r>
              <a:rPr lang="fr-FR" altLang="fr-FR" sz="1800" b="1" i="1" dirty="0">
                <a:ln>
                  <a:solidFill>
                    <a:srgbClr val="99FF33"/>
                  </a:solidFill>
                </a:ln>
                <a:solidFill>
                  <a:srgbClr val="FF3399"/>
                </a:solidFill>
              </a:rPr>
              <a:t>il ne s’irrite pas;</a:t>
            </a:r>
          </a:p>
          <a:p>
            <a:r>
              <a:rPr lang="fr-FR" altLang="fr-FR" sz="1800" b="1" i="1" dirty="0">
                <a:solidFill>
                  <a:schemeClr val="accent1">
                    <a:lumMod val="75000"/>
                  </a:schemeClr>
                </a:solidFill>
              </a:rPr>
              <a:t>il n’impute pas le mal; </a:t>
            </a:r>
          </a:p>
          <a:p>
            <a:r>
              <a:rPr lang="fr-FR" altLang="fr-FR" sz="1800" b="1" i="1" dirty="0">
                <a:solidFill>
                  <a:srgbClr val="FF99FF"/>
                </a:solidFill>
              </a:rPr>
              <a:t>il ne se réjouit pas de l’injustice, mais se réjouit avec la vérité; </a:t>
            </a:r>
          </a:p>
          <a:p>
            <a:r>
              <a:rPr lang="fr-FR" altLang="fr-FR" sz="1800" b="1" i="1" dirty="0">
                <a:solidFill>
                  <a:srgbClr val="FFFFFF"/>
                </a:solidFill>
              </a:rPr>
              <a:t>il supporte tout, </a:t>
            </a:r>
          </a:p>
          <a:p>
            <a:r>
              <a:rPr lang="fr-FR" altLang="fr-FR" sz="1800" b="1" i="1" dirty="0">
                <a:solidFill>
                  <a:srgbClr val="FFFF00"/>
                </a:solidFill>
              </a:rPr>
              <a:t>croit tout,</a:t>
            </a:r>
          </a:p>
          <a:p>
            <a:r>
              <a:rPr lang="fr-FR" altLang="fr-FR" sz="1800" b="1" i="1" dirty="0">
                <a:solidFill>
                  <a:srgbClr val="FFFF00"/>
                </a:solidFill>
              </a:rPr>
              <a:t>espère tout, </a:t>
            </a:r>
          </a:p>
          <a:p>
            <a:r>
              <a:rPr lang="fr-FR" altLang="fr-FR" sz="1800" b="1" i="1" dirty="0">
                <a:solidFill>
                  <a:srgbClr val="FFFFFF"/>
                </a:solidFill>
              </a:rPr>
              <a:t>endure tout.</a:t>
            </a:r>
          </a:p>
        </p:txBody>
      </p:sp>
      <p:sp>
        <p:nvSpPr>
          <p:cNvPr id="72714" name="Text Box 10">
            <a:extLst>
              <a:ext uri="{FF2B5EF4-FFF2-40B4-BE49-F238E27FC236}">
                <a16:creationId xmlns:a16="http://schemas.microsoft.com/office/drawing/2014/main" id="{3DA32FCE-F381-42EB-BC0E-782413F01275}"/>
              </a:ext>
            </a:extLst>
          </p:cNvPr>
          <p:cNvSpPr txBox="1">
            <a:spLocks noChangeArrowheads="1"/>
          </p:cNvSpPr>
          <p:nvPr/>
        </p:nvSpPr>
        <p:spPr bwMode="auto">
          <a:xfrm>
            <a:off x="396896" y="2711917"/>
            <a:ext cx="503237" cy="230832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2400" b="1" dirty="0" err="1">
                <a:solidFill>
                  <a:srgbClr val="FE1402"/>
                </a:solidFill>
              </a:rPr>
              <a:t>l’amou</a:t>
            </a:r>
            <a:r>
              <a:rPr lang="fr-FR" altLang="fr-FR" sz="2400" b="1" dirty="0">
                <a:solidFill>
                  <a:srgbClr val="FE1402"/>
                </a:solidFill>
              </a:rPr>
              <a:t> r</a:t>
            </a:r>
            <a:endParaRPr lang="fr-FR" altLang="fr-FR" sz="2400" b="1" dirty="0"/>
          </a:p>
        </p:txBody>
      </p:sp>
      <p:sp>
        <p:nvSpPr>
          <p:cNvPr id="72716" name="Line 12">
            <a:extLst>
              <a:ext uri="{FF2B5EF4-FFF2-40B4-BE49-F238E27FC236}">
                <a16:creationId xmlns:a16="http://schemas.microsoft.com/office/drawing/2014/main" id="{4FB7E26A-DDA9-41A0-984C-D5CD61F8B5C4}"/>
              </a:ext>
            </a:extLst>
          </p:cNvPr>
          <p:cNvSpPr>
            <a:spLocks noChangeShapeType="1"/>
          </p:cNvSpPr>
          <p:nvPr/>
        </p:nvSpPr>
        <p:spPr bwMode="auto">
          <a:xfrm flipV="1">
            <a:off x="952249" y="908049"/>
            <a:ext cx="960535" cy="2880519"/>
          </a:xfrm>
          <a:prstGeom prst="line">
            <a:avLst/>
          </a:prstGeom>
          <a:noFill/>
          <a:ln w="38100">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17" name="Line 13">
            <a:extLst>
              <a:ext uri="{FF2B5EF4-FFF2-40B4-BE49-F238E27FC236}">
                <a16:creationId xmlns:a16="http://schemas.microsoft.com/office/drawing/2014/main" id="{CD774192-1B6B-48BD-941A-12DE729FF6CF}"/>
              </a:ext>
            </a:extLst>
          </p:cNvPr>
          <p:cNvSpPr>
            <a:spLocks noChangeShapeType="1"/>
          </p:cNvSpPr>
          <p:nvPr/>
        </p:nvSpPr>
        <p:spPr bwMode="auto">
          <a:xfrm>
            <a:off x="4687381" y="908048"/>
            <a:ext cx="1511747" cy="3641371"/>
          </a:xfrm>
          <a:prstGeom prst="line">
            <a:avLst/>
          </a:prstGeom>
          <a:noFill/>
          <a:ln w="38100">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19" name="Line 15">
            <a:extLst>
              <a:ext uri="{FF2B5EF4-FFF2-40B4-BE49-F238E27FC236}">
                <a16:creationId xmlns:a16="http://schemas.microsoft.com/office/drawing/2014/main" id="{AA5A0542-14BD-4E73-B8BE-C8D5BA39FB3E}"/>
              </a:ext>
            </a:extLst>
          </p:cNvPr>
          <p:cNvSpPr>
            <a:spLocks noChangeShapeType="1"/>
          </p:cNvSpPr>
          <p:nvPr/>
        </p:nvSpPr>
        <p:spPr bwMode="auto">
          <a:xfrm flipV="1">
            <a:off x="1009574" y="1628799"/>
            <a:ext cx="955326" cy="2124447"/>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20" name="Line 16">
            <a:extLst>
              <a:ext uri="{FF2B5EF4-FFF2-40B4-BE49-F238E27FC236}">
                <a16:creationId xmlns:a16="http://schemas.microsoft.com/office/drawing/2014/main" id="{53AA68D3-F61E-4EC6-B74C-B1770652AEAF}"/>
              </a:ext>
            </a:extLst>
          </p:cNvPr>
          <p:cNvSpPr>
            <a:spLocks noChangeShapeType="1"/>
          </p:cNvSpPr>
          <p:nvPr/>
        </p:nvSpPr>
        <p:spPr bwMode="auto">
          <a:xfrm>
            <a:off x="4716016" y="1700213"/>
            <a:ext cx="1511747" cy="2160587"/>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21" name="Line 17">
            <a:extLst>
              <a:ext uri="{FF2B5EF4-FFF2-40B4-BE49-F238E27FC236}">
                <a16:creationId xmlns:a16="http://schemas.microsoft.com/office/drawing/2014/main" id="{5E435139-8257-4236-A9BA-3BA3F729EC10}"/>
              </a:ext>
            </a:extLst>
          </p:cNvPr>
          <p:cNvSpPr>
            <a:spLocks noChangeShapeType="1"/>
          </p:cNvSpPr>
          <p:nvPr/>
        </p:nvSpPr>
        <p:spPr bwMode="auto">
          <a:xfrm flipV="1">
            <a:off x="996638" y="2348879"/>
            <a:ext cx="968262" cy="1439688"/>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22" name="Line 18">
            <a:extLst>
              <a:ext uri="{FF2B5EF4-FFF2-40B4-BE49-F238E27FC236}">
                <a16:creationId xmlns:a16="http://schemas.microsoft.com/office/drawing/2014/main" id="{1B78DEF2-FF98-4324-A4F4-FFDFCFFD6E8D}"/>
              </a:ext>
            </a:extLst>
          </p:cNvPr>
          <p:cNvSpPr>
            <a:spLocks noChangeShapeType="1"/>
          </p:cNvSpPr>
          <p:nvPr/>
        </p:nvSpPr>
        <p:spPr bwMode="auto">
          <a:xfrm>
            <a:off x="4740108" y="2277268"/>
            <a:ext cx="1381754" cy="3833055"/>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23" name="Line 19">
            <a:extLst>
              <a:ext uri="{FF2B5EF4-FFF2-40B4-BE49-F238E27FC236}">
                <a16:creationId xmlns:a16="http://schemas.microsoft.com/office/drawing/2014/main" id="{3B70DD19-E4BF-45BB-98E3-F0A62DD8560A}"/>
              </a:ext>
            </a:extLst>
          </p:cNvPr>
          <p:cNvSpPr>
            <a:spLocks noChangeShapeType="1"/>
          </p:cNvSpPr>
          <p:nvPr/>
        </p:nvSpPr>
        <p:spPr bwMode="auto">
          <a:xfrm>
            <a:off x="4740107" y="2277268"/>
            <a:ext cx="1352535" cy="2923983"/>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24" name="Line 20">
            <a:extLst>
              <a:ext uri="{FF2B5EF4-FFF2-40B4-BE49-F238E27FC236}">
                <a16:creationId xmlns:a16="http://schemas.microsoft.com/office/drawing/2014/main" id="{9E6584D0-BC25-48CA-B405-7262E73C53FF}"/>
              </a:ext>
            </a:extLst>
          </p:cNvPr>
          <p:cNvSpPr>
            <a:spLocks noChangeShapeType="1"/>
          </p:cNvSpPr>
          <p:nvPr/>
        </p:nvSpPr>
        <p:spPr bwMode="auto">
          <a:xfrm flipV="1">
            <a:off x="4741153" y="476672"/>
            <a:ext cx="1415172" cy="1857362"/>
          </a:xfrm>
          <a:prstGeom prst="line">
            <a:avLst/>
          </a:prstGeom>
          <a:noFill/>
          <a:ln w="381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25" name="Line 21">
            <a:extLst>
              <a:ext uri="{FF2B5EF4-FFF2-40B4-BE49-F238E27FC236}">
                <a16:creationId xmlns:a16="http://schemas.microsoft.com/office/drawing/2014/main" id="{B2EA314D-C0C8-46B6-BC6B-D3EB7E543F8C}"/>
              </a:ext>
            </a:extLst>
          </p:cNvPr>
          <p:cNvSpPr>
            <a:spLocks noChangeShapeType="1"/>
          </p:cNvSpPr>
          <p:nvPr/>
        </p:nvSpPr>
        <p:spPr bwMode="auto">
          <a:xfrm flipV="1">
            <a:off x="1018331" y="3178571"/>
            <a:ext cx="936625" cy="574675"/>
          </a:xfrm>
          <a:prstGeom prst="line">
            <a:avLst/>
          </a:prstGeom>
          <a:noFill/>
          <a:ln w="3810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26" name="Line 22">
            <a:extLst>
              <a:ext uri="{FF2B5EF4-FFF2-40B4-BE49-F238E27FC236}">
                <a16:creationId xmlns:a16="http://schemas.microsoft.com/office/drawing/2014/main" id="{D7A1B001-BA62-4DD4-9FB5-D5056CD21EF9}"/>
              </a:ext>
            </a:extLst>
          </p:cNvPr>
          <p:cNvSpPr>
            <a:spLocks noChangeShapeType="1"/>
          </p:cNvSpPr>
          <p:nvPr/>
        </p:nvSpPr>
        <p:spPr bwMode="auto">
          <a:xfrm>
            <a:off x="4932363" y="3141663"/>
            <a:ext cx="1223962" cy="287337"/>
          </a:xfrm>
          <a:prstGeom prst="line">
            <a:avLst/>
          </a:prstGeom>
          <a:noFill/>
          <a:ln w="3810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27" name="Line 23">
            <a:extLst>
              <a:ext uri="{FF2B5EF4-FFF2-40B4-BE49-F238E27FC236}">
                <a16:creationId xmlns:a16="http://schemas.microsoft.com/office/drawing/2014/main" id="{046809F9-2A84-49D4-B063-91EBF9EFA54E}"/>
              </a:ext>
            </a:extLst>
          </p:cNvPr>
          <p:cNvSpPr>
            <a:spLocks noChangeShapeType="1"/>
          </p:cNvSpPr>
          <p:nvPr/>
        </p:nvSpPr>
        <p:spPr bwMode="auto">
          <a:xfrm>
            <a:off x="4932363" y="3141663"/>
            <a:ext cx="1223962" cy="1079500"/>
          </a:xfrm>
          <a:prstGeom prst="line">
            <a:avLst/>
          </a:prstGeom>
          <a:noFill/>
          <a:ln w="3810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28" name="Line 24">
            <a:extLst>
              <a:ext uri="{FF2B5EF4-FFF2-40B4-BE49-F238E27FC236}">
                <a16:creationId xmlns:a16="http://schemas.microsoft.com/office/drawing/2014/main" id="{8CC3DBD9-6514-4B67-AADF-7A120D8A9CEF}"/>
              </a:ext>
            </a:extLst>
          </p:cNvPr>
          <p:cNvSpPr>
            <a:spLocks noChangeShapeType="1"/>
          </p:cNvSpPr>
          <p:nvPr/>
        </p:nvSpPr>
        <p:spPr bwMode="auto">
          <a:xfrm>
            <a:off x="1087464" y="3758762"/>
            <a:ext cx="936625" cy="1444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29" name="Line 25">
            <a:extLst>
              <a:ext uri="{FF2B5EF4-FFF2-40B4-BE49-F238E27FC236}">
                <a16:creationId xmlns:a16="http://schemas.microsoft.com/office/drawing/2014/main" id="{4F9EC826-E099-40A8-83E3-758CF71A4075}"/>
              </a:ext>
            </a:extLst>
          </p:cNvPr>
          <p:cNvSpPr>
            <a:spLocks noChangeShapeType="1"/>
          </p:cNvSpPr>
          <p:nvPr/>
        </p:nvSpPr>
        <p:spPr bwMode="auto">
          <a:xfrm flipV="1">
            <a:off x="4740108" y="908049"/>
            <a:ext cx="1487655" cy="302372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30" name="Line 26">
            <a:extLst>
              <a:ext uri="{FF2B5EF4-FFF2-40B4-BE49-F238E27FC236}">
                <a16:creationId xmlns:a16="http://schemas.microsoft.com/office/drawing/2014/main" id="{BEA2290E-778C-4E17-84A7-ABD58608DBC6}"/>
              </a:ext>
            </a:extLst>
          </p:cNvPr>
          <p:cNvSpPr>
            <a:spLocks noChangeShapeType="1"/>
          </p:cNvSpPr>
          <p:nvPr/>
        </p:nvSpPr>
        <p:spPr bwMode="auto">
          <a:xfrm>
            <a:off x="975728" y="3779374"/>
            <a:ext cx="936625" cy="79216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31" name="Line 27">
            <a:extLst>
              <a:ext uri="{FF2B5EF4-FFF2-40B4-BE49-F238E27FC236}">
                <a16:creationId xmlns:a16="http://schemas.microsoft.com/office/drawing/2014/main" id="{4C67860F-F6B3-4452-AD88-B9FFD706D56F}"/>
              </a:ext>
            </a:extLst>
          </p:cNvPr>
          <p:cNvSpPr>
            <a:spLocks noChangeShapeType="1"/>
          </p:cNvSpPr>
          <p:nvPr/>
        </p:nvSpPr>
        <p:spPr bwMode="auto">
          <a:xfrm>
            <a:off x="4782327" y="4650909"/>
            <a:ext cx="1416802" cy="98214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32" name="Line 28">
            <a:extLst>
              <a:ext uri="{FF2B5EF4-FFF2-40B4-BE49-F238E27FC236}">
                <a16:creationId xmlns:a16="http://schemas.microsoft.com/office/drawing/2014/main" id="{7D5F61EB-B303-4537-9F23-9AF6A0602A69}"/>
              </a:ext>
            </a:extLst>
          </p:cNvPr>
          <p:cNvSpPr>
            <a:spLocks noChangeShapeType="1"/>
          </p:cNvSpPr>
          <p:nvPr/>
        </p:nvSpPr>
        <p:spPr bwMode="auto">
          <a:xfrm>
            <a:off x="996122" y="3717316"/>
            <a:ext cx="936625" cy="1584325"/>
          </a:xfrm>
          <a:prstGeom prst="line">
            <a:avLst/>
          </a:prstGeom>
          <a:noFill/>
          <a:ln w="38100">
            <a:solidFill>
              <a:srgbClr val="CC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33" name="Line 29">
            <a:extLst>
              <a:ext uri="{FF2B5EF4-FFF2-40B4-BE49-F238E27FC236}">
                <a16:creationId xmlns:a16="http://schemas.microsoft.com/office/drawing/2014/main" id="{7CA122D2-DB30-4DA1-9F09-4863AE642E7E}"/>
              </a:ext>
            </a:extLst>
          </p:cNvPr>
          <p:cNvSpPr>
            <a:spLocks noChangeShapeType="1"/>
          </p:cNvSpPr>
          <p:nvPr/>
        </p:nvSpPr>
        <p:spPr bwMode="auto">
          <a:xfrm flipV="1">
            <a:off x="4763210" y="2492374"/>
            <a:ext cx="1296988" cy="2808288"/>
          </a:xfrm>
          <a:prstGeom prst="line">
            <a:avLst/>
          </a:prstGeom>
          <a:noFill/>
          <a:ln w="38100">
            <a:solidFill>
              <a:srgbClr val="99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34" name="Line 30">
            <a:extLst>
              <a:ext uri="{FF2B5EF4-FFF2-40B4-BE49-F238E27FC236}">
                <a16:creationId xmlns:a16="http://schemas.microsoft.com/office/drawing/2014/main" id="{27AF55E6-E007-414F-90D5-6940F24BCC09}"/>
              </a:ext>
            </a:extLst>
          </p:cNvPr>
          <p:cNvSpPr>
            <a:spLocks noChangeShapeType="1"/>
          </p:cNvSpPr>
          <p:nvPr/>
        </p:nvSpPr>
        <p:spPr bwMode="auto">
          <a:xfrm flipV="1">
            <a:off x="4773732" y="3903224"/>
            <a:ext cx="1487655" cy="1397438"/>
          </a:xfrm>
          <a:prstGeom prst="line">
            <a:avLst/>
          </a:prstGeom>
          <a:noFill/>
          <a:ln w="38100">
            <a:solidFill>
              <a:srgbClr val="99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35" name="Line 31">
            <a:extLst>
              <a:ext uri="{FF2B5EF4-FFF2-40B4-BE49-F238E27FC236}">
                <a16:creationId xmlns:a16="http://schemas.microsoft.com/office/drawing/2014/main" id="{6C9B241B-0DAE-4CE9-85CA-5547C2A41FDA}"/>
              </a:ext>
            </a:extLst>
          </p:cNvPr>
          <p:cNvSpPr>
            <a:spLocks noChangeShapeType="1"/>
          </p:cNvSpPr>
          <p:nvPr/>
        </p:nvSpPr>
        <p:spPr bwMode="auto">
          <a:xfrm>
            <a:off x="1016268" y="3733836"/>
            <a:ext cx="936625" cy="23764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36" name="Line 32">
            <a:extLst>
              <a:ext uri="{FF2B5EF4-FFF2-40B4-BE49-F238E27FC236}">
                <a16:creationId xmlns:a16="http://schemas.microsoft.com/office/drawing/2014/main" id="{FB481DC6-C36D-47D9-8B96-D9C32F9C22F8}"/>
              </a:ext>
            </a:extLst>
          </p:cNvPr>
          <p:cNvSpPr>
            <a:spLocks noChangeShapeType="1"/>
          </p:cNvSpPr>
          <p:nvPr/>
        </p:nvSpPr>
        <p:spPr bwMode="auto">
          <a:xfrm flipV="1">
            <a:off x="4740107" y="3086597"/>
            <a:ext cx="1320091" cy="3023722"/>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
        <p:nvSpPr>
          <p:cNvPr id="72737" name="Line 33">
            <a:extLst>
              <a:ext uri="{FF2B5EF4-FFF2-40B4-BE49-F238E27FC236}">
                <a16:creationId xmlns:a16="http://schemas.microsoft.com/office/drawing/2014/main" id="{A30259AF-5EB0-43F9-A125-C8C58FEB8286}"/>
              </a:ext>
            </a:extLst>
          </p:cNvPr>
          <p:cNvSpPr>
            <a:spLocks noChangeShapeType="1"/>
          </p:cNvSpPr>
          <p:nvPr/>
        </p:nvSpPr>
        <p:spPr bwMode="auto">
          <a:xfrm flipV="1">
            <a:off x="4706484" y="1377551"/>
            <a:ext cx="1430827" cy="4732771"/>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16"/>
                                        </p:tgtEl>
                                        <p:attrNameLst>
                                          <p:attrName>style.visibility</p:attrName>
                                        </p:attrNameLst>
                                      </p:cBhvr>
                                      <p:to>
                                        <p:strVal val="visible"/>
                                      </p:to>
                                    </p:set>
                                    <p:animEffect transition="in" filter="fade">
                                      <p:cBhvr>
                                        <p:cTn id="7" dur="500"/>
                                        <p:tgtEl>
                                          <p:spTgt spid="7271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2707">
                                            <p:txEl>
                                              <p:pRg st="0" end="0"/>
                                            </p:txEl>
                                          </p:spTgt>
                                        </p:tgtEl>
                                        <p:attrNameLst>
                                          <p:attrName>style.visibility</p:attrName>
                                        </p:attrNameLst>
                                      </p:cBhvr>
                                      <p:to>
                                        <p:strVal val="visible"/>
                                      </p:to>
                                    </p:set>
                                    <p:animEffect transition="in" filter="fade">
                                      <p:cBhvr>
                                        <p:cTn id="11" dur="500"/>
                                        <p:tgtEl>
                                          <p:spTgt spid="72707">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72717"/>
                                        </p:tgtEl>
                                        <p:attrNameLst>
                                          <p:attrName>style.visibility</p:attrName>
                                        </p:attrNameLst>
                                      </p:cBhvr>
                                      <p:to>
                                        <p:strVal val="visible"/>
                                      </p:to>
                                    </p:set>
                                    <p:animEffect transition="in" filter="fade">
                                      <p:cBhvr>
                                        <p:cTn id="15" dur="500"/>
                                        <p:tgtEl>
                                          <p:spTgt spid="7271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72713">
                                            <p:txEl>
                                              <p:pRg st="9" end="9"/>
                                            </p:txEl>
                                          </p:spTgt>
                                        </p:tgtEl>
                                        <p:attrNameLst>
                                          <p:attrName>style.visibility</p:attrName>
                                        </p:attrNameLst>
                                      </p:cBhvr>
                                      <p:to>
                                        <p:strVal val="visible"/>
                                      </p:to>
                                    </p:set>
                                    <p:animEffect transition="in" filter="fade">
                                      <p:cBhvr>
                                        <p:cTn id="19" dur="500"/>
                                        <p:tgtEl>
                                          <p:spTgt spid="72713">
                                            <p:txEl>
                                              <p:pRg st="9" end="9"/>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72719"/>
                                        </p:tgtEl>
                                        <p:attrNameLst>
                                          <p:attrName>style.visibility</p:attrName>
                                        </p:attrNameLst>
                                      </p:cBhvr>
                                      <p:to>
                                        <p:strVal val="visible"/>
                                      </p:to>
                                    </p:set>
                                    <p:animEffect transition="in" filter="fade">
                                      <p:cBhvr>
                                        <p:cTn id="24" dur="500"/>
                                        <p:tgtEl>
                                          <p:spTgt spid="72719"/>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72707">
                                            <p:txEl>
                                              <p:pRg st="2" end="2"/>
                                            </p:txEl>
                                          </p:spTgt>
                                        </p:tgtEl>
                                        <p:attrNameLst>
                                          <p:attrName>style.visibility</p:attrName>
                                        </p:attrNameLst>
                                      </p:cBhvr>
                                      <p:to>
                                        <p:strVal val="visible"/>
                                      </p:to>
                                    </p:set>
                                    <p:animEffect transition="in" filter="fade">
                                      <p:cBhvr>
                                        <p:cTn id="28" dur="500"/>
                                        <p:tgtEl>
                                          <p:spTgt spid="72707">
                                            <p:txEl>
                                              <p:pRg st="2" end="2"/>
                                            </p:txEl>
                                          </p:spTgt>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72720"/>
                                        </p:tgtEl>
                                        <p:attrNameLst>
                                          <p:attrName>style.visibility</p:attrName>
                                        </p:attrNameLst>
                                      </p:cBhvr>
                                      <p:to>
                                        <p:strVal val="visible"/>
                                      </p:to>
                                    </p:set>
                                    <p:animEffect transition="in" filter="fade">
                                      <p:cBhvr>
                                        <p:cTn id="32" dur="500"/>
                                        <p:tgtEl>
                                          <p:spTgt spid="72720"/>
                                        </p:tgtEl>
                                      </p:cBhvr>
                                    </p:animEffect>
                                  </p:childTnLst>
                                </p:cTn>
                              </p:par>
                            </p:childTnLst>
                          </p:cTn>
                        </p:par>
                        <p:par>
                          <p:cTn id="33" fill="hold" nodeType="afterGroup">
                            <p:stCondLst>
                              <p:cond delay="1500"/>
                            </p:stCondLst>
                            <p:childTnLst>
                              <p:par>
                                <p:cTn id="34" presetID="10" presetClass="entr" presetSubtype="0" fill="hold" nodeType="afterEffect">
                                  <p:stCondLst>
                                    <p:cond delay="0"/>
                                  </p:stCondLst>
                                  <p:iterate type="lt">
                                    <p:tmPct val="0"/>
                                  </p:iterate>
                                  <p:childTnLst>
                                    <p:set>
                                      <p:cBhvr>
                                        <p:cTn id="35" dur="1" fill="hold">
                                          <p:stCondLst>
                                            <p:cond delay="0"/>
                                          </p:stCondLst>
                                        </p:cTn>
                                        <p:tgtEl>
                                          <p:spTgt spid="72713">
                                            <p:txEl>
                                              <p:pRg st="7" end="7"/>
                                            </p:txEl>
                                          </p:spTgt>
                                        </p:tgtEl>
                                        <p:attrNameLst>
                                          <p:attrName>style.visibility</p:attrName>
                                        </p:attrNameLst>
                                      </p:cBhvr>
                                      <p:to>
                                        <p:strVal val="visible"/>
                                      </p:to>
                                    </p:set>
                                    <p:animEffect transition="in" filter="fade">
                                      <p:cBhvr>
                                        <p:cTn id="36" dur="500"/>
                                        <p:tgtEl>
                                          <p:spTgt spid="72713">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72721"/>
                                        </p:tgtEl>
                                        <p:attrNameLst>
                                          <p:attrName>style.visibility</p:attrName>
                                        </p:attrNameLst>
                                      </p:cBhvr>
                                      <p:to>
                                        <p:strVal val="visible"/>
                                      </p:to>
                                    </p:set>
                                    <p:animEffect transition="in" filter="fade">
                                      <p:cBhvr>
                                        <p:cTn id="41" dur="500"/>
                                        <p:tgtEl>
                                          <p:spTgt spid="72721"/>
                                        </p:tgtEl>
                                      </p:cBhvr>
                                    </p:animEffect>
                                  </p:childTnLst>
                                </p:cTn>
                              </p:par>
                            </p:childTnLst>
                          </p:cTn>
                        </p:par>
                        <p:par>
                          <p:cTn id="42" fill="hold" nodeType="afterGroup">
                            <p:stCondLst>
                              <p:cond delay="500"/>
                            </p:stCondLst>
                            <p:childTnLst>
                              <p:par>
                                <p:cTn id="43" presetID="10" presetClass="entr" presetSubtype="0" fill="hold" nodeType="afterEffect">
                                  <p:stCondLst>
                                    <p:cond delay="0"/>
                                  </p:stCondLst>
                                  <p:childTnLst>
                                    <p:set>
                                      <p:cBhvr>
                                        <p:cTn id="44" dur="1" fill="hold">
                                          <p:stCondLst>
                                            <p:cond delay="0"/>
                                          </p:stCondLst>
                                        </p:cTn>
                                        <p:tgtEl>
                                          <p:spTgt spid="72707">
                                            <p:txEl>
                                              <p:pRg st="4" end="4"/>
                                            </p:txEl>
                                          </p:spTgt>
                                        </p:tgtEl>
                                        <p:attrNameLst>
                                          <p:attrName>style.visibility</p:attrName>
                                        </p:attrNameLst>
                                      </p:cBhvr>
                                      <p:to>
                                        <p:strVal val="visible"/>
                                      </p:to>
                                    </p:set>
                                    <p:animEffect transition="in" filter="fade">
                                      <p:cBhvr>
                                        <p:cTn id="45" dur="500"/>
                                        <p:tgtEl>
                                          <p:spTgt spid="72707">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2724"/>
                                        </p:tgtEl>
                                        <p:attrNameLst>
                                          <p:attrName>style.visibility</p:attrName>
                                        </p:attrNameLst>
                                      </p:cBhvr>
                                      <p:to>
                                        <p:strVal val="visible"/>
                                      </p:to>
                                    </p:set>
                                    <p:animEffect transition="in" filter="fade">
                                      <p:cBhvr>
                                        <p:cTn id="48" dur="500"/>
                                        <p:tgtEl>
                                          <p:spTgt spid="72724"/>
                                        </p:tgtEl>
                                      </p:cBhvr>
                                    </p:animEffect>
                                  </p:childTnLst>
                                </p:cTn>
                              </p:par>
                            </p:childTnLst>
                          </p:cTn>
                        </p:par>
                        <p:par>
                          <p:cTn id="49" fill="hold" nodeType="afterGroup">
                            <p:stCondLst>
                              <p:cond delay="1000"/>
                            </p:stCondLst>
                            <p:childTnLst>
                              <p:par>
                                <p:cTn id="50" presetID="10" presetClass="entr" presetSubtype="0" fill="hold" nodeType="afterEffect">
                                  <p:stCondLst>
                                    <p:cond delay="0"/>
                                  </p:stCondLst>
                                  <p:childTnLst>
                                    <p:set>
                                      <p:cBhvr>
                                        <p:cTn id="51" dur="1" fill="hold">
                                          <p:stCondLst>
                                            <p:cond delay="0"/>
                                          </p:stCondLst>
                                        </p:cTn>
                                        <p:tgtEl>
                                          <p:spTgt spid="72713">
                                            <p:txEl>
                                              <p:pRg st="0" end="0"/>
                                            </p:txEl>
                                          </p:spTgt>
                                        </p:tgtEl>
                                        <p:attrNameLst>
                                          <p:attrName>style.visibility</p:attrName>
                                        </p:attrNameLst>
                                      </p:cBhvr>
                                      <p:to>
                                        <p:strVal val="visible"/>
                                      </p:to>
                                    </p:set>
                                    <p:animEffect transition="in" filter="fade">
                                      <p:cBhvr>
                                        <p:cTn id="52" dur="500"/>
                                        <p:tgtEl>
                                          <p:spTgt spid="72713">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72723"/>
                                        </p:tgtEl>
                                        <p:attrNameLst>
                                          <p:attrName>style.visibility</p:attrName>
                                        </p:attrNameLst>
                                      </p:cBhvr>
                                      <p:to>
                                        <p:strVal val="visible"/>
                                      </p:to>
                                    </p:set>
                                    <p:animEffect transition="in" filter="fade">
                                      <p:cBhvr>
                                        <p:cTn id="55" dur="500"/>
                                        <p:tgtEl>
                                          <p:spTgt spid="72723"/>
                                        </p:tgtEl>
                                      </p:cBhvr>
                                    </p:animEffect>
                                  </p:childTnLst>
                                </p:cTn>
                              </p:par>
                            </p:childTnLst>
                          </p:cTn>
                        </p:par>
                        <p:par>
                          <p:cTn id="56" fill="hold" nodeType="afterGroup">
                            <p:stCondLst>
                              <p:cond delay="1500"/>
                            </p:stCondLst>
                            <p:childTnLst>
                              <p:par>
                                <p:cTn id="57" presetID="10" presetClass="entr" presetSubtype="0" fill="hold" nodeType="afterEffect">
                                  <p:stCondLst>
                                    <p:cond delay="0"/>
                                  </p:stCondLst>
                                  <p:childTnLst>
                                    <p:set>
                                      <p:cBhvr>
                                        <p:cTn id="58" dur="1" fill="hold">
                                          <p:stCondLst>
                                            <p:cond delay="0"/>
                                          </p:stCondLst>
                                        </p:cTn>
                                        <p:tgtEl>
                                          <p:spTgt spid="72713">
                                            <p:txEl>
                                              <p:pRg st="10" end="10"/>
                                            </p:txEl>
                                          </p:spTgt>
                                        </p:tgtEl>
                                        <p:attrNameLst>
                                          <p:attrName>style.visibility</p:attrName>
                                        </p:attrNameLst>
                                      </p:cBhvr>
                                      <p:to>
                                        <p:strVal val="visible"/>
                                      </p:to>
                                    </p:set>
                                    <p:animEffect transition="in" filter="fade">
                                      <p:cBhvr>
                                        <p:cTn id="59" dur="500"/>
                                        <p:tgtEl>
                                          <p:spTgt spid="72713">
                                            <p:txEl>
                                              <p:pRg st="10" end="10"/>
                                            </p:txEl>
                                          </p:spTgt>
                                        </p:tgtEl>
                                      </p:cBhvr>
                                    </p:animEffect>
                                  </p:childTnLst>
                                </p:cTn>
                              </p:par>
                            </p:childTnLst>
                          </p:cTn>
                        </p:par>
                        <p:par>
                          <p:cTn id="60" fill="hold" nodeType="afterGroup">
                            <p:stCondLst>
                              <p:cond delay="2000"/>
                            </p:stCondLst>
                            <p:childTnLst>
                              <p:par>
                                <p:cTn id="61" presetID="10" presetClass="entr" presetSubtype="0" fill="hold" nodeType="afterEffect">
                                  <p:stCondLst>
                                    <p:cond delay="0"/>
                                  </p:stCondLst>
                                  <p:childTnLst>
                                    <p:set>
                                      <p:cBhvr>
                                        <p:cTn id="62" dur="1" fill="hold">
                                          <p:stCondLst>
                                            <p:cond delay="0"/>
                                          </p:stCondLst>
                                        </p:cTn>
                                        <p:tgtEl>
                                          <p:spTgt spid="72722"/>
                                        </p:tgtEl>
                                        <p:attrNameLst>
                                          <p:attrName>style.visibility</p:attrName>
                                        </p:attrNameLst>
                                      </p:cBhvr>
                                      <p:to>
                                        <p:strVal val="visible"/>
                                      </p:to>
                                    </p:set>
                                    <p:animEffect transition="in" filter="fade">
                                      <p:cBhvr>
                                        <p:cTn id="63" dur="500"/>
                                        <p:tgtEl>
                                          <p:spTgt spid="72722"/>
                                        </p:tgtEl>
                                      </p:cBhvr>
                                    </p:animEffect>
                                  </p:childTnLst>
                                </p:cTn>
                              </p:par>
                            </p:childTnLst>
                          </p:cTn>
                        </p:par>
                        <p:par>
                          <p:cTn id="64" fill="hold" nodeType="afterGroup">
                            <p:stCondLst>
                              <p:cond delay="2500"/>
                            </p:stCondLst>
                            <p:childTnLst>
                              <p:par>
                                <p:cTn id="65" presetID="10" presetClass="entr" presetSubtype="0" fill="hold" nodeType="afterEffect">
                                  <p:stCondLst>
                                    <p:cond delay="0"/>
                                  </p:stCondLst>
                                  <p:childTnLst>
                                    <p:set>
                                      <p:cBhvr>
                                        <p:cTn id="66" dur="1" fill="hold">
                                          <p:stCondLst>
                                            <p:cond delay="0"/>
                                          </p:stCondLst>
                                        </p:cTn>
                                        <p:tgtEl>
                                          <p:spTgt spid="72713">
                                            <p:txEl>
                                              <p:pRg st="13" end="13"/>
                                            </p:txEl>
                                          </p:spTgt>
                                        </p:tgtEl>
                                        <p:attrNameLst>
                                          <p:attrName>style.visibility</p:attrName>
                                        </p:attrNameLst>
                                      </p:cBhvr>
                                      <p:to>
                                        <p:strVal val="visible"/>
                                      </p:to>
                                    </p:set>
                                    <p:animEffect transition="in" filter="fade">
                                      <p:cBhvr>
                                        <p:cTn id="67" dur="500"/>
                                        <p:tgtEl>
                                          <p:spTgt spid="72713">
                                            <p:txEl>
                                              <p:pRg st="13" end="1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72725"/>
                                        </p:tgtEl>
                                        <p:attrNameLst>
                                          <p:attrName>style.visibility</p:attrName>
                                        </p:attrNameLst>
                                      </p:cBhvr>
                                      <p:to>
                                        <p:strVal val="visible"/>
                                      </p:to>
                                    </p:set>
                                    <p:animEffect transition="in" filter="fade">
                                      <p:cBhvr>
                                        <p:cTn id="72" dur="500"/>
                                        <p:tgtEl>
                                          <p:spTgt spid="72725"/>
                                        </p:tgtEl>
                                      </p:cBhvr>
                                    </p:animEffect>
                                  </p:childTnLst>
                                </p:cTn>
                              </p:par>
                            </p:childTnLst>
                          </p:cTn>
                        </p:par>
                        <p:par>
                          <p:cTn id="73" fill="hold" nodeType="afterGroup">
                            <p:stCondLst>
                              <p:cond delay="500"/>
                            </p:stCondLst>
                            <p:childTnLst>
                              <p:par>
                                <p:cTn id="74" presetID="10" presetClass="entr" presetSubtype="0" fill="hold" nodeType="afterEffect">
                                  <p:stCondLst>
                                    <p:cond delay="0"/>
                                  </p:stCondLst>
                                  <p:childTnLst>
                                    <p:set>
                                      <p:cBhvr>
                                        <p:cTn id="75" dur="1" fill="hold">
                                          <p:stCondLst>
                                            <p:cond delay="0"/>
                                          </p:stCondLst>
                                        </p:cTn>
                                        <p:tgtEl>
                                          <p:spTgt spid="72707">
                                            <p:txEl>
                                              <p:pRg st="6" end="6"/>
                                            </p:txEl>
                                          </p:spTgt>
                                        </p:tgtEl>
                                        <p:attrNameLst>
                                          <p:attrName>style.visibility</p:attrName>
                                        </p:attrNameLst>
                                      </p:cBhvr>
                                      <p:to>
                                        <p:strVal val="visible"/>
                                      </p:to>
                                    </p:set>
                                    <p:animEffect transition="in" filter="fade">
                                      <p:cBhvr>
                                        <p:cTn id="76" dur="500"/>
                                        <p:tgtEl>
                                          <p:spTgt spid="72707">
                                            <p:txEl>
                                              <p:pRg st="6" end="6"/>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72726"/>
                                        </p:tgtEl>
                                        <p:attrNameLst>
                                          <p:attrName>style.visibility</p:attrName>
                                        </p:attrNameLst>
                                      </p:cBhvr>
                                      <p:to>
                                        <p:strVal val="visible"/>
                                      </p:to>
                                    </p:set>
                                    <p:animEffect transition="in" filter="fade">
                                      <p:cBhvr>
                                        <p:cTn id="79" dur="500"/>
                                        <p:tgtEl>
                                          <p:spTgt spid="72726"/>
                                        </p:tgtEl>
                                      </p:cBhvr>
                                    </p:animEffect>
                                  </p:childTnLst>
                                </p:cTn>
                              </p:par>
                            </p:childTnLst>
                          </p:cTn>
                        </p:par>
                        <p:par>
                          <p:cTn id="80" fill="hold" nodeType="afterGroup">
                            <p:stCondLst>
                              <p:cond delay="1000"/>
                            </p:stCondLst>
                            <p:childTnLst>
                              <p:par>
                                <p:cTn id="81" presetID="10" presetClass="entr" presetSubtype="0" fill="hold" nodeType="afterEffect">
                                  <p:stCondLst>
                                    <p:cond delay="0"/>
                                  </p:stCondLst>
                                  <p:childTnLst>
                                    <p:set>
                                      <p:cBhvr>
                                        <p:cTn id="82" dur="1" fill="hold">
                                          <p:stCondLst>
                                            <p:cond delay="0"/>
                                          </p:stCondLst>
                                        </p:cTn>
                                        <p:tgtEl>
                                          <p:spTgt spid="72713">
                                            <p:txEl>
                                              <p:pRg st="6" end="6"/>
                                            </p:txEl>
                                          </p:spTgt>
                                        </p:tgtEl>
                                        <p:attrNameLst>
                                          <p:attrName>style.visibility</p:attrName>
                                        </p:attrNameLst>
                                      </p:cBhvr>
                                      <p:to>
                                        <p:strVal val="visible"/>
                                      </p:to>
                                    </p:set>
                                    <p:animEffect transition="in" filter="fade">
                                      <p:cBhvr>
                                        <p:cTn id="83" dur="500"/>
                                        <p:tgtEl>
                                          <p:spTgt spid="72713">
                                            <p:txEl>
                                              <p:pRg st="6" end="6"/>
                                            </p:txEl>
                                          </p:spTgt>
                                        </p:tgtEl>
                                      </p:cBhvr>
                                    </p:animEffect>
                                  </p:childTnLst>
                                </p:cTn>
                              </p:par>
                            </p:childTnLst>
                          </p:cTn>
                        </p:par>
                        <p:par>
                          <p:cTn id="84" fill="hold" nodeType="afterGroup">
                            <p:stCondLst>
                              <p:cond delay="1500"/>
                            </p:stCondLst>
                            <p:childTnLst>
                              <p:par>
                                <p:cTn id="85" presetID="10" presetClass="entr" presetSubtype="0" fill="hold" nodeType="afterEffect">
                                  <p:stCondLst>
                                    <p:cond delay="0"/>
                                  </p:stCondLst>
                                  <p:childTnLst>
                                    <p:set>
                                      <p:cBhvr>
                                        <p:cTn id="86" dur="1" fill="hold">
                                          <p:stCondLst>
                                            <p:cond delay="0"/>
                                          </p:stCondLst>
                                        </p:cTn>
                                        <p:tgtEl>
                                          <p:spTgt spid="72727"/>
                                        </p:tgtEl>
                                        <p:attrNameLst>
                                          <p:attrName>style.visibility</p:attrName>
                                        </p:attrNameLst>
                                      </p:cBhvr>
                                      <p:to>
                                        <p:strVal val="visible"/>
                                      </p:to>
                                    </p:set>
                                    <p:animEffect transition="in" filter="fade">
                                      <p:cBhvr>
                                        <p:cTn id="87" dur="500"/>
                                        <p:tgtEl>
                                          <p:spTgt spid="72727"/>
                                        </p:tgtEl>
                                      </p:cBhvr>
                                    </p:animEffect>
                                  </p:childTnLst>
                                </p:cTn>
                              </p:par>
                            </p:childTnLst>
                          </p:cTn>
                        </p:par>
                        <p:par>
                          <p:cTn id="88" fill="hold" nodeType="afterGroup">
                            <p:stCondLst>
                              <p:cond delay="2000"/>
                            </p:stCondLst>
                            <p:childTnLst>
                              <p:par>
                                <p:cTn id="89" presetID="10" presetClass="entr" presetSubtype="0" fill="hold" nodeType="afterEffect">
                                  <p:stCondLst>
                                    <p:cond delay="0"/>
                                  </p:stCondLst>
                                  <p:childTnLst>
                                    <p:set>
                                      <p:cBhvr>
                                        <p:cTn id="90" dur="1" fill="hold">
                                          <p:stCondLst>
                                            <p:cond delay="0"/>
                                          </p:stCondLst>
                                        </p:cTn>
                                        <p:tgtEl>
                                          <p:spTgt spid="72713">
                                            <p:txEl>
                                              <p:pRg st="8" end="8"/>
                                            </p:txEl>
                                          </p:spTgt>
                                        </p:tgtEl>
                                        <p:attrNameLst>
                                          <p:attrName>style.visibility</p:attrName>
                                        </p:attrNameLst>
                                      </p:cBhvr>
                                      <p:to>
                                        <p:strVal val="visible"/>
                                      </p:to>
                                    </p:set>
                                    <p:animEffect transition="in" filter="fade">
                                      <p:cBhvr>
                                        <p:cTn id="91" dur="500"/>
                                        <p:tgtEl>
                                          <p:spTgt spid="72713">
                                            <p:txEl>
                                              <p:pRg st="8" end="8"/>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nodeType="clickEffect">
                                  <p:stCondLst>
                                    <p:cond delay="0"/>
                                  </p:stCondLst>
                                  <p:childTnLst>
                                    <p:set>
                                      <p:cBhvr>
                                        <p:cTn id="95" dur="1" fill="hold">
                                          <p:stCondLst>
                                            <p:cond delay="0"/>
                                          </p:stCondLst>
                                        </p:cTn>
                                        <p:tgtEl>
                                          <p:spTgt spid="72728"/>
                                        </p:tgtEl>
                                        <p:attrNameLst>
                                          <p:attrName>style.visibility</p:attrName>
                                        </p:attrNameLst>
                                      </p:cBhvr>
                                      <p:to>
                                        <p:strVal val="visible"/>
                                      </p:to>
                                    </p:set>
                                    <p:animEffect transition="in" filter="fade">
                                      <p:cBhvr>
                                        <p:cTn id="96" dur="500"/>
                                        <p:tgtEl>
                                          <p:spTgt spid="72728"/>
                                        </p:tgtEl>
                                      </p:cBhvr>
                                    </p:animEffect>
                                  </p:childTnLst>
                                </p:cTn>
                              </p:par>
                            </p:childTnLst>
                          </p:cTn>
                        </p:par>
                        <p:par>
                          <p:cTn id="97" fill="hold" nodeType="afterGroup">
                            <p:stCondLst>
                              <p:cond delay="500"/>
                            </p:stCondLst>
                            <p:childTnLst>
                              <p:par>
                                <p:cTn id="98" presetID="10" presetClass="entr" presetSubtype="0" fill="hold" nodeType="afterEffect">
                                  <p:stCondLst>
                                    <p:cond delay="0"/>
                                  </p:stCondLst>
                                  <p:childTnLst>
                                    <p:set>
                                      <p:cBhvr>
                                        <p:cTn id="99" dur="1" fill="hold">
                                          <p:stCondLst>
                                            <p:cond delay="0"/>
                                          </p:stCondLst>
                                        </p:cTn>
                                        <p:tgtEl>
                                          <p:spTgt spid="72707">
                                            <p:txEl>
                                              <p:pRg st="8" end="8"/>
                                            </p:txEl>
                                          </p:spTgt>
                                        </p:tgtEl>
                                        <p:attrNameLst>
                                          <p:attrName>style.visibility</p:attrName>
                                        </p:attrNameLst>
                                      </p:cBhvr>
                                      <p:to>
                                        <p:strVal val="visible"/>
                                      </p:to>
                                    </p:set>
                                    <p:animEffect transition="in" filter="fade">
                                      <p:cBhvr>
                                        <p:cTn id="100" dur="500"/>
                                        <p:tgtEl>
                                          <p:spTgt spid="72707">
                                            <p:txEl>
                                              <p:pRg st="8" end="8"/>
                                            </p:txEl>
                                          </p:spTgt>
                                        </p:tgtEl>
                                      </p:cBhvr>
                                    </p:animEffect>
                                  </p:childTnLst>
                                </p:cTn>
                              </p:par>
                            </p:childTnLst>
                          </p:cTn>
                        </p:par>
                        <p:par>
                          <p:cTn id="101" fill="hold" nodeType="afterGroup">
                            <p:stCondLst>
                              <p:cond delay="1000"/>
                            </p:stCondLst>
                            <p:childTnLst>
                              <p:par>
                                <p:cTn id="102" presetID="10" presetClass="entr" presetSubtype="0" fill="hold" nodeType="afterEffect">
                                  <p:stCondLst>
                                    <p:cond delay="0"/>
                                  </p:stCondLst>
                                  <p:childTnLst>
                                    <p:set>
                                      <p:cBhvr>
                                        <p:cTn id="103" dur="1" fill="hold">
                                          <p:stCondLst>
                                            <p:cond delay="0"/>
                                          </p:stCondLst>
                                        </p:cTn>
                                        <p:tgtEl>
                                          <p:spTgt spid="72729"/>
                                        </p:tgtEl>
                                        <p:attrNameLst>
                                          <p:attrName>style.visibility</p:attrName>
                                        </p:attrNameLst>
                                      </p:cBhvr>
                                      <p:to>
                                        <p:strVal val="visible"/>
                                      </p:to>
                                    </p:set>
                                    <p:animEffect transition="in" filter="fade">
                                      <p:cBhvr>
                                        <p:cTn id="104" dur="500"/>
                                        <p:tgtEl>
                                          <p:spTgt spid="72729"/>
                                        </p:tgtEl>
                                      </p:cBhvr>
                                    </p:animEffect>
                                  </p:childTnLst>
                                </p:cTn>
                              </p:par>
                            </p:childTnLst>
                          </p:cTn>
                        </p:par>
                        <p:par>
                          <p:cTn id="105" fill="hold" nodeType="afterGroup">
                            <p:stCondLst>
                              <p:cond delay="1500"/>
                            </p:stCondLst>
                            <p:childTnLst>
                              <p:par>
                                <p:cTn id="106" presetID="10" presetClass="entr" presetSubtype="0" fill="hold" nodeType="afterEffect">
                                  <p:stCondLst>
                                    <p:cond delay="0"/>
                                  </p:stCondLst>
                                  <p:childTnLst>
                                    <p:set>
                                      <p:cBhvr>
                                        <p:cTn id="107" dur="1" fill="hold">
                                          <p:stCondLst>
                                            <p:cond delay="0"/>
                                          </p:stCondLst>
                                        </p:cTn>
                                        <p:tgtEl>
                                          <p:spTgt spid="72713">
                                            <p:txEl>
                                              <p:pRg st="1" end="1"/>
                                            </p:txEl>
                                          </p:spTgt>
                                        </p:tgtEl>
                                        <p:attrNameLst>
                                          <p:attrName>style.visibility</p:attrName>
                                        </p:attrNameLst>
                                      </p:cBhvr>
                                      <p:to>
                                        <p:strVal val="visible"/>
                                      </p:to>
                                    </p:set>
                                    <p:animEffect transition="in" filter="fade">
                                      <p:cBhvr>
                                        <p:cTn id="108" dur="500"/>
                                        <p:tgtEl>
                                          <p:spTgt spid="72713">
                                            <p:txEl>
                                              <p:pRg st="1" end="1"/>
                                            </p:txEl>
                                          </p:spTgt>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nodeType="clickEffect">
                                  <p:stCondLst>
                                    <p:cond delay="0"/>
                                  </p:stCondLst>
                                  <p:childTnLst>
                                    <p:set>
                                      <p:cBhvr>
                                        <p:cTn id="112" dur="1" fill="hold">
                                          <p:stCondLst>
                                            <p:cond delay="0"/>
                                          </p:stCondLst>
                                        </p:cTn>
                                        <p:tgtEl>
                                          <p:spTgt spid="72730"/>
                                        </p:tgtEl>
                                        <p:attrNameLst>
                                          <p:attrName>style.visibility</p:attrName>
                                        </p:attrNameLst>
                                      </p:cBhvr>
                                      <p:to>
                                        <p:strVal val="visible"/>
                                      </p:to>
                                    </p:set>
                                    <p:animEffect transition="in" filter="fade">
                                      <p:cBhvr>
                                        <p:cTn id="113" dur="500"/>
                                        <p:tgtEl>
                                          <p:spTgt spid="72730"/>
                                        </p:tgtEl>
                                      </p:cBhvr>
                                    </p:animEffect>
                                  </p:childTnLst>
                                </p:cTn>
                              </p:par>
                            </p:childTnLst>
                          </p:cTn>
                        </p:par>
                        <p:par>
                          <p:cTn id="114" fill="hold" nodeType="afterGroup">
                            <p:stCondLst>
                              <p:cond delay="500"/>
                            </p:stCondLst>
                            <p:childTnLst>
                              <p:par>
                                <p:cTn id="115" presetID="10" presetClass="entr" presetSubtype="0" fill="hold" nodeType="afterEffect">
                                  <p:stCondLst>
                                    <p:cond delay="0"/>
                                  </p:stCondLst>
                                  <p:childTnLst>
                                    <p:set>
                                      <p:cBhvr>
                                        <p:cTn id="116" dur="1" fill="hold">
                                          <p:stCondLst>
                                            <p:cond delay="0"/>
                                          </p:stCondLst>
                                        </p:cTn>
                                        <p:tgtEl>
                                          <p:spTgt spid="72707">
                                            <p:txEl>
                                              <p:pRg st="10" end="10"/>
                                            </p:txEl>
                                          </p:spTgt>
                                        </p:tgtEl>
                                        <p:attrNameLst>
                                          <p:attrName>style.visibility</p:attrName>
                                        </p:attrNameLst>
                                      </p:cBhvr>
                                      <p:to>
                                        <p:strVal val="visible"/>
                                      </p:to>
                                    </p:set>
                                    <p:animEffect transition="in" filter="fade">
                                      <p:cBhvr>
                                        <p:cTn id="117" dur="500"/>
                                        <p:tgtEl>
                                          <p:spTgt spid="72707">
                                            <p:txEl>
                                              <p:pRg st="10" end="10"/>
                                            </p:txEl>
                                          </p:spTgt>
                                        </p:tgtEl>
                                      </p:cBhvr>
                                    </p:animEffect>
                                  </p:childTnLst>
                                </p:cTn>
                              </p:par>
                            </p:childTnLst>
                          </p:cTn>
                        </p:par>
                        <p:par>
                          <p:cTn id="118" fill="hold" nodeType="afterGroup">
                            <p:stCondLst>
                              <p:cond delay="1000"/>
                            </p:stCondLst>
                            <p:childTnLst>
                              <p:par>
                                <p:cTn id="119" presetID="10" presetClass="entr" presetSubtype="0" fill="hold" nodeType="afterEffect">
                                  <p:stCondLst>
                                    <p:cond delay="0"/>
                                  </p:stCondLst>
                                  <p:childTnLst>
                                    <p:set>
                                      <p:cBhvr>
                                        <p:cTn id="120" dur="1" fill="hold">
                                          <p:stCondLst>
                                            <p:cond delay="0"/>
                                          </p:stCondLst>
                                        </p:cTn>
                                        <p:tgtEl>
                                          <p:spTgt spid="72731"/>
                                        </p:tgtEl>
                                        <p:attrNameLst>
                                          <p:attrName>style.visibility</p:attrName>
                                        </p:attrNameLst>
                                      </p:cBhvr>
                                      <p:to>
                                        <p:strVal val="visible"/>
                                      </p:to>
                                    </p:set>
                                    <p:animEffect transition="in" filter="fade">
                                      <p:cBhvr>
                                        <p:cTn id="121" dur="500"/>
                                        <p:tgtEl>
                                          <p:spTgt spid="72731"/>
                                        </p:tgtEl>
                                      </p:cBhvr>
                                    </p:animEffect>
                                  </p:childTnLst>
                                </p:cTn>
                              </p:par>
                              <p:par>
                                <p:cTn id="122" presetID="10" presetClass="entr" presetSubtype="0" fill="hold" nodeType="withEffect">
                                  <p:stCondLst>
                                    <p:cond delay="0"/>
                                  </p:stCondLst>
                                  <p:childTnLst>
                                    <p:set>
                                      <p:cBhvr>
                                        <p:cTn id="123" dur="1" fill="hold">
                                          <p:stCondLst>
                                            <p:cond delay="0"/>
                                          </p:stCondLst>
                                        </p:cTn>
                                        <p:tgtEl>
                                          <p:spTgt spid="72713">
                                            <p:txEl>
                                              <p:pRg st="12" end="12"/>
                                            </p:txEl>
                                          </p:spTgt>
                                        </p:tgtEl>
                                        <p:attrNameLst>
                                          <p:attrName>style.visibility</p:attrName>
                                        </p:attrNameLst>
                                      </p:cBhvr>
                                      <p:to>
                                        <p:strVal val="visible"/>
                                      </p:to>
                                    </p:set>
                                    <p:animEffect transition="in" filter="fade">
                                      <p:cBhvr>
                                        <p:cTn id="124" dur="500"/>
                                        <p:tgtEl>
                                          <p:spTgt spid="72713">
                                            <p:txEl>
                                              <p:pRg st="12" end="12"/>
                                            </p:txEl>
                                          </p:spTgt>
                                        </p:tgtEl>
                                      </p:cBhvr>
                                    </p:animEffect>
                                  </p:childTnLst>
                                </p:cTn>
                              </p:par>
                            </p:childTnLst>
                          </p:cTn>
                        </p:par>
                        <p:par>
                          <p:cTn id="125" fill="hold" nodeType="afterGroup">
                            <p:stCondLst>
                              <p:cond delay="1500"/>
                            </p:stCondLst>
                            <p:childTnLst>
                              <p:par>
                                <p:cTn id="126" presetID="10" presetClass="entr" presetSubtype="0" fill="hold" nodeType="afterEffect">
                                  <p:stCondLst>
                                    <p:cond delay="0"/>
                                  </p:stCondLst>
                                  <p:childTnLst>
                                    <p:set>
                                      <p:cBhvr>
                                        <p:cTn id="127" dur="1" fill="hold">
                                          <p:stCondLst>
                                            <p:cond delay="0"/>
                                          </p:stCondLst>
                                        </p:cTn>
                                        <p:tgtEl>
                                          <p:spTgt spid="72713">
                                            <p:txEl>
                                              <p:pRg st="11" end="11"/>
                                            </p:txEl>
                                          </p:spTgt>
                                        </p:tgtEl>
                                        <p:attrNameLst>
                                          <p:attrName>style.visibility</p:attrName>
                                        </p:attrNameLst>
                                      </p:cBhvr>
                                      <p:to>
                                        <p:strVal val="visible"/>
                                      </p:to>
                                    </p:set>
                                    <p:animEffect transition="in" filter="fade">
                                      <p:cBhvr>
                                        <p:cTn id="128" dur="500"/>
                                        <p:tgtEl>
                                          <p:spTgt spid="72713">
                                            <p:txEl>
                                              <p:pRg st="11" end="11"/>
                                            </p:txEl>
                                          </p:spTgt>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nodeType="clickEffect">
                                  <p:stCondLst>
                                    <p:cond delay="0"/>
                                  </p:stCondLst>
                                  <p:childTnLst>
                                    <p:set>
                                      <p:cBhvr>
                                        <p:cTn id="132" dur="1" fill="hold">
                                          <p:stCondLst>
                                            <p:cond delay="0"/>
                                          </p:stCondLst>
                                        </p:cTn>
                                        <p:tgtEl>
                                          <p:spTgt spid="72732"/>
                                        </p:tgtEl>
                                        <p:attrNameLst>
                                          <p:attrName>style.visibility</p:attrName>
                                        </p:attrNameLst>
                                      </p:cBhvr>
                                      <p:to>
                                        <p:strVal val="visible"/>
                                      </p:to>
                                    </p:set>
                                    <p:animEffect transition="in" filter="fade">
                                      <p:cBhvr>
                                        <p:cTn id="133" dur="500"/>
                                        <p:tgtEl>
                                          <p:spTgt spid="72732"/>
                                        </p:tgtEl>
                                      </p:cBhvr>
                                    </p:animEffect>
                                  </p:childTnLst>
                                </p:cTn>
                              </p:par>
                            </p:childTnLst>
                          </p:cTn>
                        </p:par>
                        <p:par>
                          <p:cTn id="134" fill="hold" nodeType="afterGroup">
                            <p:stCondLst>
                              <p:cond delay="500"/>
                            </p:stCondLst>
                            <p:childTnLst>
                              <p:par>
                                <p:cTn id="135" presetID="10" presetClass="entr" presetSubtype="0" fill="hold" nodeType="afterEffect">
                                  <p:stCondLst>
                                    <p:cond delay="0"/>
                                  </p:stCondLst>
                                  <p:childTnLst>
                                    <p:set>
                                      <p:cBhvr>
                                        <p:cTn id="136" dur="1" fill="hold">
                                          <p:stCondLst>
                                            <p:cond delay="0"/>
                                          </p:stCondLst>
                                        </p:cTn>
                                        <p:tgtEl>
                                          <p:spTgt spid="72707">
                                            <p:txEl>
                                              <p:pRg st="12" end="12"/>
                                            </p:txEl>
                                          </p:spTgt>
                                        </p:tgtEl>
                                        <p:attrNameLst>
                                          <p:attrName>style.visibility</p:attrName>
                                        </p:attrNameLst>
                                      </p:cBhvr>
                                      <p:to>
                                        <p:strVal val="visible"/>
                                      </p:to>
                                    </p:set>
                                    <p:animEffect transition="in" filter="fade">
                                      <p:cBhvr>
                                        <p:cTn id="137" dur="500"/>
                                        <p:tgtEl>
                                          <p:spTgt spid="72707">
                                            <p:txEl>
                                              <p:pRg st="12" end="12"/>
                                            </p:txEl>
                                          </p:spTgt>
                                        </p:tgtEl>
                                      </p:cBhvr>
                                    </p:animEffect>
                                  </p:childTnLst>
                                </p:cTn>
                              </p:par>
                              <p:par>
                                <p:cTn id="138" presetID="10" presetClass="entr" presetSubtype="0" fill="hold" nodeType="withEffect">
                                  <p:stCondLst>
                                    <p:cond delay="0"/>
                                  </p:stCondLst>
                                  <p:childTnLst>
                                    <p:set>
                                      <p:cBhvr>
                                        <p:cTn id="139" dur="1" fill="hold">
                                          <p:stCondLst>
                                            <p:cond delay="0"/>
                                          </p:stCondLst>
                                        </p:cTn>
                                        <p:tgtEl>
                                          <p:spTgt spid="72733"/>
                                        </p:tgtEl>
                                        <p:attrNameLst>
                                          <p:attrName>style.visibility</p:attrName>
                                        </p:attrNameLst>
                                      </p:cBhvr>
                                      <p:to>
                                        <p:strVal val="visible"/>
                                      </p:to>
                                    </p:set>
                                    <p:animEffect transition="in" filter="fade">
                                      <p:cBhvr>
                                        <p:cTn id="140" dur="500"/>
                                        <p:tgtEl>
                                          <p:spTgt spid="72733"/>
                                        </p:tgtEl>
                                      </p:cBhvr>
                                    </p:animEffect>
                                  </p:childTnLst>
                                </p:cTn>
                              </p:par>
                            </p:childTnLst>
                          </p:cTn>
                        </p:par>
                        <p:par>
                          <p:cTn id="141" fill="hold" nodeType="afterGroup">
                            <p:stCondLst>
                              <p:cond delay="1000"/>
                            </p:stCondLst>
                            <p:childTnLst>
                              <p:par>
                                <p:cTn id="142" presetID="10" presetClass="entr" presetSubtype="0" fill="hold" nodeType="afterEffect">
                                  <p:stCondLst>
                                    <p:cond delay="0"/>
                                  </p:stCondLst>
                                  <p:childTnLst>
                                    <p:set>
                                      <p:cBhvr>
                                        <p:cTn id="143" dur="1" fill="hold">
                                          <p:stCondLst>
                                            <p:cond delay="0"/>
                                          </p:stCondLst>
                                        </p:cTn>
                                        <p:tgtEl>
                                          <p:spTgt spid="72713">
                                            <p:txEl>
                                              <p:pRg st="4" end="4"/>
                                            </p:txEl>
                                          </p:spTgt>
                                        </p:tgtEl>
                                        <p:attrNameLst>
                                          <p:attrName>style.visibility</p:attrName>
                                        </p:attrNameLst>
                                      </p:cBhvr>
                                      <p:to>
                                        <p:strVal val="visible"/>
                                      </p:to>
                                    </p:set>
                                    <p:animEffect transition="in" filter="fade">
                                      <p:cBhvr>
                                        <p:cTn id="144" dur="500"/>
                                        <p:tgtEl>
                                          <p:spTgt spid="72713">
                                            <p:txEl>
                                              <p:pRg st="4" end="4"/>
                                            </p:txEl>
                                          </p:spTgt>
                                        </p:tgtEl>
                                      </p:cBhvr>
                                    </p:animEffect>
                                  </p:childTnLst>
                                </p:cTn>
                              </p:par>
                            </p:childTnLst>
                          </p:cTn>
                        </p:par>
                        <p:par>
                          <p:cTn id="145" fill="hold" nodeType="afterGroup">
                            <p:stCondLst>
                              <p:cond delay="1500"/>
                            </p:stCondLst>
                            <p:childTnLst>
                              <p:par>
                                <p:cTn id="146" presetID="10" presetClass="entr" presetSubtype="0" fill="hold" nodeType="afterEffect">
                                  <p:stCondLst>
                                    <p:cond delay="0"/>
                                  </p:stCondLst>
                                  <p:childTnLst>
                                    <p:set>
                                      <p:cBhvr>
                                        <p:cTn id="147" dur="1" fill="hold">
                                          <p:stCondLst>
                                            <p:cond delay="0"/>
                                          </p:stCondLst>
                                        </p:cTn>
                                        <p:tgtEl>
                                          <p:spTgt spid="72734"/>
                                        </p:tgtEl>
                                        <p:attrNameLst>
                                          <p:attrName>style.visibility</p:attrName>
                                        </p:attrNameLst>
                                      </p:cBhvr>
                                      <p:to>
                                        <p:strVal val="visible"/>
                                      </p:to>
                                    </p:set>
                                    <p:animEffect transition="in" filter="fade">
                                      <p:cBhvr>
                                        <p:cTn id="148" dur="500"/>
                                        <p:tgtEl>
                                          <p:spTgt spid="72734"/>
                                        </p:tgtEl>
                                      </p:cBhvr>
                                    </p:animEffect>
                                  </p:childTnLst>
                                </p:cTn>
                              </p:par>
                            </p:childTnLst>
                          </p:cTn>
                        </p:par>
                        <p:par>
                          <p:cTn id="149" fill="hold" nodeType="afterGroup">
                            <p:stCondLst>
                              <p:cond delay="2000"/>
                            </p:stCondLst>
                            <p:childTnLst>
                              <p:par>
                                <p:cTn id="150" presetID="10" presetClass="entr" presetSubtype="0" fill="hold" nodeType="afterEffect">
                                  <p:stCondLst>
                                    <p:cond delay="0"/>
                                  </p:stCondLst>
                                  <p:iterate type="lt">
                                    <p:tmPct val="0"/>
                                  </p:iterate>
                                  <p:childTnLst>
                                    <p:set>
                                      <p:cBhvr>
                                        <p:cTn id="151" dur="1" fill="hold">
                                          <p:stCondLst>
                                            <p:cond delay="0"/>
                                          </p:stCondLst>
                                        </p:cTn>
                                        <p:tgtEl>
                                          <p:spTgt spid="72713">
                                            <p:txEl>
                                              <p:pRg st="7" end="7"/>
                                            </p:txEl>
                                          </p:spTgt>
                                        </p:tgtEl>
                                        <p:attrNameLst>
                                          <p:attrName>style.visibility</p:attrName>
                                        </p:attrNameLst>
                                      </p:cBhvr>
                                      <p:to>
                                        <p:strVal val="visible"/>
                                      </p:to>
                                    </p:set>
                                    <p:animEffect transition="in" filter="fade">
                                      <p:cBhvr>
                                        <p:cTn id="152" dur="500"/>
                                        <p:tgtEl>
                                          <p:spTgt spid="72713">
                                            <p:txEl>
                                              <p:pRg st="7" end="7"/>
                                            </p:txEl>
                                          </p:spTgt>
                                        </p:tgtEl>
                                      </p:cBhvr>
                                    </p:animEffect>
                                  </p:childTnLst>
                                  <p:subTnLst>
                                    <p:animClr clrSpc="rgb" dir="cw">
                                      <p:cBhvr override="childStyle">
                                        <p:cTn dur="1" fill="hold" display="0" masterRel="nextClick" afterEffect="1"/>
                                        <p:tgtEl>
                                          <p:spTgt spid="72713">
                                            <p:txEl>
                                              <p:pRg st="7" end="7"/>
                                            </p:txEl>
                                          </p:spTgt>
                                        </p:tgtEl>
                                        <p:attrNameLst>
                                          <p:attrName>ppt_c</p:attrName>
                                        </p:attrNameLst>
                                      </p:cBhvr>
                                      <p:to>
                                        <a:srgbClr val="00FF00"/>
                                      </p:to>
                                    </p:animClr>
                                  </p:sub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72735"/>
                                        </p:tgtEl>
                                        <p:attrNameLst>
                                          <p:attrName>style.visibility</p:attrName>
                                        </p:attrNameLst>
                                      </p:cBhvr>
                                      <p:to>
                                        <p:strVal val="visible"/>
                                      </p:to>
                                    </p:set>
                                    <p:animEffect transition="in" filter="fade">
                                      <p:cBhvr>
                                        <p:cTn id="157" dur="500"/>
                                        <p:tgtEl>
                                          <p:spTgt spid="72735"/>
                                        </p:tgtEl>
                                      </p:cBhvr>
                                    </p:animEffect>
                                  </p:childTnLst>
                                </p:cTn>
                              </p:par>
                            </p:childTnLst>
                          </p:cTn>
                        </p:par>
                        <p:par>
                          <p:cTn id="158" fill="hold" nodeType="afterGroup">
                            <p:stCondLst>
                              <p:cond delay="500"/>
                            </p:stCondLst>
                            <p:childTnLst>
                              <p:par>
                                <p:cTn id="159" presetID="10" presetClass="entr" presetSubtype="0" fill="hold" nodeType="afterEffect">
                                  <p:stCondLst>
                                    <p:cond delay="0"/>
                                  </p:stCondLst>
                                  <p:childTnLst>
                                    <p:set>
                                      <p:cBhvr>
                                        <p:cTn id="160" dur="1" fill="hold">
                                          <p:stCondLst>
                                            <p:cond delay="0"/>
                                          </p:stCondLst>
                                        </p:cTn>
                                        <p:tgtEl>
                                          <p:spTgt spid="72707">
                                            <p:txEl>
                                              <p:pRg st="14" end="14"/>
                                            </p:txEl>
                                          </p:spTgt>
                                        </p:tgtEl>
                                        <p:attrNameLst>
                                          <p:attrName>style.visibility</p:attrName>
                                        </p:attrNameLst>
                                      </p:cBhvr>
                                      <p:to>
                                        <p:strVal val="visible"/>
                                      </p:to>
                                    </p:set>
                                    <p:animEffect transition="in" filter="fade">
                                      <p:cBhvr>
                                        <p:cTn id="161" dur="500"/>
                                        <p:tgtEl>
                                          <p:spTgt spid="72707">
                                            <p:txEl>
                                              <p:pRg st="14" end="14"/>
                                            </p:txEl>
                                          </p:spTgt>
                                        </p:tgtEl>
                                      </p:cBhvr>
                                    </p:animEffect>
                                  </p:childTnLst>
                                </p:cTn>
                              </p:par>
                            </p:childTnLst>
                          </p:cTn>
                        </p:par>
                        <p:par>
                          <p:cTn id="162" fill="hold" nodeType="afterGroup">
                            <p:stCondLst>
                              <p:cond delay="1000"/>
                            </p:stCondLst>
                            <p:childTnLst>
                              <p:par>
                                <p:cTn id="163" presetID="10" presetClass="entr" presetSubtype="0" fill="hold" nodeType="afterEffect">
                                  <p:stCondLst>
                                    <p:cond delay="0"/>
                                  </p:stCondLst>
                                  <p:childTnLst>
                                    <p:set>
                                      <p:cBhvr>
                                        <p:cTn id="164" dur="1" fill="hold">
                                          <p:stCondLst>
                                            <p:cond delay="0"/>
                                          </p:stCondLst>
                                        </p:cTn>
                                        <p:tgtEl>
                                          <p:spTgt spid="72737"/>
                                        </p:tgtEl>
                                        <p:attrNameLst>
                                          <p:attrName>style.visibility</p:attrName>
                                        </p:attrNameLst>
                                      </p:cBhvr>
                                      <p:to>
                                        <p:strVal val="visible"/>
                                      </p:to>
                                    </p:set>
                                    <p:animEffect transition="in" filter="fade">
                                      <p:cBhvr>
                                        <p:cTn id="165" dur="500"/>
                                        <p:tgtEl>
                                          <p:spTgt spid="72737"/>
                                        </p:tgtEl>
                                      </p:cBhvr>
                                    </p:animEffect>
                                  </p:childTnLst>
                                </p:cTn>
                              </p:par>
                            </p:childTnLst>
                          </p:cTn>
                        </p:par>
                        <p:par>
                          <p:cTn id="166" fill="hold" nodeType="afterGroup">
                            <p:stCondLst>
                              <p:cond delay="1500"/>
                            </p:stCondLst>
                            <p:childTnLst>
                              <p:par>
                                <p:cTn id="167" presetID="10" presetClass="entr" presetSubtype="0" fill="hold" nodeType="afterEffect">
                                  <p:stCondLst>
                                    <p:cond delay="0"/>
                                  </p:stCondLst>
                                  <p:childTnLst>
                                    <p:set>
                                      <p:cBhvr>
                                        <p:cTn id="168" dur="1" fill="hold">
                                          <p:stCondLst>
                                            <p:cond delay="0"/>
                                          </p:stCondLst>
                                        </p:cTn>
                                        <p:tgtEl>
                                          <p:spTgt spid="72713">
                                            <p:txEl>
                                              <p:pRg st="2" end="2"/>
                                            </p:txEl>
                                          </p:spTgt>
                                        </p:tgtEl>
                                        <p:attrNameLst>
                                          <p:attrName>style.visibility</p:attrName>
                                        </p:attrNameLst>
                                      </p:cBhvr>
                                      <p:to>
                                        <p:strVal val="visible"/>
                                      </p:to>
                                    </p:set>
                                    <p:animEffect transition="in" filter="fade">
                                      <p:cBhvr>
                                        <p:cTn id="169" dur="500"/>
                                        <p:tgtEl>
                                          <p:spTgt spid="72713">
                                            <p:txEl>
                                              <p:pRg st="2" end="2"/>
                                            </p:txEl>
                                          </p:spTgt>
                                        </p:tgtEl>
                                      </p:cBhvr>
                                    </p:animEffect>
                                  </p:childTnLst>
                                </p:cTn>
                              </p:par>
                            </p:childTnLst>
                          </p:cTn>
                        </p:par>
                        <p:par>
                          <p:cTn id="170" fill="hold" nodeType="afterGroup">
                            <p:stCondLst>
                              <p:cond delay="2000"/>
                            </p:stCondLst>
                            <p:childTnLst>
                              <p:par>
                                <p:cTn id="171" presetID="10" presetClass="entr" presetSubtype="0" fill="hold" nodeType="afterEffect">
                                  <p:stCondLst>
                                    <p:cond delay="0"/>
                                  </p:stCondLst>
                                  <p:childTnLst>
                                    <p:set>
                                      <p:cBhvr>
                                        <p:cTn id="172" dur="1" fill="hold">
                                          <p:stCondLst>
                                            <p:cond delay="0"/>
                                          </p:stCondLst>
                                        </p:cTn>
                                        <p:tgtEl>
                                          <p:spTgt spid="72713">
                                            <p:txEl>
                                              <p:pRg st="3" end="3"/>
                                            </p:txEl>
                                          </p:spTgt>
                                        </p:tgtEl>
                                        <p:attrNameLst>
                                          <p:attrName>style.visibility</p:attrName>
                                        </p:attrNameLst>
                                      </p:cBhvr>
                                      <p:to>
                                        <p:strVal val="visible"/>
                                      </p:to>
                                    </p:set>
                                    <p:animEffect transition="in" filter="fade">
                                      <p:cBhvr>
                                        <p:cTn id="173" dur="500"/>
                                        <p:tgtEl>
                                          <p:spTgt spid="72713">
                                            <p:txEl>
                                              <p:pRg st="3" end="3"/>
                                            </p:txEl>
                                          </p:spTgt>
                                        </p:tgtEl>
                                      </p:cBhvr>
                                    </p:animEffect>
                                  </p:childTnLst>
                                </p:cTn>
                              </p:par>
                              <p:par>
                                <p:cTn id="174" presetID="10" presetClass="entr" presetSubtype="0" fill="hold" nodeType="withEffect">
                                  <p:stCondLst>
                                    <p:cond delay="0"/>
                                  </p:stCondLst>
                                  <p:childTnLst>
                                    <p:set>
                                      <p:cBhvr>
                                        <p:cTn id="175" dur="1" fill="hold">
                                          <p:stCondLst>
                                            <p:cond delay="0"/>
                                          </p:stCondLst>
                                        </p:cTn>
                                        <p:tgtEl>
                                          <p:spTgt spid="72736"/>
                                        </p:tgtEl>
                                        <p:attrNameLst>
                                          <p:attrName>style.visibility</p:attrName>
                                        </p:attrNameLst>
                                      </p:cBhvr>
                                      <p:to>
                                        <p:strVal val="visible"/>
                                      </p:to>
                                    </p:set>
                                    <p:animEffect transition="in" filter="fade">
                                      <p:cBhvr>
                                        <p:cTn id="176" dur="500"/>
                                        <p:tgtEl>
                                          <p:spTgt spid="72736"/>
                                        </p:tgtEl>
                                      </p:cBhvr>
                                    </p:animEffect>
                                  </p:childTnLst>
                                </p:cTn>
                              </p:par>
                            </p:childTnLst>
                          </p:cTn>
                        </p:par>
                        <p:par>
                          <p:cTn id="177" fill="hold" nodeType="afterGroup">
                            <p:stCondLst>
                              <p:cond delay="2500"/>
                            </p:stCondLst>
                            <p:childTnLst>
                              <p:par>
                                <p:cTn id="178" presetID="10" presetClass="entr" presetSubtype="0" fill="hold" nodeType="afterEffect">
                                  <p:stCondLst>
                                    <p:cond delay="0"/>
                                  </p:stCondLst>
                                  <p:childTnLst>
                                    <p:set>
                                      <p:cBhvr>
                                        <p:cTn id="179" dur="1" fill="hold">
                                          <p:stCondLst>
                                            <p:cond delay="0"/>
                                          </p:stCondLst>
                                        </p:cTn>
                                        <p:tgtEl>
                                          <p:spTgt spid="72713">
                                            <p:txEl>
                                              <p:pRg st="5" end="5"/>
                                            </p:txEl>
                                          </p:spTgt>
                                        </p:tgtEl>
                                        <p:attrNameLst>
                                          <p:attrName>style.visibility</p:attrName>
                                        </p:attrNameLst>
                                      </p:cBhvr>
                                      <p:to>
                                        <p:strVal val="visible"/>
                                      </p:to>
                                    </p:set>
                                    <p:animEffect transition="in" filter="fade">
                                      <p:cBhvr>
                                        <p:cTn id="180" dur="500"/>
                                        <p:tgtEl>
                                          <p:spTgt spid="727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CCE0C830-5AD0-4BDD-B808-94389BD9CA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63491" name="Text Box 3">
            <a:extLst>
              <a:ext uri="{FF2B5EF4-FFF2-40B4-BE49-F238E27FC236}">
                <a16:creationId xmlns:a16="http://schemas.microsoft.com/office/drawing/2014/main" id="{1F1AC8D1-A331-4EC2-BA49-7C9D56E74508}"/>
              </a:ext>
            </a:extLst>
          </p:cNvPr>
          <p:cNvSpPr txBox="1">
            <a:spLocks noChangeArrowheads="1"/>
          </p:cNvSpPr>
          <p:nvPr/>
        </p:nvSpPr>
        <p:spPr bwMode="auto">
          <a:xfrm>
            <a:off x="5932488" y="192087"/>
            <a:ext cx="9124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1800" b="1" dirty="0">
                <a:solidFill>
                  <a:srgbClr val="FFFF00"/>
                </a:solidFill>
              </a:rPr>
              <a:t>La joie</a:t>
            </a:r>
          </a:p>
        </p:txBody>
      </p:sp>
      <p:sp>
        <p:nvSpPr>
          <p:cNvPr id="63492" name="Text Box 4">
            <a:extLst>
              <a:ext uri="{FF2B5EF4-FFF2-40B4-BE49-F238E27FC236}">
                <a16:creationId xmlns:a16="http://schemas.microsoft.com/office/drawing/2014/main" id="{B3C3D81F-DAAE-4353-B71D-487124A2304F}"/>
              </a:ext>
            </a:extLst>
          </p:cNvPr>
          <p:cNvSpPr txBox="1">
            <a:spLocks noChangeArrowheads="1"/>
          </p:cNvSpPr>
          <p:nvPr/>
        </p:nvSpPr>
        <p:spPr bwMode="auto">
          <a:xfrm>
            <a:off x="2124074" y="549275"/>
            <a:ext cx="68405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2000" b="1" dirty="0">
                <a:solidFill>
                  <a:srgbClr val="FFFF00"/>
                </a:solidFill>
              </a:rPr>
              <a:t>C’est difficile de définir la joie, on la confond facilement avec le plaisir, ou avec le bien-être, ou…</a:t>
            </a:r>
          </a:p>
          <a:p>
            <a:r>
              <a:rPr lang="fr-FR" altLang="fr-FR" sz="2000" b="1" dirty="0">
                <a:solidFill>
                  <a:srgbClr val="00B0F0"/>
                </a:solidFill>
              </a:rPr>
              <a:t>Joie: vive impression de plaisir que la possession d’un bien réel ou imaginaire fait éprouver.</a:t>
            </a:r>
          </a:p>
        </p:txBody>
      </p:sp>
      <p:sp>
        <p:nvSpPr>
          <p:cNvPr id="63493" name="Text Box 5">
            <a:extLst>
              <a:ext uri="{FF2B5EF4-FFF2-40B4-BE49-F238E27FC236}">
                <a16:creationId xmlns:a16="http://schemas.microsoft.com/office/drawing/2014/main" id="{3F3B0180-8444-4B24-9347-7F37589ADF3A}"/>
              </a:ext>
            </a:extLst>
          </p:cNvPr>
          <p:cNvSpPr txBox="1">
            <a:spLocks noChangeArrowheads="1"/>
          </p:cNvSpPr>
          <p:nvPr/>
        </p:nvSpPr>
        <p:spPr bwMode="auto">
          <a:xfrm>
            <a:off x="467544" y="1829444"/>
            <a:ext cx="852553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Est-ce que cette définition correspond à ces versets?</a:t>
            </a:r>
          </a:p>
          <a:p>
            <a:r>
              <a:rPr lang="fr-FR" altLang="fr-FR" sz="2000" b="1" i="1" u="sng" dirty="0">
                <a:solidFill>
                  <a:srgbClr val="FF6600"/>
                </a:solidFill>
              </a:rPr>
              <a:t>Hébreux 12:2</a:t>
            </a:r>
            <a:r>
              <a:rPr lang="fr-FR" altLang="fr-FR" sz="2000" b="1" i="1" dirty="0">
                <a:solidFill>
                  <a:srgbClr val="FF6600"/>
                </a:solidFill>
              </a:rPr>
              <a:t>  fixant les yeux sur Jésus, le chef et le consommateur de la foi, lequel, à cause de la joie qui était devant lui, a enduré la croix, ayant méprisé la honte, et est assis à la droite du trône de Dieu.</a:t>
            </a:r>
          </a:p>
          <a:p>
            <a:r>
              <a:rPr lang="fr-FR" altLang="fr-FR" sz="2000" b="1" i="1" u="sng" dirty="0">
                <a:solidFill>
                  <a:srgbClr val="FF6600"/>
                </a:solidFill>
              </a:rPr>
              <a:t>Psaumes 16:11</a:t>
            </a:r>
            <a:r>
              <a:rPr lang="fr-FR" altLang="fr-FR" sz="2000" b="1" i="1" dirty="0">
                <a:solidFill>
                  <a:srgbClr val="FF6600"/>
                </a:solidFill>
              </a:rPr>
              <a:t>  Tu me feras connaître le chemin de la vie; ta face est un rassasiement de joie, il y a des plaisirs à ta droite pour toujours.</a:t>
            </a:r>
          </a:p>
          <a:p>
            <a:r>
              <a:rPr lang="fr-FR" altLang="fr-FR" sz="2000" b="1" dirty="0">
                <a:solidFill>
                  <a:srgbClr val="FFFF00"/>
                </a:solidFill>
              </a:rPr>
              <a:t>Cette joie n’a rien de conditionné par les circonstances, bonnes ou mauvaises,  passées, présentes ou futures, </a:t>
            </a:r>
            <a:r>
              <a:rPr lang="fr-FR" altLang="fr-FR" sz="2000" b="1" u="sng" dirty="0">
                <a:solidFill>
                  <a:srgbClr val="FFFF00"/>
                </a:solidFill>
              </a:rPr>
              <a:t>c’est  quelqu’un, une présence qui rassasie.</a:t>
            </a:r>
          </a:p>
        </p:txBody>
      </p:sp>
      <p:pic>
        <p:nvPicPr>
          <p:cNvPr id="63494" name="Picture 6">
            <a:extLst>
              <a:ext uri="{FF2B5EF4-FFF2-40B4-BE49-F238E27FC236}">
                <a16:creationId xmlns:a16="http://schemas.microsoft.com/office/drawing/2014/main" id="{671A931E-7C06-47BA-A64B-DE12467EE3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363" y="5516563"/>
            <a:ext cx="1512887" cy="1195387"/>
          </a:xfrm>
          <a:prstGeom prst="rect">
            <a:avLst/>
          </a:prstGeom>
          <a:noFill/>
          <a:extLst>
            <a:ext uri="{909E8E84-426E-40DD-AFC4-6F175D3DCCD1}">
              <a14:hiddenFill xmlns:a14="http://schemas.microsoft.com/office/drawing/2010/main">
                <a:solidFill>
                  <a:srgbClr val="FFFFFF"/>
                </a:solidFill>
              </a14:hiddenFill>
            </a:ext>
          </a:extLst>
        </p:spPr>
      </p:pic>
      <p:pic>
        <p:nvPicPr>
          <p:cNvPr id="63495" name="Picture 7">
            <a:extLst>
              <a:ext uri="{FF2B5EF4-FFF2-40B4-BE49-F238E27FC236}">
                <a16:creationId xmlns:a16="http://schemas.microsoft.com/office/drawing/2014/main" id="{3B8BA681-7028-4088-987A-EC1A0B0AF8A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92275" y="5516563"/>
            <a:ext cx="1727200" cy="1157287"/>
          </a:xfrm>
          <a:prstGeom prst="rect">
            <a:avLst/>
          </a:prstGeom>
          <a:noFill/>
          <a:extLst>
            <a:ext uri="{909E8E84-426E-40DD-AFC4-6F175D3DCCD1}">
              <a14:hiddenFill xmlns:a14="http://schemas.microsoft.com/office/drawing/2010/main">
                <a:solidFill>
                  <a:srgbClr val="FFFFFF"/>
                </a:solidFill>
              </a14:hiddenFill>
            </a:ext>
          </a:extLst>
        </p:spPr>
      </p:pic>
      <p:pic>
        <p:nvPicPr>
          <p:cNvPr id="63496" name="Picture 8">
            <a:extLst>
              <a:ext uri="{FF2B5EF4-FFF2-40B4-BE49-F238E27FC236}">
                <a16:creationId xmlns:a16="http://schemas.microsoft.com/office/drawing/2014/main" id="{3BFC3FF6-0EED-4FF0-8242-4834AD877F6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92500" y="5516563"/>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63497" name="Picture 9">
            <a:extLst>
              <a:ext uri="{FF2B5EF4-FFF2-40B4-BE49-F238E27FC236}">
                <a16:creationId xmlns:a16="http://schemas.microsoft.com/office/drawing/2014/main" id="{B5D2F722-45DD-4EFA-86E1-809F2B57246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16463" y="5516563"/>
            <a:ext cx="8858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63498" name="Picture 10">
            <a:extLst>
              <a:ext uri="{FF2B5EF4-FFF2-40B4-BE49-F238E27FC236}">
                <a16:creationId xmlns:a16="http://schemas.microsoft.com/office/drawing/2014/main" id="{9A129DD1-5FA9-4FFB-86FF-3D6F46E274D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651500" y="5516563"/>
            <a:ext cx="7207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63499" name="Picture 11">
            <a:extLst>
              <a:ext uri="{FF2B5EF4-FFF2-40B4-BE49-F238E27FC236}">
                <a16:creationId xmlns:a16="http://schemas.microsoft.com/office/drawing/2014/main" id="{1BD1254A-6C32-4E4C-BFB9-86EB9F50F5F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43663" y="5516563"/>
            <a:ext cx="2555875" cy="114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3">
                                            <p:txEl>
                                              <p:pRg st="0" end="0"/>
                                            </p:txEl>
                                          </p:spTgt>
                                        </p:tgtEl>
                                        <p:attrNameLst>
                                          <p:attrName>style.visibility</p:attrName>
                                        </p:attrNameLst>
                                      </p:cBhvr>
                                      <p:to>
                                        <p:strVal val="visible"/>
                                      </p:to>
                                    </p:set>
                                    <p:animEffect transition="in" filter="fade">
                                      <p:cBhvr>
                                        <p:cTn id="7" dur="2000"/>
                                        <p:tgtEl>
                                          <p:spTgt spid="63493">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63493">
                                            <p:txEl>
                                              <p:pRg st="1" end="1"/>
                                            </p:txEl>
                                          </p:spTgt>
                                        </p:tgtEl>
                                        <p:attrNameLst>
                                          <p:attrName>style.visibility</p:attrName>
                                        </p:attrNameLst>
                                      </p:cBhvr>
                                      <p:to>
                                        <p:strVal val="visible"/>
                                      </p:to>
                                    </p:set>
                                    <p:animEffect transition="in" filter="fade">
                                      <p:cBhvr>
                                        <p:cTn id="11" dur="2000"/>
                                        <p:tgtEl>
                                          <p:spTgt spid="6349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3493">
                                            <p:txEl>
                                              <p:pRg st="2" end="2"/>
                                            </p:txEl>
                                          </p:spTgt>
                                        </p:tgtEl>
                                        <p:attrNameLst>
                                          <p:attrName>style.visibility</p:attrName>
                                        </p:attrNameLst>
                                      </p:cBhvr>
                                      <p:to>
                                        <p:strVal val="visible"/>
                                      </p:to>
                                    </p:set>
                                    <p:animEffect transition="in" filter="fade">
                                      <p:cBhvr>
                                        <p:cTn id="14" dur="2000"/>
                                        <p:tgtEl>
                                          <p:spTgt spid="6349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3493">
                                            <p:txEl>
                                              <p:pRg st="3" end="3"/>
                                            </p:txEl>
                                          </p:spTgt>
                                        </p:tgtEl>
                                        <p:attrNameLst>
                                          <p:attrName>style.visibility</p:attrName>
                                        </p:attrNameLst>
                                      </p:cBhvr>
                                      <p:to>
                                        <p:strVal val="visible"/>
                                      </p:to>
                                    </p:set>
                                    <p:animEffect transition="in" filter="fade">
                                      <p:cBhvr>
                                        <p:cTn id="19" dur="2000"/>
                                        <p:tgtEl>
                                          <p:spTgt spid="63493">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3494"/>
                                        </p:tgtEl>
                                        <p:attrNameLst>
                                          <p:attrName>style.visibility</p:attrName>
                                        </p:attrNameLst>
                                      </p:cBhvr>
                                      <p:to>
                                        <p:strVal val="visible"/>
                                      </p:to>
                                    </p:set>
                                    <p:animEffect transition="in" filter="fade">
                                      <p:cBhvr>
                                        <p:cTn id="23" dur="1000"/>
                                        <p:tgtEl>
                                          <p:spTgt spid="63494"/>
                                        </p:tgtEl>
                                      </p:cBhvr>
                                    </p:animEffect>
                                  </p:childTnLst>
                                </p:cTn>
                              </p:par>
                            </p:childTnLst>
                          </p:cTn>
                        </p:par>
                        <p:par>
                          <p:cTn id="24" fill="hold" nodeType="afterGroup">
                            <p:stCondLst>
                              <p:cond delay="3000"/>
                            </p:stCondLst>
                            <p:childTnLst>
                              <p:par>
                                <p:cTn id="25" presetID="10" presetClass="entr" presetSubtype="0" fill="hold" nodeType="afterEffect">
                                  <p:stCondLst>
                                    <p:cond delay="0"/>
                                  </p:stCondLst>
                                  <p:childTnLst>
                                    <p:set>
                                      <p:cBhvr>
                                        <p:cTn id="26" dur="1" fill="hold">
                                          <p:stCondLst>
                                            <p:cond delay="0"/>
                                          </p:stCondLst>
                                        </p:cTn>
                                        <p:tgtEl>
                                          <p:spTgt spid="63495"/>
                                        </p:tgtEl>
                                        <p:attrNameLst>
                                          <p:attrName>style.visibility</p:attrName>
                                        </p:attrNameLst>
                                      </p:cBhvr>
                                      <p:to>
                                        <p:strVal val="visible"/>
                                      </p:to>
                                    </p:set>
                                    <p:animEffect transition="in" filter="fade">
                                      <p:cBhvr>
                                        <p:cTn id="27" dur="1000"/>
                                        <p:tgtEl>
                                          <p:spTgt spid="63495"/>
                                        </p:tgtEl>
                                      </p:cBhvr>
                                    </p:animEffect>
                                  </p:childTnLst>
                                </p:cTn>
                              </p:par>
                            </p:childTnLst>
                          </p:cTn>
                        </p:par>
                        <p:par>
                          <p:cTn id="28" fill="hold" nodeType="afterGroup">
                            <p:stCondLst>
                              <p:cond delay="4000"/>
                            </p:stCondLst>
                            <p:childTnLst>
                              <p:par>
                                <p:cTn id="29" presetID="10" presetClass="entr" presetSubtype="0" fill="hold" nodeType="afterEffect">
                                  <p:stCondLst>
                                    <p:cond delay="0"/>
                                  </p:stCondLst>
                                  <p:childTnLst>
                                    <p:set>
                                      <p:cBhvr>
                                        <p:cTn id="30" dur="1" fill="hold">
                                          <p:stCondLst>
                                            <p:cond delay="0"/>
                                          </p:stCondLst>
                                        </p:cTn>
                                        <p:tgtEl>
                                          <p:spTgt spid="63496"/>
                                        </p:tgtEl>
                                        <p:attrNameLst>
                                          <p:attrName>style.visibility</p:attrName>
                                        </p:attrNameLst>
                                      </p:cBhvr>
                                      <p:to>
                                        <p:strVal val="visible"/>
                                      </p:to>
                                    </p:set>
                                    <p:animEffect transition="in" filter="fade">
                                      <p:cBhvr>
                                        <p:cTn id="31" dur="1000"/>
                                        <p:tgtEl>
                                          <p:spTgt spid="63496"/>
                                        </p:tgtEl>
                                      </p:cBhvr>
                                    </p:animEffect>
                                  </p:childTnLst>
                                </p:cTn>
                              </p:par>
                            </p:childTnLst>
                          </p:cTn>
                        </p:par>
                        <p:par>
                          <p:cTn id="32" fill="hold" nodeType="afterGroup">
                            <p:stCondLst>
                              <p:cond delay="5000"/>
                            </p:stCondLst>
                            <p:childTnLst>
                              <p:par>
                                <p:cTn id="33" presetID="10" presetClass="entr" presetSubtype="0" fill="hold" nodeType="afterEffect">
                                  <p:stCondLst>
                                    <p:cond delay="0"/>
                                  </p:stCondLst>
                                  <p:childTnLst>
                                    <p:set>
                                      <p:cBhvr>
                                        <p:cTn id="34" dur="1" fill="hold">
                                          <p:stCondLst>
                                            <p:cond delay="0"/>
                                          </p:stCondLst>
                                        </p:cTn>
                                        <p:tgtEl>
                                          <p:spTgt spid="63497"/>
                                        </p:tgtEl>
                                        <p:attrNameLst>
                                          <p:attrName>style.visibility</p:attrName>
                                        </p:attrNameLst>
                                      </p:cBhvr>
                                      <p:to>
                                        <p:strVal val="visible"/>
                                      </p:to>
                                    </p:set>
                                    <p:animEffect transition="in" filter="fade">
                                      <p:cBhvr>
                                        <p:cTn id="35" dur="1000"/>
                                        <p:tgtEl>
                                          <p:spTgt spid="63497"/>
                                        </p:tgtEl>
                                      </p:cBhvr>
                                    </p:animEffect>
                                  </p:childTnLst>
                                </p:cTn>
                              </p:par>
                            </p:childTnLst>
                          </p:cTn>
                        </p:par>
                        <p:par>
                          <p:cTn id="36" fill="hold" nodeType="afterGroup">
                            <p:stCondLst>
                              <p:cond delay="6000"/>
                            </p:stCondLst>
                            <p:childTnLst>
                              <p:par>
                                <p:cTn id="37" presetID="10" presetClass="entr" presetSubtype="0" fill="hold" nodeType="afterEffect">
                                  <p:stCondLst>
                                    <p:cond delay="0"/>
                                  </p:stCondLst>
                                  <p:childTnLst>
                                    <p:set>
                                      <p:cBhvr>
                                        <p:cTn id="38" dur="1" fill="hold">
                                          <p:stCondLst>
                                            <p:cond delay="0"/>
                                          </p:stCondLst>
                                        </p:cTn>
                                        <p:tgtEl>
                                          <p:spTgt spid="63498"/>
                                        </p:tgtEl>
                                        <p:attrNameLst>
                                          <p:attrName>style.visibility</p:attrName>
                                        </p:attrNameLst>
                                      </p:cBhvr>
                                      <p:to>
                                        <p:strVal val="visible"/>
                                      </p:to>
                                    </p:set>
                                    <p:animEffect transition="in" filter="fade">
                                      <p:cBhvr>
                                        <p:cTn id="39" dur="1000"/>
                                        <p:tgtEl>
                                          <p:spTgt spid="63498"/>
                                        </p:tgtEl>
                                      </p:cBhvr>
                                    </p:animEffect>
                                  </p:childTnLst>
                                </p:cTn>
                              </p:par>
                            </p:childTnLst>
                          </p:cTn>
                        </p:par>
                        <p:par>
                          <p:cTn id="40" fill="hold" nodeType="afterGroup">
                            <p:stCondLst>
                              <p:cond delay="7000"/>
                            </p:stCondLst>
                            <p:childTnLst>
                              <p:par>
                                <p:cTn id="41" presetID="10" presetClass="entr" presetSubtype="0" fill="hold" nodeType="afterEffect">
                                  <p:stCondLst>
                                    <p:cond delay="0"/>
                                  </p:stCondLst>
                                  <p:childTnLst>
                                    <p:set>
                                      <p:cBhvr>
                                        <p:cTn id="42" dur="1" fill="hold">
                                          <p:stCondLst>
                                            <p:cond delay="0"/>
                                          </p:stCondLst>
                                        </p:cTn>
                                        <p:tgtEl>
                                          <p:spTgt spid="63499"/>
                                        </p:tgtEl>
                                        <p:attrNameLst>
                                          <p:attrName>style.visibility</p:attrName>
                                        </p:attrNameLst>
                                      </p:cBhvr>
                                      <p:to>
                                        <p:strVal val="visible"/>
                                      </p:to>
                                    </p:set>
                                    <p:animEffect transition="in" filter="fade">
                                      <p:cBhvr>
                                        <p:cTn id="43" dur="1000"/>
                                        <p:tgtEl>
                                          <p:spTgt spid="63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B8187E3C-8829-4710-87E7-887F808C83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a:extLst>
              <a:ext uri="{FF2B5EF4-FFF2-40B4-BE49-F238E27FC236}">
                <a16:creationId xmlns:a16="http://schemas.microsoft.com/office/drawing/2014/main" id="{BDF0584E-769D-47B4-9457-3A244B934472}"/>
              </a:ext>
            </a:extLst>
          </p:cNvPr>
          <p:cNvSpPr txBox="1">
            <a:spLocks noChangeArrowheads="1"/>
          </p:cNvSpPr>
          <p:nvPr/>
        </p:nvSpPr>
        <p:spPr bwMode="auto">
          <a:xfrm>
            <a:off x="6190983" y="215335"/>
            <a:ext cx="9941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a:solidFill>
                  <a:srgbClr val="FFFF00"/>
                </a:solidFill>
              </a:rPr>
              <a:t>La joie</a:t>
            </a:r>
          </a:p>
        </p:txBody>
      </p:sp>
      <p:pic>
        <p:nvPicPr>
          <p:cNvPr id="16389" name="Picture 5">
            <a:extLst>
              <a:ext uri="{FF2B5EF4-FFF2-40B4-BE49-F238E27FC236}">
                <a16:creationId xmlns:a16="http://schemas.microsoft.com/office/drawing/2014/main" id="{25D0C3DB-CBC4-4EEF-B4F4-9B4F22A36B3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4387" y="593630"/>
            <a:ext cx="1800225" cy="127317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4C476BF5-DEDF-4CA6-8EA1-05380868AAF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363" y="5546725"/>
            <a:ext cx="1512887" cy="1195388"/>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a:extLst>
              <a:ext uri="{FF2B5EF4-FFF2-40B4-BE49-F238E27FC236}">
                <a16:creationId xmlns:a16="http://schemas.microsoft.com/office/drawing/2014/main" id="{9458C3A1-2D06-4A11-98C2-58E1DDEC9B3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92275" y="5584825"/>
            <a:ext cx="1727200" cy="1157288"/>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a:extLst>
              <a:ext uri="{FF2B5EF4-FFF2-40B4-BE49-F238E27FC236}">
                <a16:creationId xmlns:a16="http://schemas.microsoft.com/office/drawing/2014/main" id="{07CC4F28-30AA-40F8-B10D-1E948B08078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492500" y="5589588"/>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a:extLst>
              <a:ext uri="{FF2B5EF4-FFF2-40B4-BE49-F238E27FC236}">
                <a16:creationId xmlns:a16="http://schemas.microsoft.com/office/drawing/2014/main" id="{A6BFE209-6195-450A-9ECF-5C395F6396E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16463" y="5618163"/>
            <a:ext cx="8858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a:extLst>
              <a:ext uri="{FF2B5EF4-FFF2-40B4-BE49-F238E27FC236}">
                <a16:creationId xmlns:a16="http://schemas.microsoft.com/office/drawing/2014/main" id="{22A3A28F-D598-45CE-AFF2-AF5634107CE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651500" y="5618163"/>
            <a:ext cx="7207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a:extLst>
              <a:ext uri="{FF2B5EF4-FFF2-40B4-BE49-F238E27FC236}">
                <a16:creationId xmlns:a16="http://schemas.microsoft.com/office/drawing/2014/main" id="{2067412D-AC7C-4593-BED6-640FB9C7431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43663" y="5605463"/>
            <a:ext cx="2627312" cy="1136650"/>
          </a:xfrm>
          <a:prstGeom prst="rect">
            <a:avLst/>
          </a:prstGeom>
          <a:noFill/>
          <a:extLst>
            <a:ext uri="{909E8E84-426E-40DD-AFC4-6F175D3DCCD1}">
              <a14:hiddenFill xmlns:a14="http://schemas.microsoft.com/office/drawing/2010/main">
                <a:solidFill>
                  <a:srgbClr val="FFFFFF"/>
                </a:solidFill>
              </a14:hiddenFill>
            </a:ext>
          </a:extLst>
        </p:spPr>
      </p:pic>
      <p:sp>
        <p:nvSpPr>
          <p:cNvPr id="16397" name="Text Box 13">
            <a:extLst>
              <a:ext uri="{FF2B5EF4-FFF2-40B4-BE49-F238E27FC236}">
                <a16:creationId xmlns:a16="http://schemas.microsoft.com/office/drawing/2014/main" id="{FE53E18B-5218-4030-844A-E6FF3E0FA7FA}"/>
              </a:ext>
            </a:extLst>
          </p:cNvPr>
          <p:cNvSpPr txBox="1">
            <a:spLocks noChangeArrowheads="1"/>
          </p:cNvSpPr>
          <p:nvPr/>
        </p:nvSpPr>
        <p:spPr bwMode="auto">
          <a:xfrm>
            <a:off x="2131281" y="696912"/>
            <a:ext cx="455679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rgbClr val="FFFF00"/>
                </a:solidFill>
              </a:rPr>
              <a:t>La Bible elle-même témoigne que le vin (et la vigne qui le produit) représente la joie:</a:t>
            </a:r>
          </a:p>
        </p:txBody>
      </p:sp>
      <p:sp>
        <p:nvSpPr>
          <p:cNvPr id="16398" name="Text Box 14">
            <a:extLst>
              <a:ext uri="{FF2B5EF4-FFF2-40B4-BE49-F238E27FC236}">
                <a16:creationId xmlns:a16="http://schemas.microsoft.com/office/drawing/2014/main" id="{474C19F6-9BEE-4F5B-80A9-4255A3A8DA18}"/>
              </a:ext>
            </a:extLst>
          </p:cNvPr>
          <p:cNvSpPr txBox="1">
            <a:spLocks noChangeArrowheads="1"/>
          </p:cNvSpPr>
          <p:nvPr/>
        </p:nvSpPr>
        <p:spPr bwMode="auto">
          <a:xfrm>
            <a:off x="179388" y="1844675"/>
            <a:ext cx="896461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b="1" i="1" u="sng" dirty="0">
                <a:solidFill>
                  <a:srgbClr val="FF6600"/>
                </a:solidFill>
              </a:rPr>
              <a:t>Juges 9:13</a:t>
            </a:r>
            <a:r>
              <a:rPr lang="fr-FR" altLang="fr-FR" b="1" i="1" dirty="0">
                <a:solidFill>
                  <a:srgbClr val="FF6600"/>
                </a:solidFill>
              </a:rPr>
              <a:t>  Et </a:t>
            </a:r>
            <a:r>
              <a:rPr lang="fr-FR" altLang="fr-FR" b="1" i="1">
                <a:solidFill>
                  <a:srgbClr val="FF6600"/>
                </a:solidFill>
              </a:rPr>
              <a:t>la vigne </a:t>
            </a:r>
            <a:r>
              <a:rPr lang="fr-FR" altLang="fr-FR" b="1" i="1" dirty="0">
                <a:solidFill>
                  <a:srgbClr val="FF6600"/>
                </a:solidFill>
              </a:rPr>
              <a:t>leur dit, Laisserais-je mon moût, qui réjouit Dieu et les hommes, et irais-je m’agiter pour les arbres?</a:t>
            </a:r>
          </a:p>
          <a:p>
            <a:r>
              <a:rPr lang="fr-FR" altLang="fr-FR" b="1" i="1" u="sng" dirty="0">
                <a:solidFill>
                  <a:srgbClr val="FF6600"/>
                </a:solidFill>
              </a:rPr>
              <a:t>Psaumes 104:15</a:t>
            </a:r>
            <a:r>
              <a:rPr lang="fr-FR" altLang="fr-FR" b="1" i="1" dirty="0">
                <a:solidFill>
                  <a:srgbClr val="FF6600"/>
                </a:solidFill>
              </a:rPr>
              <a:t> … le vin qui réjouit le cœur de l’homme, </a:t>
            </a:r>
          </a:p>
          <a:p>
            <a:pPr algn="ctr"/>
            <a:r>
              <a:rPr lang="fr-FR" altLang="fr-FR" b="1" dirty="0">
                <a:solidFill>
                  <a:srgbClr val="FFFF00"/>
                </a:solidFill>
              </a:rPr>
              <a:t>Pour porter du fruit, la vigne a besoin de beaucoup de soins </a:t>
            </a:r>
          </a:p>
          <a:p>
            <a:pPr algn="ctr"/>
            <a:r>
              <a:rPr lang="fr-FR" altLang="fr-FR" b="1" dirty="0">
                <a:solidFill>
                  <a:srgbClr val="FFFF00"/>
                </a:solidFill>
              </a:rPr>
              <a:t>avant la plantation, mais aussi tout au long de la vie de la plante: </a:t>
            </a:r>
          </a:p>
          <a:p>
            <a:r>
              <a:rPr lang="fr-FR" altLang="fr-FR" b="1" i="1" u="sng" dirty="0">
                <a:solidFill>
                  <a:srgbClr val="FF6600"/>
                </a:solidFill>
              </a:rPr>
              <a:t>Esaïe 5: 1-2</a:t>
            </a:r>
            <a:r>
              <a:rPr lang="fr-FR" altLang="fr-FR" b="1" i="1" dirty="0">
                <a:solidFill>
                  <a:srgbClr val="FF6600"/>
                </a:solidFill>
              </a:rPr>
              <a:t> Je chanterai à mon bien-aimé un cantique de mon bien-aimé, sur sa vigne, Mon bien-aimé avait une vigne sur un coteau fertile. Et il la fossoya et en ôta les pierres, et la planta de ceps exquis; et il bâtit une tour au milieu d’elle, et y tailla aussi un pressoir; </a:t>
            </a:r>
            <a:r>
              <a:rPr lang="fr-FR" altLang="fr-FR" b="1" i="1" u="sng" dirty="0">
                <a:solidFill>
                  <a:srgbClr val="FF6600"/>
                </a:solidFill>
              </a:rPr>
              <a:t>5:4</a:t>
            </a:r>
            <a:r>
              <a:rPr lang="fr-FR" altLang="fr-FR" b="1" i="1" dirty="0">
                <a:solidFill>
                  <a:srgbClr val="FF6600"/>
                </a:solidFill>
              </a:rPr>
              <a:t>  Qu’y avait-il encore à faire pour ma vigne, que je n’aie pas fait pour elle?</a:t>
            </a:r>
          </a:p>
          <a:p>
            <a:r>
              <a:rPr lang="fr-FR" altLang="fr-FR" b="1" i="1" u="sng" dirty="0">
                <a:solidFill>
                  <a:srgbClr val="FF6600"/>
                </a:solidFill>
              </a:rPr>
              <a:t>Marc 12:1</a:t>
            </a:r>
            <a:r>
              <a:rPr lang="fr-FR" altLang="fr-FR" b="1" i="1" dirty="0">
                <a:solidFill>
                  <a:srgbClr val="FF6600"/>
                </a:solidFill>
              </a:rPr>
              <a:t>  Un homme planta une vigne, et l’environna d’une clôture, et y creusa une fosse pour un pressoir, et y bâtit une tour;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8">
                                            <p:txEl>
                                              <p:pRg st="0" end="0"/>
                                            </p:txEl>
                                          </p:spTgt>
                                        </p:tgtEl>
                                        <p:attrNameLst>
                                          <p:attrName>style.visibility</p:attrName>
                                        </p:attrNameLst>
                                      </p:cBhvr>
                                      <p:to>
                                        <p:strVal val="visible"/>
                                      </p:to>
                                    </p:set>
                                    <p:animEffect transition="in" filter="fade">
                                      <p:cBhvr>
                                        <p:cTn id="7" dur="2000"/>
                                        <p:tgtEl>
                                          <p:spTgt spid="1639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98">
                                            <p:txEl>
                                              <p:pRg st="1" end="1"/>
                                            </p:txEl>
                                          </p:spTgt>
                                        </p:tgtEl>
                                        <p:attrNameLst>
                                          <p:attrName>style.visibility</p:attrName>
                                        </p:attrNameLst>
                                      </p:cBhvr>
                                      <p:to>
                                        <p:strVal val="visible"/>
                                      </p:to>
                                    </p:set>
                                    <p:animEffect transition="in" filter="fade">
                                      <p:cBhvr>
                                        <p:cTn id="10" dur="2000"/>
                                        <p:tgtEl>
                                          <p:spTgt spid="1639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16398">
                                            <p:txEl>
                                              <p:pRg st="2" end="2"/>
                                            </p:txEl>
                                          </p:spTgt>
                                        </p:tgtEl>
                                        <p:attrNameLst>
                                          <p:attrName>style.visibility</p:attrName>
                                        </p:attrNameLst>
                                      </p:cBhvr>
                                      <p:to>
                                        <p:strVal val="visible"/>
                                      </p:to>
                                    </p:set>
                                    <p:anim calcmode="lin" valueType="num">
                                      <p:cBhvr>
                                        <p:cTn id="15" dur="2000" fill="hold"/>
                                        <p:tgtEl>
                                          <p:spTgt spid="16398">
                                            <p:txEl>
                                              <p:pRg st="2" end="2"/>
                                            </p:txEl>
                                          </p:spTgt>
                                        </p:tgtEl>
                                        <p:attrNameLst>
                                          <p:attrName>ppt_w</p:attrName>
                                        </p:attrNameLst>
                                      </p:cBhvr>
                                      <p:tavLst>
                                        <p:tav tm="0">
                                          <p:val>
                                            <p:fltVal val="0"/>
                                          </p:val>
                                        </p:tav>
                                        <p:tav tm="100000">
                                          <p:val>
                                            <p:strVal val="#ppt_w"/>
                                          </p:val>
                                        </p:tav>
                                      </p:tavLst>
                                    </p:anim>
                                    <p:anim calcmode="lin" valueType="num">
                                      <p:cBhvr>
                                        <p:cTn id="16" dur="2000" fill="hold"/>
                                        <p:tgtEl>
                                          <p:spTgt spid="16398">
                                            <p:txEl>
                                              <p:pRg st="2" end="2"/>
                                            </p:txEl>
                                          </p:spTgt>
                                        </p:tgtEl>
                                        <p:attrNameLst>
                                          <p:attrName>ppt_h</p:attrName>
                                        </p:attrNameLst>
                                      </p:cBhvr>
                                      <p:tavLst>
                                        <p:tav tm="0">
                                          <p:val>
                                            <p:fltVal val="0"/>
                                          </p:val>
                                        </p:tav>
                                        <p:tav tm="100000">
                                          <p:val>
                                            <p:strVal val="#ppt_h"/>
                                          </p:val>
                                        </p:tav>
                                      </p:tavLst>
                                    </p:anim>
                                    <p:animEffect transition="in" filter="fade">
                                      <p:cBhvr>
                                        <p:cTn id="17" dur="2000"/>
                                        <p:tgtEl>
                                          <p:spTgt spid="16398">
                                            <p:txEl>
                                              <p:pRg st="2" end="2"/>
                                            </p:txEl>
                                          </p:spTgt>
                                        </p:tgtEl>
                                      </p:cBhvr>
                                    </p:animEffect>
                                  </p:childTnLst>
                                </p:cTn>
                              </p:par>
                              <p:par>
                                <p:cTn id="18" presetID="53" presetClass="entr" presetSubtype="0" fill="hold" nodeType="withEffect">
                                  <p:stCondLst>
                                    <p:cond delay="0"/>
                                  </p:stCondLst>
                                  <p:childTnLst>
                                    <p:set>
                                      <p:cBhvr>
                                        <p:cTn id="19" dur="1" fill="hold">
                                          <p:stCondLst>
                                            <p:cond delay="0"/>
                                          </p:stCondLst>
                                        </p:cTn>
                                        <p:tgtEl>
                                          <p:spTgt spid="16398">
                                            <p:txEl>
                                              <p:pRg st="3" end="3"/>
                                            </p:txEl>
                                          </p:spTgt>
                                        </p:tgtEl>
                                        <p:attrNameLst>
                                          <p:attrName>style.visibility</p:attrName>
                                        </p:attrNameLst>
                                      </p:cBhvr>
                                      <p:to>
                                        <p:strVal val="visible"/>
                                      </p:to>
                                    </p:set>
                                    <p:anim calcmode="lin" valueType="num">
                                      <p:cBhvr>
                                        <p:cTn id="20" dur="2000" fill="hold"/>
                                        <p:tgtEl>
                                          <p:spTgt spid="16398">
                                            <p:txEl>
                                              <p:pRg st="3" end="3"/>
                                            </p:txEl>
                                          </p:spTgt>
                                        </p:tgtEl>
                                        <p:attrNameLst>
                                          <p:attrName>ppt_w</p:attrName>
                                        </p:attrNameLst>
                                      </p:cBhvr>
                                      <p:tavLst>
                                        <p:tav tm="0">
                                          <p:val>
                                            <p:fltVal val="0"/>
                                          </p:val>
                                        </p:tav>
                                        <p:tav tm="100000">
                                          <p:val>
                                            <p:strVal val="#ppt_w"/>
                                          </p:val>
                                        </p:tav>
                                      </p:tavLst>
                                    </p:anim>
                                    <p:anim calcmode="lin" valueType="num">
                                      <p:cBhvr>
                                        <p:cTn id="21" dur="2000" fill="hold"/>
                                        <p:tgtEl>
                                          <p:spTgt spid="16398">
                                            <p:txEl>
                                              <p:pRg st="3" end="3"/>
                                            </p:txEl>
                                          </p:spTgt>
                                        </p:tgtEl>
                                        <p:attrNameLst>
                                          <p:attrName>ppt_h</p:attrName>
                                        </p:attrNameLst>
                                      </p:cBhvr>
                                      <p:tavLst>
                                        <p:tav tm="0">
                                          <p:val>
                                            <p:fltVal val="0"/>
                                          </p:val>
                                        </p:tav>
                                        <p:tav tm="100000">
                                          <p:val>
                                            <p:strVal val="#ppt_h"/>
                                          </p:val>
                                        </p:tav>
                                      </p:tavLst>
                                    </p:anim>
                                    <p:animEffect transition="in" filter="fade">
                                      <p:cBhvr>
                                        <p:cTn id="22" dur="2000"/>
                                        <p:tgtEl>
                                          <p:spTgt spid="16398">
                                            <p:txEl>
                                              <p:pRg st="3" end="3"/>
                                            </p:txEl>
                                          </p:spTgt>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398">
                                            <p:txEl>
                                              <p:pRg st="4" end="4"/>
                                            </p:txEl>
                                          </p:spTgt>
                                        </p:tgtEl>
                                        <p:attrNameLst>
                                          <p:attrName>style.visibility</p:attrName>
                                        </p:attrNameLst>
                                      </p:cBhvr>
                                      <p:to>
                                        <p:strVal val="visible"/>
                                      </p:to>
                                    </p:set>
                                    <p:animEffect transition="in" filter="fade">
                                      <p:cBhvr>
                                        <p:cTn id="26" dur="2000"/>
                                        <p:tgtEl>
                                          <p:spTgt spid="16398">
                                            <p:txEl>
                                              <p:pRg st="4" end="4"/>
                                            </p:txEl>
                                          </p:spTgt>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16398">
                                            <p:txEl>
                                              <p:pRg st="5" end="5"/>
                                            </p:txEl>
                                          </p:spTgt>
                                        </p:tgtEl>
                                        <p:attrNameLst>
                                          <p:attrName>style.visibility</p:attrName>
                                        </p:attrNameLst>
                                      </p:cBhvr>
                                      <p:to>
                                        <p:strVal val="visible"/>
                                      </p:to>
                                    </p:set>
                                    <p:animEffect transition="in" filter="fade">
                                      <p:cBhvr>
                                        <p:cTn id="30" dur="2000"/>
                                        <p:tgtEl>
                                          <p:spTgt spid="163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90D3A63D-E622-46EE-BEF1-34F4209CBAA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50" y="115888"/>
            <a:ext cx="1873250" cy="1679575"/>
          </a:xfrm>
          <a:prstGeom prst="rect">
            <a:avLst/>
          </a:prstGeom>
          <a:noFill/>
          <a:extLst>
            <a:ext uri="{909E8E84-426E-40DD-AFC4-6F175D3DCCD1}">
              <a14:hiddenFill xmlns:a14="http://schemas.microsoft.com/office/drawing/2010/main">
                <a:solidFill>
                  <a:srgbClr val="FFFFFF"/>
                </a:solidFill>
              </a14:hiddenFill>
            </a:ext>
          </a:extLst>
        </p:spPr>
      </p:pic>
      <p:sp>
        <p:nvSpPr>
          <p:cNvPr id="65539" name="Text Box 3">
            <a:extLst>
              <a:ext uri="{FF2B5EF4-FFF2-40B4-BE49-F238E27FC236}">
                <a16:creationId xmlns:a16="http://schemas.microsoft.com/office/drawing/2014/main" id="{07A1728F-B55A-43C4-8B78-59BBF32E1419}"/>
              </a:ext>
            </a:extLst>
          </p:cNvPr>
          <p:cNvSpPr txBox="1">
            <a:spLocks noChangeArrowheads="1"/>
          </p:cNvSpPr>
          <p:nvPr/>
        </p:nvSpPr>
        <p:spPr bwMode="auto">
          <a:xfrm>
            <a:off x="6227763" y="328553"/>
            <a:ext cx="9877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dirty="0">
                <a:solidFill>
                  <a:srgbClr val="FFFF00"/>
                </a:solidFill>
              </a:rPr>
              <a:t>La joie</a:t>
            </a:r>
          </a:p>
        </p:txBody>
      </p:sp>
      <p:pic>
        <p:nvPicPr>
          <p:cNvPr id="65540" name="Picture 4">
            <a:extLst>
              <a:ext uri="{FF2B5EF4-FFF2-40B4-BE49-F238E27FC236}">
                <a16:creationId xmlns:a16="http://schemas.microsoft.com/office/drawing/2014/main" id="{5C72A3DD-06E9-4A0C-AF30-9A2ED2222BC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80287" y="474663"/>
            <a:ext cx="1584325" cy="1120775"/>
          </a:xfrm>
          <a:prstGeom prst="rect">
            <a:avLst/>
          </a:prstGeom>
          <a:noFill/>
          <a:extLst>
            <a:ext uri="{909E8E84-426E-40DD-AFC4-6F175D3DCCD1}">
              <a14:hiddenFill xmlns:a14="http://schemas.microsoft.com/office/drawing/2010/main">
                <a:solidFill>
                  <a:srgbClr val="FFFFFF"/>
                </a:solidFill>
              </a14:hiddenFill>
            </a:ext>
          </a:extLst>
        </p:spPr>
      </p:pic>
      <p:pic>
        <p:nvPicPr>
          <p:cNvPr id="65542" name="Picture 6">
            <a:extLst>
              <a:ext uri="{FF2B5EF4-FFF2-40B4-BE49-F238E27FC236}">
                <a16:creationId xmlns:a16="http://schemas.microsoft.com/office/drawing/2014/main" id="{A668AC08-3A3F-49BF-88D9-03B0044BEE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87624" y="5917152"/>
            <a:ext cx="1183267" cy="792833"/>
          </a:xfrm>
          <a:prstGeom prst="rect">
            <a:avLst/>
          </a:prstGeom>
          <a:noFill/>
          <a:extLst>
            <a:ext uri="{909E8E84-426E-40DD-AFC4-6F175D3DCCD1}">
              <a14:hiddenFill xmlns:a14="http://schemas.microsoft.com/office/drawing/2010/main">
                <a:solidFill>
                  <a:srgbClr val="FFFFFF"/>
                </a:solidFill>
              </a14:hiddenFill>
            </a:ext>
          </a:extLst>
        </p:spPr>
      </p:pic>
      <p:pic>
        <p:nvPicPr>
          <p:cNvPr id="65543" name="Picture 7">
            <a:extLst>
              <a:ext uri="{FF2B5EF4-FFF2-40B4-BE49-F238E27FC236}">
                <a16:creationId xmlns:a16="http://schemas.microsoft.com/office/drawing/2014/main" id="{ED346DD2-A114-4305-83B0-335D335D6DC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55776" y="5917152"/>
            <a:ext cx="792833" cy="792833"/>
          </a:xfrm>
          <a:prstGeom prst="rect">
            <a:avLst/>
          </a:prstGeom>
          <a:noFill/>
          <a:extLst>
            <a:ext uri="{909E8E84-426E-40DD-AFC4-6F175D3DCCD1}">
              <a14:hiddenFill xmlns:a14="http://schemas.microsoft.com/office/drawing/2010/main">
                <a:solidFill>
                  <a:srgbClr val="FFFFFF"/>
                </a:solidFill>
              </a14:hiddenFill>
            </a:ext>
          </a:extLst>
        </p:spPr>
      </p:pic>
      <p:pic>
        <p:nvPicPr>
          <p:cNvPr id="65544" name="Picture 8">
            <a:extLst>
              <a:ext uri="{FF2B5EF4-FFF2-40B4-BE49-F238E27FC236}">
                <a16:creationId xmlns:a16="http://schemas.microsoft.com/office/drawing/2014/main" id="{AB1C4276-8A26-40C5-9FF5-009C317F3E0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91880" y="5917152"/>
            <a:ext cx="624860" cy="792833"/>
          </a:xfrm>
          <a:prstGeom prst="rect">
            <a:avLst/>
          </a:prstGeom>
          <a:noFill/>
          <a:extLst>
            <a:ext uri="{909E8E84-426E-40DD-AFC4-6F175D3DCCD1}">
              <a14:hiddenFill xmlns:a14="http://schemas.microsoft.com/office/drawing/2010/main">
                <a:solidFill>
                  <a:srgbClr val="FFFFFF"/>
                </a:solidFill>
              </a14:hiddenFill>
            </a:ext>
          </a:extLst>
        </p:spPr>
      </p:pic>
      <p:pic>
        <p:nvPicPr>
          <p:cNvPr id="65545" name="Picture 9">
            <a:extLst>
              <a:ext uri="{FF2B5EF4-FFF2-40B4-BE49-F238E27FC236}">
                <a16:creationId xmlns:a16="http://schemas.microsoft.com/office/drawing/2014/main" id="{42C5B769-13A5-46F8-9620-AD0F76D0FD9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83968" y="5942504"/>
            <a:ext cx="508399" cy="792833"/>
          </a:xfrm>
          <a:prstGeom prst="rect">
            <a:avLst/>
          </a:prstGeom>
          <a:noFill/>
          <a:extLst>
            <a:ext uri="{909E8E84-426E-40DD-AFC4-6F175D3DCCD1}">
              <a14:hiddenFill xmlns:a14="http://schemas.microsoft.com/office/drawing/2010/main">
                <a:solidFill>
                  <a:srgbClr val="FFFFFF"/>
                </a:solidFill>
              </a14:hiddenFill>
            </a:ext>
          </a:extLst>
        </p:spPr>
      </p:pic>
      <p:pic>
        <p:nvPicPr>
          <p:cNvPr id="65546" name="Picture 10">
            <a:extLst>
              <a:ext uri="{FF2B5EF4-FFF2-40B4-BE49-F238E27FC236}">
                <a16:creationId xmlns:a16="http://schemas.microsoft.com/office/drawing/2014/main" id="{A5C482CE-F751-44E0-A8AF-A2665E5A927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32040" y="5910015"/>
            <a:ext cx="1944761" cy="841359"/>
          </a:xfrm>
          <a:prstGeom prst="rect">
            <a:avLst/>
          </a:prstGeom>
          <a:noFill/>
          <a:extLst>
            <a:ext uri="{909E8E84-426E-40DD-AFC4-6F175D3DCCD1}">
              <a14:hiddenFill xmlns:a14="http://schemas.microsoft.com/office/drawing/2010/main">
                <a:solidFill>
                  <a:srgbClr val="FFFFFF"/>
                </a:solidFill>
              </a14:hiddenFill>
            </a:ext>
          </a:extLst>
        </p:spPr>
      </p:pic>
      <p:sp>
        <p:nvSpPr>
          <p:cNvPr id="65549" name="Text Box 13">
            <a:extLst>
              <a:ext uri="{FF2B5EF4-FFF2-40B4-BE49-F238E27FC236}">
                <a16:creationId xmlns:a16="http://schemas.microsoft.com/office/drawing/2014/main" id="{12C49281-D77C-471B-90B3-BC622195101A}"/>
              </a:ext>
            </a:extLst>
          </p:cNvPr>
          <p:cNvSpPr txBox="1">
            <a:spLocks noChangeArrowheads="1"/>
          </p:cNvSpPr>
          <p:nvPr/>
        </p:nvSpPr>
        <p:spPr bwMode="auto">
          <a:xfrm>
            <a:off x="269876" y="328553"/>
            <a:ext cx="8766174"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altLang="fr-FR" b="1" i="1" u="sng" dirty="0">
                <a:solidFill>
                  <a:srgbClr val="FF6600"/>
                </a:solidFill>
              </a:rPr>
              <a:t>Jean 15:1-17</a:t>
            </a:r>
            <a:r>
              <a:rPr lang="fr-FR" altLang="fr-FR" b="1" i="1" dirty="0">
                <a:solidFill>
                  <a:srgbClr val="FF6600"/>
                </a:solidFill>
              </a:rPr>
              <a:t> </a:t>
            </a:r>
          </a:p>
          <a:p>
            <a:r>
              <a:rPr lang="fr-FR" altLang="fr-FR" b="1" i="1" dirty="0">
                <a:solidFill>
                  <a:srgbClr val="FF6600"/>
                </a:solidFill>
              </a:rPr>
              <a:t>				Moi, je suis le vrai cep, et mon Père est </a:t>
            </a:r>
          </a:p>
          <a:p>
            <a:r>
              <a:rPr lang="fr-FR" altLang="fr-FR" b="1" i="1" dirty="0">
                <a:solidFill>
                  <a:srgbClr val="FF6600"/>
                </a:solidFill>
              </a:rPr>
              <a:t>				le cultivateur. Tout sarment en moi qui ne porte</a:t>
            </a:r>
          </a:p>
          <a:p>
            <a:r>
              <a:rPr lang="fr-FR" altLang="fr-FR" b="1" i="1" dirty="0">
                <a:solidFill>
                  <a:srgbClr val="FF6600"/>
                </a:solidFill>
              </a:rPr>
              <a:t>				 pas de fruit, il l’ôte; et tout sarment qui porte </a:t>
            </a:r>
          </a:p>
          <a:p>
            <a:r>
              <a:rPr lang="fr-FR" altLang="fr-FR" b="1" i="1" dirty="0">
                <a:solidFill>
                  <a:srgbClr val="FF6600"/>
                </a:solidFill>
              </a:rPr>
              <a:t>				</a:t>
            </a:r>
            <a:r>
              <a:rPr lang="fr-FR" altLang="fr-FR" b="1" i="1" dirty="0">
                <a:solidFill>
                  <a:srgbClr val="00B0F0"/>
                </a:solidFill>
              </a:rPr>
              <a:t>du fruit</a:t>
            </a:r>
            <a:r>
              <a:rPr lang="fr-FR" altLang="fr-FR" b="1" i="1" dirty="0">
                <a:solidFill>
                  <a:srgbClr val="FF6600"/>
                </a:solidFill>
              </a:rPr>
              <a:t>, il le nettoie, afin qu’il porte </a:t>
            </a:r>
            <a:r>
              <a:rPr lang="fr-FR" altLang="fr-FR" b="1" i="1" dirty="0">
                <a:solidFill>
                  <a:srgbClr val="00B0F0"/>
                </a:solidFill>
              </a:rPr>
              <a:t>plus de fruit…  </a:t>
            </a:r>
          </a:p>
          <a:p>
            <a:r>
              <a:rPr lang="fr-FR" altLang="fr-FR" b="1" i="1" dirty="0">
                <a:solidFill>
                  <a:srgbClr val="FF6600"/>
                </a:solidFill>
              </a:rPr>
              <a:t>…Demeurez en moi, et moi en vous. Comme le sarment ne peut pas porter de fruit de lui-même, à moins qu’il ne demeure dans le cep, de même vous non plus vous ne le pouvez pas, à moins que vous ne demeuriez en moi.  Moi, je suis le cep, vous, les sarments. Celui qui demeure en moi, et moi en lui, celui-là porte </a:t>
            </a:r>
            <a:r>
              <a:rPr lang="fr-FR" altLang="fr-FR" b="1" i="1" dirty="0">
                <a:solidFill>
                  <a:srgbClr val="00B0F0"/>
                </a:solidFill>
              </a:rPr>
              <a:t>beaucoup de fruit; </a:t>
            </a:r>
            <a:r>
              <a:rPr lang="fr-FR" altLang="fr-FR" b="1" i="1" dirty="0">
                <a:solidFill>
                  <a:srgbClr val="FF6600"/>
                </a:solidFill>
              </a:rPr>
              <a:t>car, séparés de moi, vous ne pouvez rien faire… </a:t>
            </a:r>
          </a:p>
          <a:p>
            <a:r>
              <a:rPr lang="fr-FR" altLang="fr-FR" b="1" i="1" dirty="0">
                <a:solidFill>
                  <a:srgbClr val="FF6600"/>
                </a:solidFill>
              </a:rPr>
              <a:t>… En ceci mon Père est glorifié, que vous portiez </a:t>
            </a:r>
            <a:r>
              <a:rPr lang="fr-FR" altLang="fr-FR" b="1" i="1" dirty="0">
                <a:solidFill>
                  <a:srgbClr val="00B0F0"/>
                </a:solidFill>
              </a:rPr>
              <a:t>beaucoup de fruit; </a:t>
            </a:r>
            <a:r>
              <a:rPr lang="fr-FR" altLang="fr-FR" b="1" i="1" dirty="0">
                <a:solidFill>
                  <a:srgbClr val="FF6600"/>
                </a:solidFill>
              </a:rPr>
              <a:t>et vous serez mes disciples…</a:t>
            </a:r>
          </a:p>
          <a:p>
            <a:r>
              <a:rPr lang="fr-FR" altLang="fr-FR" b="1" i="1" dirty="0">
                <a:solidFill>
                  <a:srgbClr val="FF6600"/>
                </a:solidFill>
              </a:rPr>
              <a:t>…  Je vous ai dit ces choses, afin que </a:t>
            </a:r>
            <a:r>
              <a:rPr lang="fr-FR" altLang="fr-FR" b="1" i="1" dirty="0">
                <a:solidFill>
                  <a:srgbClr val="FFFF00"/>
                </a:solidFill>
              </a:rPr>
              <a:t>ma joie </a:t>
            </a:r>
            <a:r>
              <a:rPr lang="fr-FR" altLang="fr-FR" b="1" i="1" dirty="0">
                <a:solidFill>
                  <a:srgbClr val="FF6600"/>
                </a:solidFill>
              </a:rPr>
              <a:t>soit en vous, et que </a:t>
            </a:r>
            <a:r>
              <a:rPr lang="fr-FR" altLang="fr-FR" b="1" i="1" dirty="0">
                <a:solidFill>
                  <a:srgbClr val="FFFF00"/>
                </a:solidFill>
              </a:rPr>
              <a:t>votre joie </a:t>
            </a:r>
            <a:r>
              <a:rPr lang="fr-FR" altLang="fr-FR" b="1" i="1" dirty="0">
                <a:solidFill>
                  <a:srgbClr val="FF6600"/>
                </a:solidFill>
              </a:rPr>
              <a:t>soit accomplie…</a:t>
            </a:r>
          </a:p>
          <a:p>
            <a:r>
              <a:rPr lang="fr-FR" altLang="fr-FR" b="1" i="1" dirty="0">
                <a:solidFill>
                  <a:srgbClr val="FF6600"/>
                </a:solidFill>
              </a:rPr>
              <a:t>… Ce n’est pas vous qui m’avez choisi; mais c’est moi qui vous ai choisis et qui vous ai établis, afin que vous alliez, et que vous portiez </a:t>
            </a:r>
            <a:r>
              <a:rPr lang="fr-FR" altLang="fr-FR" b="1" i="1" dirty="0">
                <a:solidFill>
                  <a:srgbClr val="00B0F0"/>
                </a:solidFill>
              </a:rPr>
              <a:t>du fruit, et que votre fruit demeure; </a:t>
            </a:r>
            <a:r>
              <a:rPr lang="fr-FR" altLang="fr-FR" b="1" i="1" dirty="0">
                <a:solidFill>
                  <a:srgbClr val="FF6600"/>
                </a:solidFill>
              </a:rPr>
              <a:t>afin que tout ce que vous demanderez au Père en mon nom, il vous le donne.</a:t>
            </a:r>
          </a:p>
          <a:p>
            <a:r>
              <a:rPr lang="fr-FR" altLang="fr-FR" b="1" i="1" dirty="0">
                <a:solidFill>
                  <a:srgbClr val="FF6600"/>
                </a:solidFill>
              </a:rPr>
              <a:t> Je vous commande ces choses, c’est que vous vous aimiez les uns les autres.</a:t>
            </a:r>
          </a:p>
        </p:txBody>
      </p:sp>
      <p:pic>
        <p:nvPicPr>
          <p:cNvPr id="2" name="Image 1">
            <a:extLst>
              <a:ext uri="{FF2B5EF4-FFF2-40B4-BE49-F238E27FC236}">
                <a16:creationId xmlns:a16="http://schemas.microsoft.com/office/drawing/2014/main" id="{C847F2A8-1FB2-4E90-9DFA-AE582DBC9369}"/>
              </a:ext>
            </a:extLst>
          </p:cNvPr>
          <p:cNvPicPr>
            <a:picLocks noChangeAspect="1"/>
          </p:cNvPicPr>
          <p:nvPr/>
        </p:nvPicPr>
        <p:blipFill>
          <a:blip r:embed="rId10"/>
          <a:stretch>
            <a:fillRect/>
          </a:stretch>
        </p:blipFill>
        <p:spPr>
          <a:xfrm>
            <a:off x="7020272" y="5934419"/>
            <a:ext cx="1182727" cy="792549"/>
          </a:xfrm>
          <a:prstGeom prst="rect">
            <a:avLst/>
          </a:prstGeom>
        </p:spPr>
      </p:pic>
      <p:pic>
        <p:nvPicPr>
          <p:cNvPr id="3" name="Image 2">
            <a:extLst>
              <a:ext uri="{FF2B5EF4-FFF2-40B4-BE49-F238E27FC236}">
                <a16:creationId xmlns:a16="http://schemas.microsoft.com/office/drawing/2014/main" id="{B613ECFC-7117-4FED-9C9E-073111276167}"/>
              </a:ext>
            </a:extLst>
          </p:cNvPr>
          <p:cNvPicPr>
            <a:picLocks noChangeAspect="1"/>
          </p:cNvPicPr>
          <p:nvPr/>
        </p:nvPicPr>
        <p:blipFill>
          <a:blip r:embed="rId11"/>
          <a:stretch>
            <a:fillRect/>
          </a:stretch>
        </p:blipFill>
        <p:spPr>
          <a:xfrm>
            <a:off x="8316416" y="5904860"/>
            <a:ext cx="621846" cy="792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549"/>
                                        </p:tgtEl>
                                        <p:attrNameLst>
                                          <p:attrName>style.visibility</p:attrName>
                                        </p:attrNameLst>
                                      </p:cBhvr>
                                      <p:to>
                                        <p:strVal val="visible"/>
                                      </p:to>
                                    </p:set>
                                    <p:animEffect transition="in" filter="fade">
                                      <p:cBhvr>
                                        <p:cTn id="7" dur="2000"/>
                                        <p:tgtEl>
                                          <p:spTgt spid="65549"/>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65542"/>
                                        </p:tgtEl>
                                        <p:attrNameLst>
                                          <p:attrName>style.visibility</p:attrName>
                                        </p:attrNameLst>
                                      </p:cBhvr>
                                      <p:to>
                                        <p:strVal val="visible"/>
                                      </p:to>
                                    </p:set>
                                    <p:animEffect transition="in" filter="fade">
                                      <p:cBhvr>
                                        <p:cTn id="11" dur="500"/>
                                        <p:tgtEl>
                                          <p:spTgt spid="65542"/>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65543"/>
                                        </p:tgtEl>
                                        <p:attrNameLst>
                                          <p:attrName>style.visibility</p:attrName>
                                        </p:attrNameLst>
                                      </p:cBhvr>
                                      <p:to>
                                        <p:strVal val="visible"/>
                                      </p:to>
                                    </p:set>
                                    <p:animEffect transition="in" filter="fade">
                                      <p:cBhvr>
                                        <p:cTn id="15" dur="500"/>
                                        <p:tgtEl>
                                          <p:spTgt spid="65543"/>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65544"/>
                                        </p:tgtEl>
                                        <p:attrNameLst>
                                          <p:attrName>style.visibility</p:attrName>
                                        </p:attrNameLst>
                                      </p:cBhvr>
                                      <p:to>
                                        <p:strVal val="visible"/>
                                      </p:to>
                                    </p:set>
                                    <p:animEffect transition="in" filter="fade">
                                      <p:cBhvr>
                                        <p:cTn id="19" dur="500"/>
                                        <p:tgtEl>
                                          <p:spTgt spid="65544"/>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65545"/>
                                        </p:tgtEl>
                                        <p:attrNameLst>
                                          <p:attrName>style.visibility</p:attrName>
                                        </p:attrNameLst>
                                      </p:cBhvr>
                                      <p:to>
                                        <p:strVal val="visible"/>
                                      </p:to>
                                    </p:set>
                                    <p:animEffect transition="in" filter="fade">
                                      <p:cBhvr>
                                        <p:cTn id="23" dur="500"/>
                                        <p:tgtEl>
                                          <p:spTgt spid="65545"/>
                                        </p:tgtEl>
                                      </p:cBhvr>
                                    </p:animEffect>
                                  </p:childTnLst>
                                </p:cTn>
                              </p:par>
                            </p:childTnLst>
                          </p:cTn>
                        </p:par>
                        <p:par>
                          <p:cTn id="24" fill="hold" nodeType="afterGroup">
                            <p:stCondLst>
                              <p:cond delay="4000"/>
                            </p:stCondLst>
                            <p:childTnLst>
                              <p:par>
                                <p:cTn id="25" presetID="10" presetClass="entr" presetSubtype="0" fill="hold" nodeType="afterEffect">
                                  <p:stCondLst>
                                    <p:cond delay="0"/>
                                  </p:stCondLst>
                                  <p:childTnLst>
                                    <p:set>
                                      <p:cBhvr>
                                        <p:cTn id="26" dur="1" fill="hold">
                                          <p:stCondLst>
                                            <p:cond delay="0"/>
                                          </p:stCondLst>
                                        </p:cTn>
                                        <p:tgtEl>
                                          <p:spTgt spid="65546"/>
                                        </p:tgtEl>
                                        <p:attrNameLst>
                                          <p:attrName>style.visibility</p:attrName>
                                        </p:attrNameLst>
                                      </p:cBhvr>
                                      <p:to>
                                        <p:strVal val="visible"/>
                                      </p:to>
                                    </p:set>
                                    <p:animEffect transition="in" filter="fade">
                                      <p:cBhvr>
                                        <p:cTn id="27" dur="500"/>
                                        <p:tgtEl>
                                          <p:spTgt spid="65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9" grpId="0"/>
    </p:bldLst>
  </p:timing>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Traînée de condensation</Template>
  <TotalTime>3025</TotalTime>
  <Words>14463</Words>
  <Application>Microsoft Office PowerPoint</Application>
  <PresentationFormat>Affichage à l'écran (4:3)</PresentationFormat>
  <Paragraphs>632</Paragraphs>
  <Slides>34</Slides>
  <Notes>34</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34</vt:i4>
      </vt:variant>
    </vt:vector>
  </HeadingPairs>
  <TitlesOfParts>
    <vt:vector size="38" baseType="lpstr">
      <vt:lpstr>Arial</vt:lpstr>
      <vt:lpstr>Arial Black</vt:lpstr>
      <vt:lpstr>Century Gothic</vt:lpstr>
      <vt:lpstr>Traînée de condensation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Rouméas</dc:creator>
  <cp:lastModifiedBy>Jean-Paul Rouméas</cp:lastModifiedBy>
  <cp:revision>24</cp:revision>
  <dcterms:created xsi:type="dcterms:W3CDTF">2006-03-18T10:48:13Z</dcterms:created>
  <dcterms:modified xsi:type="dcterms:W3CDTF">2025-03-13T07:50:46Z</dcterms:modified>
</cp:coreProperties>
</file>