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2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2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« Saisissez une citation ici. »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e du titre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18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9" name="Numéro de diapositive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7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8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36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7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contenu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ecteurs 6"/>
          <p:cNvSpPr/>
          <p:nvPr/>
        </p:nvSpPr>
        <p:spPr>
          <a:xfrm>
            <a:off x="5000" y="5008"/>
            <a:ext cx="1165432" cy="1165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3000"/>
            </a:srgbClr>
          </a:solidFill>
          <a:ln w="3175" cap="rnd">
            <a:solidFill>
              <a:srgbClr val="D1C29E"/>
            </a:solidFill>
          </a:ln>
        </p:spPr>
        <p:txBody>
          <a:bodyPr lIns="65023" tIns="65023" rIns="65023" bIns="65023" anchor="ctr"/>
          <a:lstStyle/>
          <a:p>
            <a:pPr defTabSz="130048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45" name="Ellipse 7"/>
          <p:cNvSpPr/>
          <p:nvPr/>
        </p:nvSpPr>
        <p:spPr>
          <a:xfrm>
            <a:off x="240093" y="30011"/>
            <a:ext cx="2420897" cy="2420897"/>
          </a:xfrm>
          <a:prstGeom prst="ellipse">
            <a:avLst/>
          </a:prstGeom>
          <a:ln w="38100" cap="rnd">
            <a:solidFill>
              <a:srgbClr val="FFF5DE"/>
            </a:solidFill>
          </a:ln>
          <a:effectLst>
            <a:outerShdw sx="100000" sy="100000" kx="0" ky="0" algn="b" rotWithShape="0" blurRad="25400" dist="25400" dir="5400000">
              <a:srgbClr val="AEA48D">
                <a:alpha val="8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46" name="Bouée 10"/>
          <p:cNvSpPr/>
          <p:nvPr/>
        </p:nvSpPr>
        <p:spPr>
          <a:xfrm rot="2315674">
            <a:off x="260097" y="1500554"/>
            <a:ext cx="1601022" cy="1568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503" y="10800"/>
                </a:moveTo>
                <a:cubicBezTo>
                  <a:pt x="2503" y="15353"/>
                  <a:pt x="6218" y="19044"/>
                  <a:pt x="10800" y="19044"/>
                </a:cubicBezTo>
                <a:cubicBezTo>
                  <a:pt x="15382" y="19044"/>
                  <a:pt x="19096" y="15353"/>
                  <a:pt x="19096" y="10800"/>
                </a:cubicBezTo>
                <a:cubicBezTo>
                  <a:pt x="19096" y="6247"/>
                  <a:pt x="15382" y="2556"/>
                  <a:pt x="10800" y="2556"/>
                </a:cubicBezTo>
                <a:cubicBezTo>
                  <a:pt x="6218" y="2556"/>
                  <a:pt x="2503" y="6247"/>
                  <a:pt x="2503" y="10800"/>
                </a:cubicBezTo>
                <a:close/>
              </a:path>
            </a:pathLst>
          </a:custGeom>
          <a:gradFill>
            <a:gsLst>
              <a:gs pos="0">
                <a:srgbClr val="FFFCF6">
                  <a:alpha val="70000"/>
                </a:srgbClr>
              </a:gs>
              <a:gs pos="70000">
                <a:srgbClr val="FFFEFB">
                  <a:alpha val="55000"/>
                </a:srgbClr>
              </a:gs>
              <a:gs pos="100000">
                <a:srgbClr val="EED18D">
                  <a:alpha val="60000"/>
                </a:srgbClr>
              </a:gs>
            </a:gsLst>
            <a:path path="circle">
              <a:fillToRect l="37721" t="-19636" r="62278" b="119636"/>
            </a:path>
          </a:gradFill>
          <a:ln w="3175" cap="rnd">
            <a:solidFill>
              <a:srgbClr val="C5B691"/>
            </a:solidFill>
          </a:ln>
          <a:effectLst>
            <a:outerShdw sx="100000" sy="100000" kx="0" ky="0" algn="b" rotWithShape="0" blurRad="12700" dist="12700" dir="4500000">
              <a:srgbClr val="565041">
                <a:alpha val="3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47" name="Rectangle 11"/>
          <p:cNvSpPr/>
          <p:nvPr/>
        </p:nvSpPr>
        <p:spPr>
          <a:xfrm>
            <a:off x="1440530" y="-77"/>
            <a:ext cx="11564270" cy="975367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48" name="Rectangle 14"/>
          <p:cNvSpPr/>
          <p:nvPr/>
        </p:nvSpPr>
        <p:spPr>
          <a:xfrm>
            <a:off x="1443532" y="-77"/>
            <a:ext cx="104040" cy="975367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50800" dist="50800" dir="10800000">
              <a:srgbClr val="706B60">
                <a:alpha val="2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49" name="Texte du titre"/>
          <p:cNvSpPr txBox="1"/>
          <p:nvPr>
            <p:ph type="title"/>
          </p:nvPr>
        </p:nvSpPr>
        <p:spPr>
          <a:xfrm>
            <a:off x="2041753" y="390596"/>
            <a:ext cx="1066393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1300480">
              <a:defRPr sz="6000">
                <a:solidFill>
                  <a:srgbClr val="572314"/>
                </a:solidFill>
                <a:effectLst>
                  <a:outerShdw sx="100000" sy="100000" kx="0" ky="0" algn="b" rotWithShape="0" blurRad="50800" dist="30000" dir="5400000">
                    <a:srgbClr val="000000">
                      <a:alpha val="30000"/>
                    </a:srgbClr>
                  </a:outerShdw>
                </a:effectLst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50" name="Texte niveau 1…"/>
          <p:cNvSpPr txBox="1"/>
          <p:nvPr>
            <p:ph type="body" idx="1"/>
          </p:nvPr>
        </p:nvSpPr>
        <p:spPr>
          <a:xfrm>
            <a:off x="2041753" y="2059093"/>
            <a:ext cx="10663938" cy="6827521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2058" indent="-389762" defTabSz="1300480">
              <a:spcBef>
                <a:spcPts val="800"/>
              </a:spcBef>
              <a:buClr>
                <a:srgbClr val="3891A7"/>
              </a:buClr>
              <a:buSzPct val="80000"/>
              <a:buChar char="●"/>
              <a:defRPr sz="4400">
                <a:solidFill>
                  <a:srgbClr val="000000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  <a:lvl2pPr marL="775933" indent="-373597" defTabSz="1300480">
              <a:spcBef>
                <a:spcPts val="800"/>
              </a:spcBef>
              <a:buClr>
                <a:srgbClr val="3891A7"/>
              </a:buClr>
              <a:buSzPct val="100000"/>
              <a:buChar char="◦"/>
              <a:defRPr sz="4400">
                <a:solidFill>
                  <a:srgbClr val="000000"/>
                </a:solidFill>
                <a:latin typeface="Gill Sans MT"/>
                <a:ea typeface="Gill Sans MT"/>
                <a:cs typeface="Gill Sans MT"/>
                <a:sym typeface="Gill Sans MT"/>
              </a:defRPr>
            </a:lvl2pPr>
            <a:lvl3pPr marL="1077467" indent="-419100" defTabSz="1300480">
              <a:spcBef>
                <a:spcPts val="800"/>
              </a:spcBef>
              <a:buClr>
                <a:srgbClr val="3891A7"/>
              </a:buClr>
              <a:buSzPct val="100000"/>
              <a:buChar char="●"/>
              <a:defRPr sz="4400">
                <a:solidFill>
                  <a:srgbClr val="000000"/>
                </a:solidFill>
                <a:latin typeface="Gill Sans MT"/>
                <a:ea typeface="Gill Sans MT"/>
                <a:cs typeface="Gill Sans MT"/>
                <a:sym typeface="Gill Sans MT"/>
              </a:defRPr>
            </a:lvl3pPr>
            <a:lvl4pPr marL="1305763" indent="-382219" defTabSz="1300480">
              <a:spcBef>
                <a:spcPts val="800"/>
              </a:spcBef>
              <a:buClr>
                <a:srgbClr val="3891A7"/>
              </a:buClr>
              <a:buSzPct val="100000"/>
              <a:buChar char="●"/>
              <a:defRPr sz="4400">
                <a:solidFill>
                  <a:srgbClr val="000000"/>
                </a:solidFill>
                <a:latin typeface="Gill Sans MT"/>
                <a:ea typeface="Gill Sans MT"/>
                <a:cs typeface="Gill Sans MT"/>
                <a:sym typeface="Gill Sans MT"/>
              </a:defRPr>
            </a:lvl4pPr>
            <a:lvl5pPr marL="1517904" indent="-402336" defTabSz="1300480">
              <a:spcBef>
                <a:spcPts val="800"/>
              </a:spcBef>
              <a:buClr>
                <a:srgbClr val="3891A7"/>
              </a:buClr>
              <a:buSzPct val="100000"/>
              <a:buChar char="●"/>
              <a:defRPr sz="4400">
                <a:solidFill>
                  <a:srgbClr val="000000"/>
                </a:solidFill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1" name="Numéro de diapositive"/>
          <p:cNvSpPr txBox="1"/>
          <p:nvPr>
            <p:ph type="sldNum" sz="quarter" idx="2"/>
          </p:nvPr>
        </p:nvSpPr>
        <p:spPr>
          <a:xfrm>
            <a:off x="12391257" y="9273878"/>
            <a:ext cx="368769" cy="371349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1600">
                <a:solidFill>
                  <a:srgbClr val="B4A688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723900" y="723900"/>
            <a:ext cx="5638801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’avènement…"/>
          <p:cNvSpPr txBox="1"/>
          <p:nvPr>
            <p:ph type="ctrTitle"/>
          </p:nvPr>
        </p:nvSpPr>
        <p:spPr>
          <a:xfrm>
            <a:off x="7334666" y="5214298"/>
            <a:ext cx="5417038" cy="3302001"/>
          </a:xfrm>
          <a:prstGeom prst="rect">
            <a:avLst/>
          </a:prstGeom>
        </p:spPr>
        <p:txBody>
          <a:bodyPr/>
          <a:lstStyle/>
          <a:p>
            <a:pPr defTabSz="531622">
              <a:defRPr sz="7280">
                <a:latin typeface="Gill Sans"/>
                <a:ea typeface="Gill Sans"/>
                <a:cs typeface="Gill Sans"/>
                <a:sym typeface="Gill Sans"/>
              </a:defRPr>
            </a:pPr>
            <a:r>
              <a:t>L’avènement</a:t>
            </a:r>
          </a:p>
          <a:p>
            <a:pPr defTabSz="531622">
              <a:defRPr sz="7280">
                <a:latin typeface="Gill Sans"/>
                <a:ea typeface="Gill Sans"/>
                <a:cs typeface="Gill Sans"/>
                <a:sym typeface="Gill Sans"/>
              </a:defRPr>
            </a:pPr>
            <a:r>
              <a:t>du</a:t>
            </a:r>
          </a:p>
          <a:p>
            <a:pPr defTabSz="531622">
              <a:defRPr sz="7280">
                <a:latin typeface="Gill Sans"/>
                <a:ea typeface="Gill Sans"/>
                <a:cs typeface="Gill Sans"/>
                <a:sym typeface="Gill Sans"/>
              </a:defRPr>
            </a:pPr>
            <a:r>
              <a:t>faux roi</a:t>
            </a:r>
          </a:p>
        </p:txBody>
      </p:sp>
      <p:sp>
        <p:nvSpPr>
          <p:cNvPr id="161" name="IEB - Cursus 2024-25"/>
          <p:cNvSpPr txBox="1"/>
          <p:nvPr/>
        </p:nvSpPr>
        <p:spPr>
          <a:xfrm>
            <a:off x="7951703" y="8963698"/>
            <a:ext cx="5726561" cy="637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3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IEB - Cursus 2024-25</a:t>
            </a:r>
          </a:p>
        </p:txBody>
      </p:sp>
      <p:pic>
        <p:nvPicPr>
          <p:cNvPr id="162" name="pasted-image.tiff" descr="pasted-image.tiff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60" y="187960"/>
            <a:ext cx="7004253" cy="9377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Un schéma…"/>
          <p:cNvSpPr txBox="1"/>
          <p:nvPr>
            <p:ph type="title"/>
          </p:nvPr>
        </p:nvSpPr>
        <p:spPr>
          <a:xfrm>
            <a:off x="1270000" y="457200"/>
            <a:ext cx="10464800" cy="2641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0000"/>
              </a:lnSpc>
            </a:pPr>
            <a:r>
              <a:t>Un schéma </a:t>
            </a:r>
          </a:p>
          <a:p>
            <a:pPr>
              <a:lnSpc>
                <a:spcPct val="60000"/>
              </a:lnSpc>
            </a:pPr>
            <a:r>
              <a:t>possible...</a:t>
            </a:r>
          </a:p>
        </p:txBody>
      </p:sp>
      <p:grpSp>
        <p:nvGrpSpPr>
          <p:cNvPr id="191" name="Grouper"/>
          <p:cNvGrpSpPr/>
          <p:nvPr/>
        </p:nvGrpSpPr>
        <p:grpSpPr>
          <a:xfrm>
            <a:off x="571499" y="4257677"/>
            <a:ext cx="12742743" cy="5070473"/>
            <a:chOff x="135368" y="247650"/>
            <a:chExt cx="12742741" cy="5070472"/>
          </a:xfrm>
        </p:grpSpPr>
        <p:sp>
          <p:nvSpPr>
            <p:cNvPr id="165" name="Règne de 1000 ans"/>
            <p:cNvSpPr/>
            <p:nvPr/>
          </p:nvSpPr>
          <p:spPr>
            <a:xfrm>
              <a:off x="7887010" y="180657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z="24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Règne de 1000 ans</a:t>
              </a:r>
            </a:p>
          </p:txBody>
        </p:sp>
        <p:sp>
          <p:nvSpPr>
            <p:cNvPr id="166" name="Ligne"/>
            <p:cNvSpPr/>
            <p:nvPr/>
          </p:nvSpPr>
          <p:spPr>
            <a:xfrm flipH="1">
              <a:off x="135368" y="3716882"/>
              <a:ext cx="5368692" cy="2"/>
            </a:xfrm>
            <a:prstGeom prst="line">
              <a:avLst/>
            </a:prstGeom>
            <a:noFill/>
            <a:ln w="76200" cap="flat">
              <a:solidFill>
                <a:schemeClr val="accent6">
                  <a:hueOff val="7068528"/>
                  <a:satOff val="-63217"/>
                  <a:lumOff val="21330"/>
                </a:schemeClr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gne"/>
            <p:cNvSpPr/>
            <p:nvPr/>
          </p:nvSpPr>
          <p:spPr>
            <a:xfrm flipV="1">
              <a:off x="5456668" y="1253156"/>
              <a:ext cx="1" cy="1315417"/>
            </a:xfrm>
            <a:prstGeom prst="line">
              <a:avLst/>
            </a:prstGeom>
            <a:noFill/>
            <a:ln w="25400" cap="flat">
              <a:solidFill>
                <a:srgbClr val="6E6E6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gne"/>
            <p:cNvSpPr/>
            <p:nvPr/>
          </p:nvSpPr>
          <p:spPr>
            <a:xfrm flipV="1">
              <a:off x="1106918" y="701676"/>
              <a:ext cx="1" cy="127000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69" name="Ligne"/>
            <p:cNvSpPr/>
            <p:nvPr/>
          </p:nvSpPr>
          <p:spPr>
            <a:xfrm flipV="1">
              <a:off x="979918" y="828676"/>
              <a:ext cx="254001" cy="25400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70" name="Ligne"/>
            <p:cNvSpPr/>
            <p:nvPr/>
          </p:nvSpPr>
          <p:spPr>
            <a:xfrm>
              <a:off x="174753" y="1984376"/>
              <a:ext cx="11783031" cy="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71" name="Ligne"/>
            <p:cNvSpPr/>
            <p:nvPr/>
          </p:nvSpPr>
          <p:spPr>
            <a:xfrm flipV="1">
              <a:off x="4104118" y="688972"/>
              <a:ext cx="1" cy="1315417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72" name="Ligne"/>
            <p:cNvSpPr/>
            <p:nvPr/>
          </p:nvSpPr>
          <p:spPr>
            <a:xfrm>
              <a:off x="5489583" y="670888"/>
              <a:ext cx="1" cy="127000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73" name="Ovale"/>
            <p:cNvSpPr/>
            <p:nvPr/>
          </p:nvSpPr>
          <p:spPr>
            <a:xfrm>
              <a:off x="4104118" y="815972"/>
              <a:ext cx="762944" cy="800101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hueOff val="321133"/>
                    <a:satOff val="-12043"/>
                    <a:lumOff val="-7113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74" name="Ovale"/>
            <p:cNvSpPr/>
            <p:nvPr/>
          </p:nvSpPr>
          <p:spPr>
            <a:xfrm>
              <a:off x="4415379" y="1146172"/>
              <a:ext cx="762944" cy="800101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hueOff val="321133"/>
                    <a:satOff val="-12043"/>
                    <a:lumOff val="-7113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75" name="Ovale"/>
            <p:cNvSpPr/>
            <p:nvPr/>
          </p:nvSpPr>
          <p:spPr>
            <a:xfrm>
              <a:off x="4713718" y="815972"/>
              <a:ext cx="762944" cy="800101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hueOff val="321133"/>
                    <a:satOff val="-12043"/>
                    <a:lumOff val="-7113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76" name="Temps d’Israël"/>
            <p:cNvSpPr/>
            <p:nvPr/>
          </p:nvSpPr>
          <p:spPr>
            <a:xfrm>
              <a:off x="8699810" y="2476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z="27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Temps d’Israël</a:t>
              </a:r>
            </a:p>
          </p:txBody>
        </p:sp>
        <p:sp>
          <p:nvSpPr>
            <p:cNvPr id="177" name="Temps des nations"/>
            <p:cNvSpPr/>
            <p:nvPr/>
          </p:nvSpPr>
          <p:spPr>
            <a:xfrm>
              <a:off x="1244910" y="25717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z="27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Temps des nations</a:t>
              </a:r>
            </a:p>
          </p:txBody>
        </p:sp>
        <p:sp>
          <p:nvSpPr>
            <p:cNvPr id="178" name="Ligne"/>
            <p:cNvSpPr/>
            <p:nvPr/>
          </p:nvSpPr>
          <p:spPr>
            <a:xfrm flipV="1">
              <a:off x="10046775" y="1786556"/>
              <a:ext cx="1" cy="395642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179" name="Mort du Seigneur"/>
            <p:cNvSpPr/>
            <p:nvPr/>
          </p:nvSpPr>
          <p:spPr>
            <a:xfrm>
              <a:off x="1106918" y="2301501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pc="-154" sz="22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Mort du Seigneur</a:t>
              </a:r>
            </a:p>
          </p:txBody>
        </p:sp>
        <p:sp>
          <p:nvSpPr>
            <p:cNvPr id="180" name="Enlèvement…"/>
            <p:cNvSpPr/>
            <p:nvPr/>
          </p:nvSpPr>
          <p:spPr>
            <a:xfrm>
              <a:off x="3415496" y="410844"/>
              <a:ext cx="137724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i="1" spc="-154" sz="2200"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Enlèvement </a:t>
              </a:r>
            </a:p>
            <a:p>
              <a:pPr>
                <a:defRPr i="1" spc="-154" sz="2200"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de l’Eglise</a:t>
              </a:r>
            </a:p>
          </p:txBody>
        </p:sp>
        <p:sp>
          <p:nvSpPr>
            <p:cNvPr id="181" name="Avènement du Christ"/>
            <p:cNvSpPr/>
            <p:nvPr/>
          </p:nvSpPr>
          <p:spPr>
            <a:xfrm>
              <a:off x="4800962" y="2384430"/>
              <a:ext cx="137724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i="1" spc="-154" sz="22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Avènement du Christ</a:t>
              </a:r>
            </a:p>
          </p:txBody>
        </p:sp>
        <p:sp>
          <p:nvSpPr>
            <p:cNvPr id="182" name="Jugement dernier"/>
            <p:cNvSpPr/>
            <p:nvPr/>
          </p:nvSpPr>
          <p:spPr>
            <a:xfrm>
              <a:off x="9406368" y="2435226"/>
              <a:ext cx="137724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i="1" spc="-154" sz="22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Jugement dernier</a:t>
              </a:r>
            </a:p>
          </p:txBody>
        </p:sp>
        <p:sp>
          <p:nvSpPr>
            <p:cNvPr id="183" name="Etat éternel"/>
            <p:cNvSpPr/>
            <p:nvPr/>
          </p:nvSpPr>
          <p:spPr>
            <a:xfrm>
              <a:off x="11430310" y="25717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z="27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Etat éternel</a:t>
              </a:r>
            </a:p>
          </p:txBody>
        </p:sp>
        <p:sp>
          <p:nvSpPr>
            <p:cNvPr id="184" name="Enfer"/>
            <p:cNvSpPr/>
            <p:nvPr/>
          </p:nvSpPr>
          <p:spPr>
            <a:xfrm>
              <a:off x="11608110" y="370522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z="27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Enfer</a:t>
              </a:r>
            </a:p>
          </p:txBody>
        </p:sp>
        <p:sp>
          <p:nvSpPr>
            <p:cNvPr id="185" name="Paradis"/>
            <p:cNvSpPr/>
            <p:nvPr/>
          </p:nvSpPr>
          <p:spPr>
            <a:xfrm>
              <a:off x="2313418" y="3482601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pc="0" sz="22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Paradis</a:t>
              </a:r>
            </a:p>
          </p:txBody>
        </p:sp>
        <p:sp>
          <p:nvSpPr>
            <p:cNvPr id="186" name="Ligne"/>
            <p:cNvSpPr/>
            <p:nvPr/>
          </p:nvSpPr>
          <p:spPr>
            <a:xfrm flipH="1">
              <a:off x="135368" y="4224652"/>
              <a:ext cx="9919643" cy="3"/>
            </a:xfrm>
            <a:prstGeom prst="line">
              <a:avLst/>
            </a:prstGeom>
            <a:noFill/>
            <a:ln w="76200" cap="flat">
              <a:solidFill>
                <a:schemeClr val="accent6">
                  <a:hueOff val="7068528"/>
                  <a:satOff val="-63217"/>
                  <a:lumOff val="21330"/>
                </a:schemeClr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Séjour des morts malheureux"/>
            <p:cNvSpPr/>
            <p:nvPr/>
          </p:nvSpPr>
          <p:spPr>
            <a:xfrm>
              <a:off x="5780518" y="404812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pc="0" sz="22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Séjour des morts malheureux</a:t>
              </a:r>
            </a:p>
          </p:txBody>
        </p:sp>
        <p:sp>
          <p:nvSpPr>
            <p:cNvPr id="188" name="Grande Tribulation"/>
            <p:cNvSpPr/>
            <p:nvPr/>
          </p:nvSpPr>
          <p:spPr>
            <a:xfrm>
              <a:off x="4108229" y="1346680"/>
              <a:ext cx="137724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i="1" spc="-154" sz="22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Grande Tribulation</a:t>
              </a:r>
            </a:p>
          </p:txBody>
        </p:sp>
        <p:sp>
          <p:nvSpPr>
            <p:cNvPr id="189" name="Tribunal du Christ"/>
            <p:cNvSpPr/>
            <p:nvPr/>
          </p:nvSpPr>
          <p:spPr>
            <a:xfrm>
              <a:off x="5698535" y="555626"/>
              <a:ext cx="4376950" cy="800101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hueOff val="321133"/>
                    <a:satOff val="-12043"/>
                    <a:lumOff val="-7113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Tribunal du Christ</a:t>
              </a:r>
            </a:p>
          </p:txBody>
        </p:sp>
        <p:sp>
          <p:nvSpPr>
            <p:cNvPr id="190" name="Avènement du faux-roi"/>
            <p:cNvSpPr/>
            <p:nvPr/>
          </p:nvSpPr>
          <p:spPr>
            <a:xfrm>
              <a:off x="3415496" y="2374898"/>
              <a:ext cx="137724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i="1" spc="-154" sz="22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Avènement du faux-roi</a:t>
              </a:r>
            </a:p>
          </p:txBody>
        </p:sp>
      </p:grpSp>
      <p:sp>
        <p:nvSpPr>
          <p:cNvPr id="192" name="1Th 4.15"/>
          <p:cNvSpPr txBox="1"/>
          <p:nvPr/>
        </p:nvSpPr>
        <p:spPr>
          <a:xfrm>
            <a:off x="4038463" y="3778249"/>
            <a:ext cx="1028974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1Th 4.15</a:t>
            </a:r>
          </a:p>
        </p:txBody>
      </p:sp>
      <p:sp>
        <p:nvSpPr>
          <p:cNvPr id="193" name="Mt 25.31"/>
          <p:cNvSpPr txBox="1"/>
          <p:nvPr/>
        </p:nvSpPr>
        <p:spPr>
          <a:xfrm>
            <a:off x="5434223" y="6610349"/>
            <a:ext cx="1031454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Mt 25.31</a:t>
            </a:r>
          </a:p>
        </p:txBody>
      </p:sp>
      <p:sp>
        <p:nvSpPr>
          <p:cNvPr id="194" name="Ap 20.12"/>
          <p:cNvSpPr txBox="1"/>
          <p:nvPr/>
        </p:nvSpPr>
        <p:spPr>
          <a:xfrm>
            <a:off x="10050264" y="6711949"/>
            <a:ext cx="1044972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Ap 20.12</a:t>
            </a:r>
          </a:p>
        </p:txBody>
      </p:sp>
      <p:sp>
        <p:nvSpPr>
          <p:cNvPr id="195" name="2Th 2.8"/>
          <p:cNvSpPr txBox="1"/>
          <p:nvPr/>
        </p:nvSpPr>
        <p:spPr>
          <a:xfrm>
            <a:off x="4101963" y="6610349"/>
            <a:ext cx="901974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2Th 2.8</a:t>
            </a:r>
          </a:p>
        </p:txBody>
      </p:sp>
      <p:sp>
        <p:nvSpPr>
          <p:cNvPr id="196" name="Noces de l’agneau"/>
          <p:cNvSpPr/>
          <p:nvPr/>
        </p:nvSpPr>
        <p:spPr>
          <a:xfrm>
            <a:off x="5867400" y="4241800"/>
            <a:ext cx="1270000" cy="1270000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Noces de l’agneau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Un faux-roi"/>
          <p:cNvSpPr txBox="1"/>
          <p:nvPr>
            <p:ph type="title"/>
          </p:nvPr>
        </p:nvSpPr>
        <p:spPr>
          <a:xfrm>
            <a:off x="-462755" y="412750"/>
            <a:ext cx="11099801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Un faux-roi</a:t>
            </a:r>
          </a:p>
        </p:txBody>
      </p:sp>
      <p:sp>
        <p:nvSpPr>
          <p:cNvPr id="199" name="Nous n’avons pas d’autre roi que César…"/>
          <p:cNvSpPr txBox="1"/>
          <p:nvPr>
            <p:ph type="body" sz="half" idx="1"/>
          </p:nvPr>
        </p:nvSpPr>
        <p:spPr>
          <a:xfrm>
            <a:off x="2529208" y="3378130"/>
            <a:ext cx="7946384" cy="4600553"/>
          </a:xfrm>
          <a:prstGeom prst="rect">
            <a:avLst/>
          </a:prstGeom>
          <a:solidFill>
            <a:schemeClr val="accent5">
              <a:hueOff val="100859"/>
              <a:satOff val="-13629"/>
              <a:lumOff val="23879"/>
            </a:schemeClr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Nous n’avons pas d’autre roi que César</a:t>
            </a:r>
          </a:p>
          <a:p>
            <a:pPr marL="0" indent="0" algn="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(Jn 19.15)</a:t>
            </a:r>
          </a:p>
        </p:txBody>
      </p:sp>
      <p:sp>
        <p:nvSpPr>
          <p:cNvPr id="200" name="Pourquoi l’antichrist ?"/>
          <p:cNvSpPr/>
          <p:nvPr/>
        </p:nvSpPr>
        <p:spPr>
          <a:xfrm>
            <a:off x="10555161" y="2770810"/>
            <a:ext cx="2217342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93" y="0"/>
                </a:moveTo>
                <a:cubicBezTo>
                  <a:pt x="2751" y="0"/>
                  <a:pt x="2474" y="484"/>
                  <a:pt x="2474" y="1080"/>
                </a:cubicBezTo>
                <a:lnTo>
                  <a:pt x="2474" y="8640"/>
                </a:lnTo>
                <a:lnTo>
                  <a:pt x="0" y="10800"/>
                </a:lnTo>
                <a:lnTo>
                  <a:pt x="2474" y="12960"/>
                </a:lnTo>
                <a:lnTo>
                  <a:pt x="2474" y="20520"/>
                </a:lnTo>
                <a:cubicBezTo>
                  <a:pt x="2474" y="21116"/>
                  <a:pt x="2751" y="21600"/>
                  <a:pt x="3093" y="21600"/>
                </a:cubicBezTo>
                <a:lnTo>
                  <a:pt x="20981" y="21600"/>
                </a:lnTo>
                <a:cubicBezTo>
                  <a:pt x="21323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23" y="0"/>
                  <a:pt x="20981" y="0"/>
                </a:cubicBezTo>
                <a:lnTo>
                  <a:pt x="309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Pourquoi l’antichrist ?</a:t>
            </a:r>
          </a:p>
        </p:txBody>
      </p:sp>
      <p:sp>
        <p:nvSpPr>
          <p:cNvPr id="201" name="Pourquoi un roi avant le Christ ?"/>
          <p:cNvSpPr/>
          <p:nvPr/>
        </p:nvSpPr>
        <p:spPr>
          <a:xfrm>
            <a:off x="10555161" y="4197004"/>
            <a:ext cx="2217342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93" y="0"/>
                </a:moveTo>
                <a:cubicBezTo>
                  <a:pt x="2751" y="0"/>
                  <a:pt x="2474" y="484"/>
                  <a:pt x="2474" y="1080"/>
                </a:cubicBezTo>
                <a:lnTo>
                  <a:pt x="2474" y="8640"/>
                </a:lnTo>
                <a:lnTo>
                  <a:pt x="0" y="10800"/>
                </a:lnTo>
                <a:lnTo>
                  <a:pt x="2474" y="12960"/>
                </a:lnTo>
                <a:lnTo>
                  <a:pt x="2474" y="20520"/>
                </a:lnTo>
                <a:cubicBezTo>
                  <a:pt x="2474" y="21116"/>
                  <a:pt x="2751" y="21600"/>
                  <a:pt x="3093" y="21600"/>
                </a:cubicBezTo>
                <a:lnTo>
                  <a:pt x="20981" y="21600"/>
                </a:lnTo>
                <a:cubicBezTo>
                  <a:pt x="21323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23" y="0"/>
                  <a:pt x="20981" y="0"/>
                </a:cubicBezTo>
                <a:lnTo>
                  <a:pt x="309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Pourquoi un roi avant le Christ ?</a:t>
            </a:r>
          </a:p>
        </p:txBody>
      </p:sp>
      <p:sp>
        <p:nvSpPr>
          <p:cNvPr id="202" name="Pourquoi une durée de 42 mois ?"/>
          <p:cNvSpPr/>
          <p:nvPr/>
        </p:nvSpPr>
        <p:spPr>
          <a:xfrm>
            <a:off x="10555161" y="5623198"/>
            <a:ext cx="2217342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93" y="0"/>
                </a:moveTo>
                <a:cubicBezTo>
                  <a:pt x="2751" y="0"/>
                  <a:pt x="2474" y="484"/>
                  <a:pt x="2474" y="1080"/>
                </a:cubicBezTo>
                <a:lnTo>
                  <a:pt x="2474" y="8640"/>
                </a:lnTo>
                <a:lnTo>
                  <a:pt x="0" y="10800"/>
                </a:lnTo>
                <a:lnTo>
                  <a:pt x="2474" y="12960"/>
                </a:lnTo>
                <a:lnTo>
                  <a:pt x="2474" y="20520"/>
                </a:lnTo>
                <a:cubicBezTo>
                  <a:pt x="2474" y="21116"/>
                  <a:pt x="2751" y="21600"/>
                  <a:pt x="3093" y="21600"/>
                </a:cubicBezTo>
                <a:lnTo>
                  <a:pt x="20981" y="21600"/>
                </a:lnTo>
                <a:cubicBezTo>
                  <a:pt x="21323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23" y="0"/>
                  <a:pt x="20981" y="0"/>
                </a:cubicBezTo>
                <a:lnTo>
                  <a:pt x="309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Pourquoi une durée de 42 mois ?</a:t>
            </a:r>
          </a:p>
        </p:txBody>
      </p:sp>
      <p:sp>
        <p:nvSpPr>
          <p:cNvPr id="203" name="Pourquoi la bête qui monte de la terre ?"/>
          <p:cNvSpPr/>
          <p:nvPr/>
        </p:nvSpPr>
        <p:spPr>
          <a:xfrm>
            <a:off x="10555161" y="7049392"/>
            <a:ext cx="2217342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93" y="0"/>
                </a:moveTo>
                <a:cubicBezTo>
                  <a:pt x="2751" y="0"/>
                  <a:pt x="2474" y="484"/>
                  <a:pt x="2474" y="1080"/>
                </a:cubicBezTo>
                <a:lnTo>
                  <a:pt x="2474" y="8640"/>
                </a:lnTo>
                <a:lnTo>
                  <a:pt x="0" y="10800"/>
                </a:lnTo>
                <a:lnTo>
                  <a:pt x="2474" y="12960"/>
                </a:lnTo>
                <a:lnTo>
                  <a:pt x="2474" y="20520"/>
                </a:lnTo>
                <a:cubicBezTo>
                  <a:pt x="2474" y="21116"/>
                  <a:pt x="2751" y="21600"/>
                  <a:pt x="3093" y="21600"/>
                </a:cubicBezTo>
                <a:lnTo>
                  <a:pt x="20981" y="21600"/>
                </a:lnTo>
                <a:cubicBezTo>
                  <a:pt x="21323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23" y="0"/>
                  <a:pt x="20981" y="0"/>
                </a:cubicBezTo>
                <a:lnTo>
                  <a:pt x="309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70000"/>
              </a:lnSpc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Pourquoi la bête qui monte de la terre ?</a:t>
            </a:r>
          </a:p>
        </p:txBody>
      </p:sp>
      <p:sp>
        <p:nvSpPr>
          <p:cNvPr id="204" name="Pourquoi l’empire ?"/>
          <p:cNvSpPr/>
          <p:nvPr/>
        </p:nvSpPr>
        <p:spPr>
          <a:xfrm>
            <a:off x="232297" y="2783674"/>
            <a:ext cx="22733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03" y="0"/>
                </a:moveTo>
                <a:cubicBezTo>
                  <a:pt x="270" y="0"/>
                  <a:pt x="0" y="484"/>
                  <a:pt x="0" y="1080"/>
                </a:cubicBezTo>
                <a:lnTo>
                  <a:pt x="0" y="20520"/>
                </a:lnTo>
                <a:cubicBezTo>
                  <a:pt x="0" y="21116"/>
                  <a:pt x="270" y="21600"/>
                  <a:pt x="603" y="21600"/>
                </a:cubicBezTo>
                <a:lnTo>
                  <a:pt x="18052" y="21600"/>
                </a:lnTo>
                <a:cubicBezTo>
                  <a:pt x="18385" y="21600"/>
                  <a:pt x="18655" y="21116"/>
                  <a:pt x="18655" y="20520"/>
                </a:cubicBezTo>
                <a:lnTo>
                  <a:pt x="18655" y="12805"/>
                </a:lnTo>
                <a:lnTo>
                  <a:pt x="21600" y="10645"/>
                </a:lnTo>
                <a:lnTo>
                  <a:pt x="18655" y="8485"/>
                </a:lnTo>
                <a:lnTo>
                  <a:pt x="18655" y="1080"/>
                </a:lnTo>
                <a:cubicBezTo>
                  <a:pt x="18655" y="484"/>
                  <a:pt x="18385" y="0"/>
                  <a:pt x="18052" y="0"/>
                </a:cubicBezTo>
                <a:lnTo>
                  <a:pt x="60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Pourquoi l’empire ?</a:t>
            </a:r>
          </a:p>
        </p:txBody>
      </p:sp>
      <p:sp>
        <p:nvSpPr>
          <p:cNvPr id="205" name="Pourquoi Israël ?"/>
          <p:cNvSpPr/>
          <p:nvPr/>
        </p:nvSpPr>
        <p:spPr>
          <a:xfrm>
            <a:off x="232297" y="4197004"/>
            <a:ext cx="22733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03" y="0"/>
                </a:moveTo>
                <a:cubicBezTo>
                  <a:pt x="270" y="0"/>
                  <a:pt x="0" y="484"/>
                  <a:pt x="0" y="1080"/>
                </a:cubicBezTo>
                <a:lnTo>
                  <a:pt x="0" y="20520"/>
                </a:lnTo>
                <a:cubicBezTo>
                  <a:pt x="0" y="21116"/>
                  <a:pt x="270" y="21600"/>
                  <a:pt x="603" y="21600"/>
                </a:cubicBezTo>
                <a:lnTo>
                  <a:pt x="18052" y="21600"/>
                </a:lnTo>
                <a:cubicBezTo>
                  <a:pt x="18385" y="21600"/>
                  <a:pt x="18655" y="21116"/>
                  <a:pt x="18655" y="20520"/>
                </a:cubicBezTo>
                <a:lnTo>
                  <a:pt x="18655" y="12805"/>
                </a:lnTo>
                <a:lnTo>
                  <a:pt x="21600" y="10645"/>
                </a:lnTo>
                <a:lnTo>
                  <a:pt x="18655" y="8485"/>
                </a:lnTo>
                <a:lnTo>
                  <a:pt x="18655" y="1080"/>
                </a:lnTo>
                <a:cubicBezTo>
                  <a:pt x="18655" y="484"/>
                  <a:pt x="18385" y="0"/>
                  <a:pt x="18052" y="0"/>
                </a:cubicBezTo>
                <a:lnTo>
                  <a:pt x="60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Pourquoi Israël ?</a:t>
            </a:r>
          </a:p>
        </p:txBody>
      </p:sp>
      <p:sp>
        <p:nvSpPr>
          <p:cNvPr id="206" name="Pourquoi le règne ?"/>
          <p:cNvSpPr/>
          <p:nvPr/>
        </p:nvSpPr>
        <p:spPr>
          <a:xfrm>
            <a:off x="232297" y="5610335"/>
            <a:ext cx="22733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03" y="0"/>
                </a:moveTo>
                <a:cubicBezTo>
                  <a:pt x="270" y="0"/>
                  <a:pt x="0" y="484"/>
                  <a:pt x="0" y="1080"/>
                </a:cubicBezTo>
                <a:lnTo>
                  <a:pt x="0" y="20520"/>
                </a:lnTo>
                <a:cubicBezTo>
                  <a:pt x="0" y="21116"/>
                  <a:pt x="270" y="21600"/>
                  <a:pt x="603" y="21600"/>
                </a:cubicBezTo>
                <a:lnTo>
                  <a:pt x="18052" y="21600"/>
                </a:lnTo>
                <a:cubicBezTo>
                  <a:pt x="18385" y="21600"/>
                  <a:pt x="18655" y="21116"/>
                  <a:pt x="18655" y="20520"/>
                </a:cubicBezTo>
                <a:lnTo>
                  <a:pt x="18655" y="12805"/>
                </a:lnTo>
                <a:lnTo>
                  <a:pt x="21600" y="10645"/>
                </a:lnTo>
                <a:lnTo>
                  <a:pt x="18655" y="8485"/>
                </a:lnTo>
                <a:lnTo>
                  <a:pt x="18655" y="1080"/>
                </a:lnTo>
                <a:cubicBezTo>
                  <a:pt x="18655" y="484"/>
                  <a:pt x="18385" y="0"/>
                  <a:pt x="18052" y="0"/>
                </a:cubicBezTo>
                <a:lnTo>
                  <a:pt x="60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Pourquoi le règne ?</a:t>
            </a:r>
          </a:p>
        </p:txBody>
      </p:sp>
      <p:sp>
        <p:nvSpPr>
          <p:cNvPr id="207" name="Pourquoi l’infidélité d’Israël ?"/>
          <p:cNvSpPr/>
          <p:nvPr/>
        </p:nvSpPr>
        <p:spPr>
          <a:xfrm>
            <a:off x="232297" y="7010802"/>
            <a:ext cx="22733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03" y="0"/>
                </a:moveTo>
                <a:cubicBezTo>
                  <a:pt x="270" y="0"/>
                  <a:pt x="0" y="484"/>
                  <a:pt x="0" y="1080"/>
                </a:cubicBezTo>
                <a:lnTo>
                  <a:pt x="0" y="20520"/>
                </a:lnTo>
                <a:cubicBezTo>
                  <a:pt x="0" y="21116"/>
                  <a:pt x="270" y="21600"/>
                  <a:pt x="603" y="21600"/>
                </a:cubicBezTo>
                <a:lnTo>
                  <a:pt x="18052" y="21600"/>
                </a:lnTo>
                <a:cubicBezTo>
                  <a:pt x="18385" y="21600"/>
                  <a:pt x="18655" y="21116"/>
                  <a:pt x="18655" y="20520"/>
                </a:cubicBezTo>
                <a:lnTo>
                  <a:pt x="18655" y="12805"/>
                </a:lnTo>
                <a:lnTo>
                  <a:pt x="21600" y="10645"/>
                </a:lnTo>
                <a:lnTo>
                  <a:pt x="18655" y="8485"/>
                </a:lnTo>
                <a:lnTo>
                  <a:pt x="18655" y="1080"/>
                </a:lnTo>
                <a:cubicBezTo>
                  <a:pt x="18655" y="484"/>
                  <a:pt x="18385" y="0"/>
                  <a:pt x="18052" y="0"/>
                </a:cubicBezTo>
                <a:lnTo>
                  <a:pt x="60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Pourquoi l’infidélité d’Israël 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flip dir="r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6" grpId="3"/>
      <p:bldP build="whole" bldLvl="1" animBg="1" rev="0" advAuto="0" spid="201" grpId="6"/>
      <p:bldP build="whole" bldLvl="1" animBg="1" rev="0" advAuto="0" spid="204" grpId="1"/>
      <p:bldP build="whole" bldLvl="1" animBg="1" rev="0" advAuto="0" spid="207" grpId="4"/>
      <p:bldP build="whole" bldLvl="1" animBg="1" rev="0" advAuto="0" spid="205" grpId="2"/>
      <p:bldP build="whole" bldLvl="1" animBg="1" rev="0" advAuto="0" spid="203" grpId="8"/>
      <p:bldP build="whole" bldLvl="1" animBg="1" rev="0" advAuto="0" spid="200" grpId="5"/>
      <p:bldP build="whole" bldLvl="1" animBg="1" rev="0" advAuto="0" spid="202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L’antichrist"/>
          <p:cNvSpPr txBox="1"/>
          <p:nvPr>
            <p:ph type="title"/>
          </p:nvPr>
        </p:nvSpPr>
        <p:spPr>
          <a:xfrm>
            <a:off x="-462755" y="412750"/>
            <a:ext cx="11099801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L’antichrist</a:t>
            </a:r>
          </a:p>
        </p:txBody>
      </p:sp>
      <p:sp>
        <p:nvSpPr>
          <p:cNvPr id="210" name="Le prince qui viendra (Dan 9.26)…"/>
          <p:cNvSpPr txBox="1"/>
          <p:nvPr>
            <p:ph type="body" idx="1"/>
          </p:nvPr>
        </p:nvSpPr>
        <p:spPr>
          <a:xfrm>
            <a:off x="1099184" y="3399770"/>
            <a:ext cx="10953116" cy="5736610"/>
          </a:xfrm>
          <a:prstGeom prst="rect">
            <a:avLst/>
          </a:prstGeom>
        </p:spPr>
        <p:txBody>
          <a:bodyPr/>
          <a:lstStyle/>
          <a:p>
            <a:pPr marL="342899" indent="-342899">
              <a:spcBef>
                <a:spcPts val="0"/>
              </a:spcBef>
              <a:buSzPct val="100000"/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Le prince qui viendra </a:t>
            </a:r>
            <a:r>
              <a:rPr i="0"/>
              <a:t>(Dan 9.26)</a:t>
            </a:r>
          </a:p>
          <a:p>
            <a:pPr marL="342899" indent="-342899">
              <a:spcBef>
                <a:spcPts val="0"/>
              </a:spcBef>
              <a:buSzPct val="100000"/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L’homme de péché, le fils de perdition, qui s’oppose à tout ce qui est appelé Dieu </a:t>
            </a:r>
            <a:r>
              <a:rPr i="0"/>
              <a:t>(2Th 2.3)</a:t>
            </a:r>
          </a:p>
          <a:p>
            <a:pPr marL="342899" indent="-342899">
              <a:spcBef>
                <a:spcPts val="0"/>
              </a:spcBef>
              <a:buSzPct val="100000"/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Objet de vénération </a:t>
            </a:r>
            <a:r>
              <a:rPr i="0"/>
              <a:t>(2Th 2.4)</a:t>
            </a:r>
          </a:p>
          <a:p>
            <a:pPr marL="342899" indent="-342899">
              <a:spcBef>
                <a:spcPts val="0"/>
              </a:spcBef>
              <a:buSzPct val="100000"/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Celui-là est l'antichrist, qui nie le Père et le Fils </a:t>
            </a:r>
            <a:r>
              <a:rPr i="0"/>
              <a:t>(1 Jn 2.22)</a:t>
            </a:r>
          </a:p>
          <a:p>
            <a:pPr marL="342899" indent="-342899">
              <a:spcBef>
                <a:spcPts val="0"/>
              </a:spcBef>
              <a:buSzPct val="100000"/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Plusieurs séducteurs sont sortis dans le monde, ceux qui ne confessent pas Jésus Christ venant en chair : celui-là est le séducteur et l’antichrist </a:t>
            </a:r>
            <a:r>
              <a:rPr i="0"/>
              <a:t>(2 Jn 1.7)</a:t>
            </a:r>
          </a:p>
        </p:txBody>
      </p:sp>
      <p:sp>
        <p:nvSpPr>
          <p:cNvPr id="211" name="Personnage politique"/>
          <p:cNvSpPr txBox="1"/>
          <p:nvPr/>
        </p:nvSpPr>
        <p:spPr>
          <a:xfrm>
            <a:off x="4963349" y="1879600"/>
            <a:ext cx="3535302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Personnage politique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Il imposera une alliance d'une semaine à beaucoup, et au milieu de la semaine il fera cesser le sacrifice et l’offrande. Le dévastateur commettra les pires monstruosités jusqu'à ce que l’anéantissement et ce qui a été décidé se déversent sur lui.…"/>
          <p:cNvSpPr txBox="1"/>
          <p:nvPr>
            <p:ph type="body" sz="half" idx="1"/>
          </p:nvPr>
        </p:nvSpPr>
        <p:spPr>
          <a:xfrm>
            <a:off x="6087323" y="2056161"/>
            <a:ext cx="6126603" cy="7571678"/>
          </a:xfrm>
          <a:prstGeom prst="rect">
            <a:avLst/>
          </a:prstGeom>
        </p:spPr>
        <p:txBody>
          <a:bodyPr/>
          <a:lstStyle/>
          <a:p>
            <a:pPr defTabSz="467359"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Il imposera une alliance d'une semaine à beaucoup, et au milieu de la semaine il fera cesser le sacrifice et l’offrande. Le dévastateur commettra les pires monstruosités jusqu'à ce que l’anéantissement et ce qui a été décidé se déversent sur lui. </a:t>
            </a:r>
          </a:p>
          <a:p>
            <a:pPr algn="r" defTabSz="467359">
              <a:spcBef>
                <a:spcPts val="1600"/>
              </a:spcBef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(Dan 9.25-26)</a:t>
            </a:r>
          </a:p>
          <a:p>
            <a:pPr defTabSz="467359"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Lorsque vous verrez l'abominable dévastation dont a parlé le prophète Daniel établie dans le lieu saint, que celui qui lit fasse attention ! </a:t>
            </a:r>
          </a:p>
          <a:p>
            <a:pPr algn="r" defTabSz="467359">
              <a:spcBef>
                <a:spcPts val="800"/>
              </a:spcBef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(Mat 24.15)</a:t>
            </a:r>
            <a:endParaRPr i="0"/>
          </a:p>
          <a:p>
            <a:pPr defTabSz="467359"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L'homme de péché, </a:t>
            </a:r>
          </a:p>
          <a:p>
            <a:pPr defTabSz="467359"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le fils de la perdition,</a:t>
            </a:r>
          </a:p>
          <a:p>
            <a:pPr defTabSz="467359"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l'adversaire qui s'élève contre tout ce qu'on appelle Dieu ou qu'on adore.</a:t>
            </a:r>
          </a:p>
          <a:p>
            <a:pPr defTabSz="467359"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Il va jusqu'à s'asseoir </a:t>
            </a:r>
          </a:p>
          <a:p>
            <a:pPr defTabSz="467359"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dans le temple de Dieu </a:t>
            </a:r>
          </a:p>
          <a:p>
            <a:pPr defTabSz="467359">
              <a:defRPr i="1"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en se proclamant lui-même Dieu.</a:t>
            </a:r>
            <a:endParaRPr i="0"/>
          </a:p>
          <a:p>
            <a:pPr algn="r" defTabSz="467359">
              <a:defRPr sz="2560">
                <a:latin typeface="Gill Sans"/>
                <a:ea typeface="Gill Sans"/>
                <a:cs typeface="Gill Sans"/>
                <a:sym typeface="Gill Sans"/>
              </a:defRPr>
            </a:pPr>
            <a:r>
              <a:t>(2Th 2.3-4)</a:t>
            </a:r>
          </a:p>
        </p:txBody>
      </p:sp>
      <p:pic>
        <p:nvPicPr>
          <p:cNvPr id="214" name="pasted-image.tiff" descr="pasted-image.tiff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60" y="187960"/>
            <a:ext cx="5101567" cy="937768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L’impie"/>
          <p:cNvSpPr txBox="1"/>
          <p:nvPr>
            <p:ph type="title"/>
          </p:nvPr>
        </p:nvSpPr>
        <p:spPr>
          <a:xfrm>
            <a:off x="3600724" y="-209550"/>
            <a:ext cx="11099801" cy="2120900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L’impie</a:t>
            </a:r>
          </a:p>
        </p:txBody>
      </p:sp>
      <p:sp>
        <p:nvSpPr>
          <p:cNvPr id="216" name="et ses actes"/>
          <p:cNvSpPr txBox="1"/>
          <p:nvPr/>
        </p:nvSpPr>
        <p:spPr>
          <a:xfrm>
            <a:off x="9556319" y="1276350"/>
            <a:ext cx="171536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2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et ses actes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L’antichrist"/>
          <p:cNvSpPr txBox="1"/>
          <p:nvPr>
            <p:ph type="title"/>
          </p:nvPr>
        </p:nvSpPr>
        <p:spPr>
          <a:xfrm>
            <a:off x="2993041" y="412750"/>
            <a:ext cx="7018718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L’antichrist</a:t>
            </a:r>
          </a:p>
        </p:txBody>
      </p:sp>
      <p:sp>
        <p:nvSpPr>
          <p:cNvPr id="219" name="Les deux cornes de l’agneau, parle comme un dragon (Ap 13.11)…"/>
          <p:cNvSpPr txBox="1"/>
          <p:nvPr>
            <p:ph type="body" idx="1"/>
          </p:nvPr>
        </p:nvSpPr>
        <p:spPr>
          <a:xfrm>
            <a:off x="1099184" y="3399770"/>
            <a:ext cx="10953116" cy="5736610"/>
          </a:xfrm>
          <a:prstGeom prst="rect">
            <a:avLst/>
          </a:prstGeom>
        </p:spPr>
        <p:txBody>
          <a:bodyPr/>
          <a:lstStyle/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Les deux cornes de l’agneau, parle comme un dragon (Ap 13.11)</a:t>
            </a:r>
            <a:endParaRPr i="0"/>
          </a:p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Le bras droit de l’empire (Ap 13.12)</a:t>
            </a:r>
            <a:endParaRPr i="0"/>
          </a:p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Fait qu’on l’adore (fascisme, Ap 13.12)</a:t>
            </a:r>
            <a:endParaRPr i="0"/>
          </a:p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Fait de grands miracles (foudre, séduction, Ap 13.13)</a:t>
            </a:r>
            <a:endParaRPr i="0"/>
          </a:p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Egare les habitants (Ap 13.14)</a:t>
            </a:r>
            <a:endParaRPr i="0"/>
          </a:p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Fait faire une image de la bête/l’empire pour qu’on l’adore, lui donne respiration. Ceux qui ne l’adorent pas sont tués (Ap 13.15)</a:t>
            </a:r>
            <a:endParaRPr i="0"/>
          </a:p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A tous les humains, une marque sur leur main droite ou sur leur front. </a:t>
            </a:r>
            <a:endParaRPr i="0"/>
          </a:p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rPr i="0"/>
              <a:t>Personne ne pouvait acheter ni vendre sans avoir la marque, c’est-à-dire le nom de la bête ou le nombre de son nom.</a:t>
            </a:r>
            <a:endParaRPr i="0"/>
          </a:p>
          <a:p>
            <a:pPr marL="267461" indent="-267461" defTabSz="455675">
              <a:spcBef>
                <a:spcPts val="0"/>
              </a:spcBef>
              <a:buSzPct val="100000"/>
              <a:defRPr i="1" sz="2964">
                <a:latin typeface="Gill Sans"/>
                <a:ea typeface="Gill Sans"/>
                <a:cs typeface="Gill Sans"/>
                <a:sym typeface="Gill Sans"/>
              </a:defRPr>
            </a:pPr>
            <a:r>
              <a:t>Que celui qui a de l'intelligence déchiffre le nombre de la bête, car c'est un nombre d'homme. Son nombre est 666</a:t>
            </a:r>
            <a:r>
              <a:rPr i="0"/>
              <a:t>. (Ap 13.16-18)</a:t>
            </a:r>
          </a:p>
        </p:txBody>
      </p:sp>
      <p:pic>
        <p:nvPicPr>
          <p:cNvPr id="220" name="pasted-image.tiff" descr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634" y="311150"/>
            <a:ext cx="3492501" cy="232410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dans l’Apocalypse"/>
          <p:cNvSpPr txBox="1"/>
          <p:nvPr/>
        </p:nvSpPr>
        <p:spPr>
          <a:xfrm>
            <a:off x="6658251" y="1828800"/>
            <a:ext cx="3041099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dans l’Apocalypse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" name="Tableau 1"/>
          <p:cNvGraphicFramePr/>
          <p:nvPr/>
        </p:nvGraphicFramePr>
        <p:xfrm>
          <a:off x="4433820" y="467871"/>
          <a:ext cx="8222648" cy="912311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2736649"/>
                <a:gridCol w="2736649"/>
                <a:gridCol w="2736649"/>
              </a:tblGrid>
              <a:tr h="352313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Dieu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Satan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Christ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Antichrist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 St Esprit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 faux prophète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Une marque sur le front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La marque de la bête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La fiancée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La grande prostituée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La terre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L’empire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42 mois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42 mois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Pas de signes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Miracles et séduction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Respect pour Satan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Blasphèmes contre Dieu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7581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Autorité de Dieu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 13.7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Soumission de Satan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24" name="Vrai et faux dieu"/>
          <p:cNvSpPr txBox="1"/>
          <p:nvPr>
            <p:ph type="title"/>
          </p:nvPr>
        </p:nvSpPr>
        <p:spPr>
          <a:xfrm>
            <a:off x="605454" y="3225800"/>
            <a:ext cx="3505035" cy="3302000"/>
          </a:xfrm>
          <a:prstGeom prst="rect">
            <a:avLst/>
          </a:prstGeom>
        </p:spPr>
        <p:txBody>
          <a:bodyPr/>
          <a:lstStyle>
            <a:lvl1pPr defTabSz="531622">
              <a:defRPr sz="728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Vrai et faux dieu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Et des forces se tiendront là de sa part, et elles profaneront le sanctuaire de la forteresse, et ôteront le sacrifice continuel, et elles placeront l'abomination qui cause la désolation.…"/>
          <p:cNvSpPr txBox="1"/>
          <p:nvPr>
            <p:ph type="body" idx="1"/>
          </p:nvPr>
        </p:nvSpPr>
        <p:spPr>
          <a:xfrm>
            <a:off x="610379" y="2775794"/>
            <a:ext cx="8520582" cy="6656442"/>
          </a:xfrm>
          <a:prstGeom prst="rect">
            <a:avLst/>
          </a:prstGeom>
        </p:spPr>
        <p:txBody>
          <a:bodyPr/>
          <a:lstStyle/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 des forces se tiendront là de sa part, et </a:t>
            </a:r>
            <a:r>
              <a:rPr u="sng"/>
              <a:t>elles profaneront le sanctuaire de la forteresse, et ôteront le sacrifice continuel, et elles placeront l'abomination qui cause la désolation</a:t>
            </a:r>
            <a:r>
              <a:t>.</a:t>
            </a:r>
          </a:p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Et, </a:t>
            </a:r>
            <a:r>
              <a:rPr u="sng"/>
              <a:t>par de douces paroles</a:t>
            </a:r>
            <a:r>
              <a:t>, il entraînera à l'impiété ceux qui agissent méchamment à l'égard de l'alliance ; mais le peuple qui connaît son Dieu sera fort et agira.</a:t>
            </a:r>
          </a:p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 les sages du peuple enseigneront la multitude ; et ils tomberont par l'épée et par la flamme, par la captivité et par le pillage, plusieurs jours.</a:t>
            </a:r>
          </a:p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 quand ils tomberont, ils seront secourus avec un peu de secours, et plusieurs se joindront à eux par des flatteries.</a:t>
            </a:r>
          </a:p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 d'entre les sages il en tombera pour les éprouver ainsi, et pour les purifier, et pour les blanchir, </a:t>
            </a:r>
            <a:r>
              <a:rPr u="sng"/>
              <a:t>jusqu'au temps de la fin</a:t>
            </a:r>
            <a:r>
              <a:t> ; car ce sera encore pour le temps déterminé.</a:t>
            </a:r>
          </a:p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 </a:t>
            </a:r>
            <a:r>
              <a:rPr u="sng"/>
              <a:t>le roi</a:t>
            </a:r>
            <a:r>
              <a:t> agira selon son bon plaisir, et s'exaltera, et s'élèvera contre tout dieu, et </a:t>
            </a:r>
            <a:r>
              <a:rPr u="sng"/>
              <a:t>proférera des choses impies contre le Dieu des dieux</a:t>
            </a:r>
            <a:r>
              <a:t> ; et il prospérera jusqu'à ce que l'indignation soit accomplie ; car ce qui est déterminé sera fait.</a:t>
            </a:r>
          </a:p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 </a:t>
            </a:r>
            <a:r>
              <a:rPr u="sng"/>
              <a:t>il n'aura point égard au Dieu de ses pères, et il n'aura point égard à l'objet du désir des femmes, ni à aucun dieu ; car il s'agrandira au-dessus de tout </a:t>
            </a:r>
            <a:r>
              <a:t>;</a:t>
            </a:r>
          </a:p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et, à sa place, </a:t>
            </a:r>
            <a:r>
              <a:rPr u="sng"/>
              <a:t>il honorera le dieu des forteresses</a:t>
            </a:r>
            <a:r>
              <a:t> : avec de l'or, et avec de l'argent, et avec des pierres précieuses, et avec des choses désirables, il honorera </a:t>
            </a:r>
            <a:r>
              <a:rPr u="sng"/>
              <a:t>un dieu que n'ont pas connu ses pères</a:t>
            </a:r>
            <a:r>
              <a:t> ;</a:t>
            </a:r>
          </a:p>
          <a:p>
            <a:pPr marL="0" indent="0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et il agira dans les lieux forts des forteresses, avec un dieu étranger : à qui le reconnaîtra il multipliera la gloire ; et il les fera dominer sur la multitude et leur partagera le pays en récompense.</a:t>
            </a:r>
          </a:p>
          <a:p>
            <a:pPr marL="0" indent="0" algn="r" defTabSz="292100">
              <a:spcBef>
                <a:spcPts val="0"/>
              </a:spcBef>
              <a:buSzTx/>
              <a:buNone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(Daniel 11.31-39)</a:t>
            </a:r>
          </a:p>
        </p:txBody>
      </p:sp>
      <p:sp>
        <p:nvSpPr>
          <p:cNvPr id="227" name="L’avènement"/>
          <p:cNvSpPr txBox="1"/>
          <p:nvPr>
            <p:ph type="title"/>
          </p:nvPr>
        </p:nvSpPr>
        <p:spPr>
          <a:xfrm>
            <a:off x="-282669" y="529208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L’avènement</a:t>
            </a:r>
          </a:p>
        </p:txBody>
      </p:sp>
      <p:sp>
        <p:nvSpPr>
          <p:cNvPr id="228" name="L’antichrist est un juif"/>
          <p:cNvSpPr/>
          <p:nvPr/>
        </p:nvSpPr>
        <p:spPr>
          <a:xfrm>
            <a:off x="9571903" y="7850308"/>
            <a:ext cx="283765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417" y="0"/>
                </a:moveTo>
                <a:cubicBezTo>
                  <a:pt x="2150" y="0"/>
                  <a:pt x="1933" y="484"/>
                  <a:pt x="1933" y="1080"/>
                </a:cubicBezTo>
                <a:lnTo>
                  <a:pt x="1933" y="8640"/>
                </a:lnTo>
                <a:lnTo>
                  <a:pt x="0" y="10800"/>
                </a:lnTo>
                <a:lnTo>
                  <a:pt x="1933" y="12960"/>
                </a:lnTo>
                <a:lnTo>
                  <a:pt x="1933" y="20520"/>
                </a:lnTo>
                <a:cubicBezTo>
                  <a:pt x="1933" y="21116"/>
                  <a:pt x="2150" y="21600"/>
                  <a:pt x="2417" y="21600"/>
                </a:cubicBezTo>
                <a:lnTo>
                  <a:pt x="21117" y="21600"/>
                </a:lnTo>
                <a:cubicBezTo>
                  <a:pt x="21384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84" y="0"/>
                  <a:pt x="21117" y="0"/>
                </a:cubicBezTo>
                <a:lnTo>
                  <a:pt x="2417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L’antichrist est un juif</a:t>
            </a:r>
          </a:p>
        </p:txBody>
      </p:sp>
      <p:sp>
        <p:nvSpPr>
          <p:cNvPr id="229" name="La séduction, et non l’obligation"/>
          <p:cNvSpPr/>
          <p:nvPr/>
        </p:nvSpPr>
        <p:spPr>
          <a:xfrm>
            <a:off x="9595219" y="3751361"/>
            <a:ext cx="2819004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90" y="0"/>
                </a:moveTo>
                <a:cubicBezTo>
                  <a:pt x="2021" y="0"/>
                  <a:pt x="1803" y="484"/>
                  <a:pt x="1803" y="1080"/>
                </a:cubicBezTo>
                <a:lnTo>
                  <a:pt x="1803" y="1674"/>
                </a:lnTo>
                <a:lnTo>
                  <a:pt x="0" y="3834"/>
                </a:lnTo>
                <a:lnTo>
                  <a:pt x="1803" y="5994"/>
                </a:lnTo>
                <a:lnTo>
                  <a:pt x="1803" y="20520"/>
                </a:lnTo>
                <a:cubicBezTo>
                  <a:pt x="1803" y="21116"/>
                  <a:pt x="2021" y="21600"/>
                  <a:pt x="2290" y="21600"/>
                </a:cubicBezTo>
                <a:lnTo>
                  <a:pt x="21113" y="21600"/>
                </a:lnTo>
                <a:cubicBezTo>
                  <a:pt x="21382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82" y="0"/>
                  <a:pt x="21113" y="0"/>
                </a:cubicBezTo>
                <a:lnTo>
                  <a:pt x="229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séduction, et non l’obligation</a:t>
            </a:r>
          </a:p>
        </p:txBody>
      </p:sp>
      <p:sp>
        <p:nvSpPr>
          <p:cNvPr id="230" name="La désacralisation annoncée"/>
          <p:cNvSpPr/>
          <p:nvPr/>
        </p:nvSpPr>
        <p:spPr>
          <a:xfrm>
            <a:off x="9576566" y="2360491"/>
            <a:ext cx="283765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417" y="0"/>
                </a:moveTo>
                <a:cubicBezTo>
                  <a:pt x="2150" y="0"/>
                  <a:pt x="1933" y="484"/>
                  <a:pt x="1933" y="1080"/>
                </a:cubicBezTo>
                <a:lnTo>
                  <a:pt x="1933" y="8640"/>
                </a:lnTo>
                <a:lnTo>
                  <a:pt x="0" y="10800"/>
                </a:lnTo>
                <a:lnTo>
                  <a:pt x="1933" y="12960"/>
                </a:lnTo>
                <a:lnTo>
                  <a:pt x="1933" y="20520"/>
                </a:lnTo>
                <a:cubicBezTo>
                  <a:pt x="1933" y="21116"/>
                  <a:pt x="2150" y="21600"/>
                  <a:pt x="2417" y="21600"/>
                </a:cubicBezTo>
                <a:lnTo>
                  <a:pt x="21117" y="21600"/>
                </a:lnTo>
                <a:cubicBezTo>
                  <a:pt x="21384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84" y="0"/>
                  <a:pt x="21117" y="0"/>
                </a:cubicBezTo>
                <a:lnTo>
                  <a:pt x="2417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désacralisation annoncée</a:t>
            </a:r>
          </a:p>
        </p:txBody>
      </p:sp>
      <p:sp>
        <p:nvSpPr>
          <p:cNvPr id="231" name="Pas d’égard pour le Christ"/>
          <p:cNvSpPr/>
          <p:nvPr/>
        </p:nvSpPr>
        <p:spPr>
          <a:xfrm>
            <a:off x="9581229" y="6485165"/>
            <a:ext cx="2837658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417" y="0"/>
                </a:moveTo>
                <a:cubicBezTo>
                  <a:pt x="2150" y="0"/>
                  <a:pt x="1933" y="484"/>
                  <a:pt x="1933" y="1080"/>
                </a:cubicBezTo>
                <a:lnTo>
                  <a:pt x="1933" y="8640"/>
                </a:lnTo>
                <a:lnTo>
                  <a:pt x="0" y="10800"/>
                </a:lnTo>
                <a:lnTo>
                  <a:pt x="1933" y="12960"/>
                </a:lnTo>
                <a:lnTo>
                  <a:pt x="1933" y="20520"/>
                </a:lnTo>
                <a:cubicBezTo>
                  <a:pt x="1933" y="21116"/>
                  <a:pt x="2150" y="21600"/>
                  <a:pt x="2417" y="21600"/>
                </a:cubicBezTo>
                <a:lnTo>
                  <a:pt x="21117" y="21600"/>
                </a:lnTo>
                <a:cubicBezTo>
                  <a:pt x="21384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84" y="0"/>
                  <a:pt x="21117" y="0"/>
                </a:cubicBezTo>
                <a:lnTo>
                  <a:pt x="2417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Pas d’égard pour le Christ</a:t>
            </a:r>
          </a:p>
        </p:txBody>
      </p:sp>
      <p:sp>
        <p:nvSpPr>
          <p:cNvPr id="232" name="Un temps compté"/>
          <p:cNvSpPr/>
          <p:nvPr/>
        </p:nvSpPr>
        <p:spPr>
          <a:xfrm>
            <a:off x="9576566" y="5118263"/>
            <a:ext cx="283765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417" y="0"/>
                </a:moveTo>
                <a:cubicBezTo>
                  <a:pt x="2150" y="0"/>
                  <a:pt x="1933" y="484"/>
                  <a:pt x="1933" y="1080"/>
                </a:cubicBezTo>
                <a:lnTo>
                  <a:pt x="1933" y="8640"/>
                </a:lnTo>
                <a:lnTo>
                  <a:pt x="0" y="10800"/>
                </a:lnTo>
                <a:lnTo>
                  <a:pt x="1933" y="12960"/>
                </a:lnTo>
                <a:lnTo>
                  <a:pt x="1933" y="20520"/>
                </a:lnTo>
                <a:cubicBezTo>
                  <a:pt x="1933" y="21116"/>
                  <a:pt x="2150" y="21600"/>
                  <a:pt x="2417" y="21600"/>
                </a:cubicBezTo>
                <a:lnTo>
                  <a:pt x="21117" y="21600"/>
                </a:lnTo>
                <a:cubicBezTo>
                  <a:pt x="21384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384" y="0"/>
                  <a:pt x="21117" y="0"/>
                </a:cubicBezTo>
                <a:lnTo>
                  <a:pt x="2417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Un temps compté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0" grpId="1"/>
      <p:bldP build="whole" bldLvl="1" animBg="1" rev="0" advAuto="0" spid="232" grpId="3"/>
      <p:bldP build="whole" bldLvl="1" animBg="1" rev="0" advAuto="0" spid="229" grpId="2"/>
      <p:bldP build="whole" bldLvl="1" animBg="1" rev="0" advAuto="0" spid="231" grpId="4"/>
      <p:bldP build="whole" bldLvl="1" animBg="1" rev="0" advAuto="0" spid="228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Israël a voulu un roi, et l’aura……"/>
          <p:cNvSpPr txBox="1"/>
          <p:nvPr>
            <p:ph type="body" idx="1"/>
          </p:nvPr>
        </p:nvSpPr>
        <p:spPr>
          <a:xfrm>
            <a:off x="1190860" y="2762930"/>
            <a:ext cx="10623080" cy="554180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Israël a voulu un roi, et l’aura…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Son envergure sera mondiale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Il ne pourra agir tant que le St Esprit sera là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hommes pourront ne pas le reconnaître, mais seront mis à mort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Son avènement a du sens dans la main de Dieu</a:t>
            </a:r>
          </a:p>
          <a:p>
            <a:pPr lvl="2"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Il permettra aux juifs fidèles de se tourner vers le Christ</a:t>
            </a:r>
          </a:p>
          <a:p>
            <a:pPr lvl="2"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Il permettra aux nations de refuser la marque</a:t>
            </a:r>
          </a:p>
        </p:txBody>
      </p:sp>
      <p:sp>
        <p:nvSpPr>
          <p:cNvPr id="235" name="A retenir"/>
          <p:cNvSpPr txBox="1"/>
          <p:nvPr>
            <p:ph type="title"/>
          </p:nvPr>
        </p:nvSpPr>
        <p:spPr>
          <a:xfrm>
            <a:off x="-282669" y="529208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 retenir</a:t>
            </a:r>
          </a:p>
        </p:txBody>
      </p:sp>
      <p:sp>
        <p:nvSpPr>
          <p:cNvPr id="236" name="Je t'ai donné un roi dans ma colère, je te l'ôterai dans ma fureur…"/>
          <p:cNvSpPr txBox="1"/>
          <p:nvPr/>
        </p:nvSpPr>
        <p:spPr>
          <a:xfrm>
            <a:off x="2988517" y="8964064"/>
            <a:ext cx="7027766" cy="651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292100">
              <a:defRPr i="1"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Je t'ai donné un roi dans ma colère, je te l'ôterai dans ma fureur</a:t>
            </a:r>
          </a:p>
          <a:p>
            <a:pPr algn="r" defTabSz="292100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(Osée 13.11)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doors dir="vert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