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1A610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25400" cap="flat">
              <a:solidFill>
                <a:srgbClr val="FFFFFF"/>
              </a:solidFill>
              <a:prstDash val="solid"/>
              <a:miter lim="400000"/>
            </a:ln>
          </a:insideH>
          <a:insideV>
            <a:ln w="254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chemeClr val="accent1"/>
              </a:gs>
              <a:gs pos="100000">
                <a:schemeClr val="accent1">
                  <a:hueOff val="321132"/>
                  <a:satOff val="-12043"/>
                  <a:lumOff val="-7113"/>
                </a:schemeClr>
              </a:gs>
            </a:gsLst>
            <a:lin ang="5400000"/>
          </a:gra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idx="21"/>
          </p:nvPr>
        </p:nvSpPr>
        <p:spPr>
          <a:xfrm>
            <a:off x="4673600" y="1828800"/>
            <a:ext cx="9138105" cy="6096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exte du titre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89" name="Texte niveau 1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idx="21"/>
          </p:nvPr>
        </p:nvSpPr>
        <p:spPr>
          <a:xfrm>
            <a:off x="4673600" y="1828800"/>
            <a:ext cx="9138105" cy="6096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exte du titre"/>
          <p:cNvSpPr txBox="1"/>
          <p:nvPr>
            <p:ph type="title"/>
          </p:nvPr>
        </p:nvSpPr>
        <p:spPr>
          <a:xfrm>
            <a:off x="635000" y="15240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Texte du titre</a:t>
            </a:r>
          </a:p>
        </p:txBody>
      </p:sp>
      <p:sp>
        <p:nvSpPr>
          <p:cNvPr id="99" name="Texte niveau 1…"/>
          <p:cNvSpPr txBox="1"/>
          <p:nvPr>
            <p:ph type="body" sz="quarter" idx="1"/>
          </p:nvPr>
        </p:nvSpPr>
        <p:spPr>
          <a:xfrm>
            <a:off x="635000" y="49022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half" idx="21"/>
          </p:nvPr>
        </p:nvSpPr>
        <p:spPr>
          <a:xfrm>
            <a:off x="5232400" y="2895600"/>
            <a:ext cx="8186219" cy="5461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09" name="Texte niveau 1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18" name="Texte niveau 1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-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127" name="Texte niveau 1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1" name="Texte niveau 1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 sur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30" name="Texte niveau 1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e du titre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21"/>
          </p:nvPr>
        </p:nvSpPr>
        <p:spPr>
          <a:xfrm>
            <a:off x="3073400" y="2222500"/>
            <a:ext cx="6853579" cy="45720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exte du titre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7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Refle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21"/>
          </p:nvPr>
        </p:nvSpPr>
        <p:spPr>
          <a:xfrm>
            <a:off x="3073400" y="2222500"/>
            <a:ext cx="6853579" cy="4572000"/>
          </a:xfrm>
          <a:prstGeom prst="rect">
            <a:avLst/>
          </a:prstGeom>
          <a:ln w="25400">
            <a:solidFill>
              <a:srgbClr val="FFFFFF"/>
            </a:solidFill>
          </a:ln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exte du titre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8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FFFFFF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Le St Esprit"/>
          <p:cNvSpPr txBox="1"/>
          <p:nvPr>
            <p:ph type="ctrTitle"/>
          </p:nvPr>
        </p:nvSpPr>
        <p:spPr>
          <a:xfrm>
            <a:off x="3122315" y="1136631"/>
            <a:ext cx="10464801" cy="3302001"/>
          </a:xfrm>
          <a:prstGeom prst="rect">
            <a:avLst/>
          </a:prstGeom>
        </p:spPr>
        <p:txBody>
          <a:bodyPr/>
          <a:lstStyle/>
          <a:p>
            <a:pPr/>
            <a:r>
              <a:t>Le St Esprit</a:t>
            </a:r>
          </a:p>
        </p:txBody>
      </p:sp>
      <p:sp>
        <p:nvSpPr>
          <p:cNvPr id="138" name="et l’humain"/>
          <p:cNvSpPr txBox="1"/>
          <p:nvPr>
            <p:ph type="subTitle" sz="quarter" idx="1"/>
          </p:nvPr>
        </p:nvSpPr>
        <p:spPr>
          <a:xfrm>
            <a:off x="1270000" y="4172094"/>
            <a:ext cx="10464800" cy="1130301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r>
              <a:t>et l’humain</a:t>
            </a:r>
          </a:p>
        </p:txBody>
      </p:sp>
      <p:sp>
        <p:nvSpPr>
          <p:cNvPr id="139" name="IEB Cursus 2024-25"/>
          <p:cNvSpPr txBox="1"/>
          <p:nvPr/>
        </p:nvSpPr>
        <p:spPr>
          <a:xfrm>
            <a:off x="9596953" y="8959523"/>
            <a:ext cx="2982368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/>
            </a:lvl1pPr>
          </a:lstStyle>
          <a:p>
            <a:pPr/>
            <a:r>
              <a:t>IEB Cursus 2024-25</a:t>
            </a:r>
          </a:p>
        </p:txBody>
      </p:sp>
      <p:pic>
        <p:nvPicPr>
          <p:cNvPr id="140" name="peace2.gif" descr="peace2.gif"/>
          <p:cNvPicPr>
            <a:picLocks noChangeAspect="0"/>
          </p:cNvPicPr>
          <p:nvPr/>
        </p:nvPicPr>
        <p:blipFill>
          <a:blip r:embed="rId2">
            <a:extLst/>
          </a:blip>
          <a:srcRect l="4661" t="3639" r="0" b="3639"/>
          <a:stretch>
            <a:fillRect/>
          </a:stretch>
        </p:blipFill>
        <p:spPr>
          <a:xfrm>
            <a:off x="129076" y="222169"/>
            <a:ext cx="5246876" cy="9309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Besoin…"/>
          <p:cNvSpPr txBox="1"/>
          <p:nvPr>
            <p:ph type="title"/>
          </p:nvPr>
        </p:nvSpPr>
        <p:spPr>
          <a:xfrm>
            <a:off x="6172200" y="1422400"/>
            <a:ext cx="6134100" cy="24384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</a:pPr>
            <a:r>
              <a:t>Besoin </a:t>
            </a:r>
          </a:p>
          <a:p>
            <a:pPr algn="l">
              <a:lnSpc>
                <a:spcPct val="80000"/>
              </a:lnSpc>
            </a:pPr>
            <a:r>
              <a:t>de liberté</a:t>
            </a:r>
          </a:p>
        </p:txBody>
      </p:sp>
      <p:sp>
        <p:nvSpPr>
          <p:cNvPr id="187" name="Le Christ vous a placé dans la liberté en vous affranchissant (Gal 5. 1)…"/>
          <p:cNvSpPr txBox="1"/>
          <p:nvPr>
            <p:ph type="body" sz="half" idx="1"/>
          </p:nvPr>
        </p:nvSpPr>
        <p:spPr>
          <a:xfrm>
            <a:off x="1270000" y="4845438"/>
            <a:ext cx="10464800" cy="407962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817880" indent="-525780" defTabSz="537463">
              <a:spcBef>
                <a:spcPts val="0"/>
              </a:spcBef>
              <a:defRPr sz="3864"/>
            </a:pPr>
            <a:r>
              <a:rPr i="1"/>
              <a:t>Le</a:t>
            </a:r>
            <a:r>
              <a:t> </a:t>
            </a:r>
            <a:r>
              <a:rPr i="1"/>
              <a:t>Christ vous a placé dans la liberté en vous affranchissant </a:t>
            </a:r>
            <a:r>
              <a:t>(Gal 5. 1)</a:t>
            </a:r>
          </a:p>
          <a:p>
            <a:pPr marL="817880" indent="-525780" defTabSz="537463">
              <a:spcBef>
                <a:spcPts val="0"/>
              </a:spcBef>
              <a:defRPr i="1" sz="3864"/>
            </a:pPr>
            <a:r>
              <a:t>Vous avez été appelés à la liberté; seulement n'usez pas de la liberté comme d'une occasion pour la chair </a:t>
            </a:r>
            <a:r>
              <a:rPr i="0"/>
              <a:t>(Gal 5. 13)</a:t>
            </a:r>
          </a:p>
          <a:p>
            <a:pPr marL="817880" indent="-525780" defTabSz="537463">
              <a:spcBef>
                <a:spcPts val="0"/>
              </a:spcBef>
              <a:defRPr i="1" sz="3864"/>
            </a:pPr>
            <a:r>
              <a:t>Si vous êtes conduits par l'esprit, vous n'êtes pas sous la loi </a:t>
            </a:r>
            <a:r>
              <a:rPr i="0"/>
              <a:t>(Gal 5. 18)</a:t>
            </a:r>
          </a:p>
        </p:txBody>
      </p:sp>
      <p:pic>
        <p:nvPicPr>
          <p:cNvPr id="188" name="c115001k.jpg" descr="c115001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90500"/>
            <a:ext cx="5716273" cy="349327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Vertu…"/>
          <p:cNvSpPr txBox="1"/>
          <p:nvPr/>
        </p:nvSpPr>
        <p:spPr>
          <a:xfrm>
            <a:off x="10996944" y="273050"/>
            <a:ext cx="1720758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b="1"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  <p:sp>
        <p:nvSpPr>
          <p:cNvPr id="190" name="Les chrétiens aiment souvent être dans la sécurité de la tradition"/>
          <p:cNvSpPr txBox="1"/>
          <p:nvPr/>
        </p:nvSpPr>
        <p:spPr>
          <a:xfrm>
            <a:off x="2166242" y="9131300"/>
            <a:ext cx="9018961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900"/>
            </a:lvl1pPr>
          </a:lstStyle>
          <a:p>
            <a:pPr/>
            <a:r>
              <a:t>Les chrétiens aiment souvent être dans la sécurité de la tradition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Vivre…"/>
          <p:cNvSpPr txBox="1"/>
          <p:nvPr>
            <p:ph type="title"/>
          </p:nvPr>
        </p:nvSpPr>
        <p:spPr>
          <a:xfrm>
            <a:off x="3175000" y="812800"/>
            <a:ext cx="6108700" cy="24384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</a:pPr>
            <a:r>
              <a:t>Vivre </a:t>
            </a:r>
          </a:p>
          <a:p>
            <a:pPr algn="l">
              <a:lnSpc>
                <a:spcPct val="80000"/>
              </a:lnSpc>
            </a:pPr>
            <a:r>
              <a:t>ses émotions</a:t>
            </a:r>
          </a:p>
        </p:txBody>
      </p:sp>
      <p:pic>
        <p:nvPicPr>
          <p:cNvPr id="193" name="Emotions.png" descr="Emoti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200" y="215900"/>
            <a:ext cx="2794000" cy="4181093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L'amour de Dieu est versé dans nos cœurs par l'Esprit Saint qui nous a été donné (Ro 5.5)…"/>
          <p:cNvSpPr txBox="1"/>
          <p:nvPr>
            <p:ph type="body" idx="1"/>
          </p:nvPr>
        </p:nvSpPr>
        <p:spPr>
          <a:xfrm>
            <a:off x="1574800" y="3886200"/>
            <a:ext cx="11214100" cy="5715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500"/>
            </a:pPr>
            <a:r>
              <a:rPr i="1"/>
              <a:t>L'amour de Dieu est versé dans nos cœurs par l'Esprit Saint qui nous a été donné</a:t>
            </a:r>
            <a:r>
              <a:t> (Ro 5.5)</a:t>
            </a:r>
          </a:p>
          <a:p>
            <a:pPr>
              <a:spcBef>
                <a:spcPts val="0"/>
              </a:spcBef>
              <a:defRPr sz="3500"/>
            </a:pPr>
            <a:r>
              <a:rPr i="1"/>
              <a:t>La pensée de l'esprit est vie et paix</a:t>
            </a:r>
            <a:r>
              <a:t> (Ro 8. 6)</a:t>
            </a:r>
          </a:p>
          <a:p>
            <a:pPr>
              <a:spcBef>
                <a:spcPts val="0"/>
              </a:spcBef>
              <a:defRPr sz="3500"/>
            </a:pPr>
            <a:r>
              <a:rPr i="1"/>
              <a:t>Mettez-vous en colère, et ne péchez pas... ne donnez pas occasion au Diable</a:t>
            </a:r>
            <a:r>
              <a:t> (Eph 4.27)</a:t>
            </a:r>
          </a:p>
          <a:p>
            <a:pPr>
              <a:spcBef>
                <a:spcPts val="0"/>
              </a:spcBef>
              <a:defRPr sz="3500"/>
            </a:pPr>
            <a:r>
              <a:rPr i="1"/>
              <a:t>Soyez soumis les uns aux autres dans la crainte du Christ</a:t>
            </a:r>
            <a:r>
              <a:t> (Eph 5.20)</a:t>
            </a:r>
          </a:p>
          <a:p>
            <a:pPr>
              <a:spcBef>
                <a:spcPts val="0"/>
              </a:spcBef>
              <a:defRPr sz="3500"/>
            </a:pPr>
            <a:r>
              <a:rPr i="1"/>
              <a:t>Dieu ne nous a pas donné un esprit de crainte</a:t>
            </a:r>
            <a:r>
              <a:t> (2Ti 1.7)</a:t>
            </a:r>
          </a:p>
        </p:txBody>
      </p:sp>
      <p:sp>
        <p:nvSpPr>
          <p:cNvPr id="195" name="Vertu…"/>
          <p:cNvSpPr txBox="1"/>
          <p:nvPr/>
        </p:nvSpPr>
        <p:spPr>
          <a:xfrm>
            <a:off x="10913860" y="273050"/>
            <a:ext cx="1886925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b="1" sz="2900"/>
            </a:pPr>
            <a:r>
              <a:t>Emotions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onclusion"/>
          <p:cNvSpPr txBox="1"/>
          <p:nvPr>
            <p:ph type="title"/>
          </p:nvPr>
        </p:nvSpPr>
        <p:spPr>
          <a:xfrm>
            <a:off x="-279400" y="4064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98" name="Dieu veut intervenir dans les différents aspects du psychique de l'humain : L'esprit de l'homme est une lampe de l'Eternel (Pr 20.27)…"/>
          <p:cNvSpPr txBox="1"/>
          <p:nvPr>
            <p:ph type="body" sz="half" idx="1"/>
          </p:nvPr>
        </p:nvSpPr>
        <p:spPr>
          <a:xfrm>
            <a:off x="1296015" y="3199796"/>
            <a:ext cx="10412770" cy="485260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300"/>
            </a:pPr>
            <a:r>
              <a:t>Dieu veut intervenir dans les différents aspects du psychique de l'humain : </a:t>
            </a:r>
            <a:r>
              <a:rPr i="1"/>
              <a:t>L'esprit de l'homme est une lampe de l'Eternel </a:t>
            </a:r>
            <a:r>
              <a:t>(Pr 20.27</a:t>
            </a:r>
            <a:r>
              <a:t>)</a:t>
            </a:r>
          </a:p>
          <a:p>
            <a:pPr>
              <a:spcBef>
                <a:spcPts val="0"/>
              </a:spcBef>
              <a:defRPr sz="3300"/>
            </a:pPr>
            <a:r>
              <a:t>Nous sommes responsables de l'accueil fait à l'Esprit Saint : </a:t>
            </a:r>
            <a:r>
              <a:rPr i="1"/>
              <a:t>N</a:t>
            </a:r>
            <a:r>
              <a:rPr i="1"/>
              <a:t>'éteignez pas l'Esprit</a:t>
            </a:r>
            <a:r>
              <a:t> (1Th 5.19)</a:t>
            </a:r>
          </a:p>
          <a:p>
            <a:pPr>
              <a:spcBef>
                <a:spcPts val="0"/>
              </a:spcBef>
              <a:defRPr sz="3300"/>
            </a:pPr>
            <a:r>
              <a:t>Cet accueil se fait par le face à face et la compréhension de la Parole de Dieu : </a:t>
            </a:r>
            <a:r>
              <a:rPr i="1"/>
              <a:t>Il en établit douze </a:t>
            </a:r>
            <a:r>
              <a:rPr i="1" u="sng"/>
              <a:t>pour être avec lui</a:t>
            </a:r>
            <a:r>
              <a:rPr i="1"/>
              <a:t> et </a:t>
            </a:r>
            <a:r>
              <a:rPr i="1" u="sng"/>
              <a:t>pour les envoyer prêcher</a:t>
            </a:r>
            <a:r>
              <a:rPr i="1"/>
              <a:t> </a:t>
            </a:r>
            <a:r>
              <a:t>(Mc 3. 14</a:t>
            </a:r>
            <a:r>
              <a:t>)</a:t>
            </a:r>
          </a:p>
          <a:p>
            <a:pPr>
              <a:spcBef>
                <a:spcPts val="0"/>
              </a:spcBef>
              <a:defRPr sz="3300"/>
            </a:pPr>
            <a:r>
              <a:t>Il se fait aussi par la connaissance de soi</a:t>
            </a:r>
          </a:p>
        </p:txBody>
      </p:sp>
      <p:pic>
        <p:nvPicPr>
          <p:cNvPr id="199" name="droppedImage.png" descr="droppedImage.png"/>
          <p:cNvPicPr>
            <a:picLocks noChangeAspect="1"/>
          </p:cNvPicPr>
          <p:nvPr/>
        </p:nvPicPr>
        <p:blipFill>
          <a:blip r:embed="rId2">
            <a:alphaModFix amt="67293"/>
            <a:extLst/>
          </a:blip>
          <a:stretch>
            <a:fillRect/>
          </a:stretch>
        </p:blipFill>
        <p:spPr>
          <a:xfrm>
            <a:off x="317500" y="338428"/>
            <a:ext cx="2044700" cy="2571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Vertu ou faiblesse…"/>
          <p:cNvSpPr txBox="1"/>
          <p:nvPr/>
        </p:nvSpPr>
        <p:spPr>
          <a:xfrm>
            <a:off x="10098660" y="419100"/>
            <a:ext cx="2565401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pc="-91" sz="2300"/>
            </a:pPr>
            <a:r>
              <a:t>Vertu ou faiblesse</a:t>
            </a:r>
          </a:p>
          <a:p>
            <a:pPr>
              <a:defRPr spc="-91" sz="2300"/>
            </a:pPr>
            <a:r>
              <a:t>Justice ou culpabilité</a:t>
            </a:r>
          </a:p>
          <a:p>
            <a:pPr>
              <a:defRPr spc="-91" sz="2300"/>
            </a:pPr>
            <a:r>
              <a:t>Certitudes ou doute</a:t>
            </a:r>
          </a:p>
          <a:p>
            <a:pPr>
              <a:defRPr spc="-91" sz="2300"/>
            </a:pPr>
            <a:r>
              <a:t>Relation ou solitude</a:t>
            </a:r>
          </a:p>
          <a:p>
            <a:pPr>
              <a:defRPr spc="-91" sz="2300"/>
            </a:pPr>
            <a:r>
              <a:t>Créativité ou ennui</a:t>
            </a:r>
          </a:p>
          <a:p>
            <a:pPr>
              <a:defRPr spc="-91" sz="2300"/>
            </a:pPr>
            <a:r>
              <a:t>Liberté ou esclavage</a:t>
            </a:r>
          </a:p>
          <a:p>
            <a:pPr>
              <a:defRPr spc="-91" sz="2300"/>
            </a:pPr>
            <a:r>
              <a:t>Emotions ou dureté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Le ministère de l'Esprit"/>
          <p:cNvSpPr txBox="1"/>
          <p:nvPr>
            <p:ph type="title"/>
          </p:nvPr>
        </p:nvSpPr>
        <p:spPr>
          <a:xfrm>
            <a:off x="24765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Le ministère de l'Esprit</a:t>
            </a:r>
          </a:p>
        </p:txBody>
      </p:sp>
      <p:sp>
        <p:nvSpPr>
          <p:cNvPr id="143" name="Souverain, mais fonction de notre responsabilité : ...nous qui ne marchons pas selon la chair, mais selon l'esprit (Ro 8. 4)…"/>
          <p:cNvSpPr txBox="1"/>
          <p:nvPr>
            <p:ph type="body" idx="1"/>
          </p:nvPr>
        </p:nvSpPr>
        <p:spPr>
          <a:xfrm>
            <a:off x="342900" y="2768600"/>
            <a:ext cx="12077700" cy="67691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2900"/>
            </a:pPr>
            <a:r>
              <a:rPr b="1"/>
              <a:t>Souverain, mais fonction de notre responsabilité : </a:t>
            </a:r>
            <a:r>
              <a:rPr i="1"/>
              <a:t>...nous qui ne marchons pas selon la chair, mais selon l'esprit</a:t>
            </a:r>
            <a:r>
              <a:t> (Ro 8. 4)</a:t>
            </a:r>
          </a:p>
          <a:p>
            <a:pPr>
              <a:spcBef>
                <a:spcPts val="0"/>
              </a:spcBef>
              <a:defRPr sz="2900"/>
            </a:pPr>
            <a:r>
              <a:rPr b="1"/>
              <a:t>Reconnaissable : </a:t>
            </a:r>
            <a:r>
              <a:rPr i="1"/>
              <a:t>nul ne peut dire "Jésus est le Seigneur" si ce n'est par l'Esprit Saint</a:t>
            </a:r>
            <a:r>
              <a:t> (1Co 12. 3)</a:t>
            </a:r>
          </a:p>
          <a:p>
            <a:pPr>
              <a:spcBef>
                <a:spcPts val="0"/>
              </a:spcBef>
              <a:defRPr sz="2900"/>
            </a:pPr>
            <a:r>
              <a:rPr b="1"/>
              <a:t>Un ministère relationnel : </a:t>
            </a:r>
            <a:r>
              <a:rPr i="1"/>
              <a:t>celui qui nous affermit avec vous au Christ, c'est Dieu, qui nous a oints, c'est Dieu, qui nous a aussi marqués d'un sceau et nous a donné les arrhes de l'Esprit dans nos cœurs</a:t>
            </a:r>
            <a:r>
              <a:t> (2Co 1. 21)</a:t>
            </a:r>
          </a:p>
          <a:p>
            <a:pPr>
              <a:spcBef>
                <a:spcPts val="0"/>
              </a:spcBef>
              <a:defRPr sz="2900"/>
            </a:pPr>
            <a:r>
              <a:rPr b="1"/>
              <a:t>Qui fait du bien à tous : </a:t>
            </a:r>
            <a:r>
              <a:rPr i="1"/>
              <a:t>le fruit de l'esprit, c'est l'amour, la joie, la paix, la patience, la bonté, la bienveillance, la foi, la douceur, la maîtrise de soi</a:t>
            </a:r>
            <a:r>
              <a:t> (Gal 5. 22)</a:t>
            </a:r>
          </a:p>
          <a:p>
            <a:pPr>
              <a:spcBef>
                <a:spcPts val="0"/>
              </a:spcBef>
              <a:defRPr sz="2900"/>
            </a:pPr>
            <a:r>
              <a:rPr b="1"/>
              <a:t>Qui pose le cadre collectif :</a:t>
            </a:r>
            <a:r>
              <a:rPr i="1"/>
              <a:t> En Christ, vous êtes édifiés ensemble, une habitation de Dieu  en esprit </a:t>
            </a:r>
            <a:r>
              <a:t>(Eph 2. 22)</a:t>
            </a:r>
          </a:p>
          <a:p>
            <a:pPr>
              <a:spcBef>
                <a:spcPts val="0"/>
              </a:spcBef>
              <a:defRPr sz="2900"/>
            </a:pPr>
            <a:r>
              <a:rPr b="1"/>
              <a:t>Que nous avons à garder :</a:t>
            </a:r>
            <a:r>
              <a:t> </a:t>
            </a:r>
            <a:r>
              <a:rPr i="1"/>
              <a:t>que vous teniez ferme dans un seul et même esprit </a:t>
            </a:r>
            <a:r>
              <a:t>(Php 1. 27)</a:t>
            </a:r>
          </a:p>
        </p:txBody>
      </p:sp>
      <p:pic>
        <p:nvPicPr>
          <p:cNvPr id="144" name="volonte.png" descr="volon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" y="203200"/>
            <a:ext cx="2324100" cy="238865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door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ierre et les aspects psychologiques de la foi"/>
          <p:cNvSpPr txBox="1"/>
          <p:nvPr>
            <p:ph type="title"/>
          </p:nvPr>
        </p:nvSpPr>
        <p:spPr>
          <a:xfrm>
            <a:off x="2032000" y="571500"/>
            <a:ext cx="10464800" cy="2654300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</a:lvl1pPr>
          </a:lstStyle>
          <a:p>
            <a:pPr/>
            <a:r>
              <a:t>Pierre et les aspects psychologiques de la foi</a:t>
            </a:r>
          </a:p>
        </p:txBody>
      </p:sp>
      <p:sp>
        <p:nvSpPr>
          <p:cNvPr id="147" name="...obtenant le salut de vos âmes pour aboutissement de votre foi (1Pi 1. 9)…"/>
          <p:cNvSpPr txBox="1"/>
          <p:nvPr/>
        </p:nvSpPr>
        <p:spPr>
          <a:xfrm>
            <a:off x="660400" y="3521013"/>
            <a:ext cx="11722100" cy="5543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20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00">
                <a:uFill>
                  <a:solidFill>
                    <a:srgbClr val="FFFFFF"/>
                  </a:solidFill>
                </a:uFill>
              </a:defRPr>
            </a:pPr>
            <a:r>
              <a:t>...obtenant </a:t>
            </a:r>
            <a:r>
              <a:rPr u="sng"/>
              <a:t>le salut de vos âmes</a:t>
            </a:r>
            <a:r>
              <a:t> pour aboutissement de votre foi (1Pi 1. 9)</a:t>
            </a:r>
          </a:p>
          <a:p>
            <a:pPr marL="419100" indent="-419100" algn="l" defTabSz="457200"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00">
                <a:uFill>
                  <a:solidFill>
                    <a:srgbClr val="FFFFFF"/>
                  </a:solidFill>
                </a:uFill>
              </a:defRPr>
            </a:pPr>
            <a:r>
              <a:rPr b="1"/>
              <a:t>L'âme s'entretient</a:t>
            </a:r>
            <a:r>
              <a:t> : Ayant </a:t>
            </a:r>
            <a:r>
              <a:rPr u="sng"/>
              <a:t>purifié vos âmes</a:t>
            </a:r>
            <a:r>
              <a:t> en obéissant à la vérité pour avoir un amour fraternel sincère. (1Pi 1. 22)</a:t>
            </a:r>
          </a:p>
          <a:p>
            <a:pPr marL="419100" indent="-419100" algn="l" defTabSz="457200"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00">
                <a:uFill>
                  <a:solidFill>
                    <a:srgbClr val="FFFFFF"/>
                  </a:solidFill>
                </a:uFill>
              </a:defRPr>
            </a:pPr>
            <a:r>
              <a:rPr b="1"/>
              <a:t>L'âme se protège</a:t>
            </a:r>
            <a:r>
              <a:t> : Bien-aimés, je vous exhorte, comme étrangers et voyageurs sur la terre, à vous abstenir des convoitises charnelles </a:t>
            </a:r>
            <a:r>
              <a:rPr u="sng"/>
              <a:t>qui font la guerre à l’âme</a:t>
            </a:r>
            <a:r>
              <a:t>. (1Pi 2. 11)</a:t>
            </a:r>
          </a:p>
          <a:p>
            <a:pPr marL="419100" indent="-419100" algn="l" defTabSz="457200"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00">
                <a:uFill>
                  <a:solidFill>
                    <a:srgbClr val="FFFFFF"/>
                  </a:solidFill>
                </a:uFill>
              </a:defRPr>
            </a:pPr>
            <a:r>
              <a:rPr b="1"/>
              <a:t>Le meilleur thérapeute</a:t>
            </a:r>
            <a:r>
              <a:t> : Car vous étiez comme des brebis errantes. Mais maintenant vous êtes retournés vers </a:t>
            </a:r>
            <a:r>
              <a:rPr u="sng"/>
              <a:t>le berger et le gardien de vos âmes.</a:t>
            </a:r>
            <a:r>
              <a:t> (1Pi 2. 25)</a:t>
            </a:r>
          </a:p>
          <a:p>
            <a:pPr marL="419100" indent="-419100" algn="l" defTabSz="457200">
              <a:buSzPct val="12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900">
                <a:uFill>
                  <a:solidFill>
                    <a:srgbClr val="FFFFFF"/>
                  </a:solidFill>
                </a:uFill>
              </a:defRPr>
            </a:pPr>
            <a:r>
              <a:rPr b="1"/>
              <a:t>Faire le bien pour aller mieux </a:t>
            </a:r>
            <a:r>
              <a:t>: Ainsi, que ceux qui souffrent selon la volonté de Dieu </a:t>
            </a:r>
            <a:r>
              <a:rPr u="sng"/>
              <a:t>remettent leur âme</a:t>
            </a:r>
            <a:r>
              <a:t> au fidèle Créateur, en faisant ce qui est bien. (1Pi 4. 19)</a:t>
            </a:r>
          </a:p>
        </p:txBody>
      </p:sp>
      <p:pic>
        <p:nvPicPr>
          <p:cNvPr id="148" name="Chat_verite.jpg" descr="Chat_veri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322375"/>
            <a:ext cx="2453314" cy="179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Etats d'âme"/>
          <p:cNvSpPr txBox="1"/>
          <p:nvPr>
            <p:ph type="title"/>
          </p:nvPr>
        </p:nvSpPr>
        <p:spPr>
          <a:xfrm>
            <a:off x="14006" y="654050"/>
            <a:ext cx="10464801" cy="2438400"/>
          </a:xfrm>
          <a:prstGeom prst="rect">
            <a:avLst/>
          </a:prstGeom>
        </p:spPr>
        <p:txBody>
          <a:bodyPr/>
          <a:lstStyle/>
          <a:p>
            <a:pPr/>
            <a:r>
              <a:t>Etats d'âme</a:t>
            </a:r>
          </a:p>
        </p:txBody>
      </p:sp>
      <p:sp>
        <p:nvSpPr>
          <p:cNvPr id="151" name="L’Esprit de l’Éternel reposera sur lui, l’esprit de sagesse et d’intelligence, l’esprit de conseil et de force, l’esprit de connaissance et de crainte de l’Éternel. (Es 11. 2)…"/>
          <p:cNvSpPr txBox="1"/>
          <p:nvPr>
            <p:ph type="body" idx="1"/>
          </p:nvPr>
        </p:nvSpPr>
        <p:spPr>
          <a:xfrm>
            <a:off x="825500" y="3332298"/>
            <a:ext cx="10464800" cy="6489701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600"/>
              </a:spcBef>
              <a:buSzTx/>
              <a:buNone/>
              <a:defRPr i="1" sz="3700"/>
            </a:pPr>
            <a:r>
              <a:t>L’Esprit de l’Éternel reposera sur lui, l’esprit de sagesse et d’intelligence, l’esprit de conseil et de force, l’esprit de connaissance et de crainte de l’Éternel. (Es 11. 2)</a:t>
            </a:r>
          </a:p>
          <a:p>
            <a:pPr marL="0" indent="0">
              <a:spcBef>
                <a:spcPts val="1400"/>
              </a:spcBef>
              <a:buSzTx/>
              <a:buNone/>
              <a:defRPr i="1" sz="3600"/>
            </a:pPr>
            <a:r>
              <a:t>Il t'a déclaré, oh homme, ce qui est bon. Et qu'est-ce que l'Eternel recherche de ta part, sinon que tu fasses ce qui est droit, que tu aimes la bonté, et que tu marches humblement avec ton Dieu ? (Michée 6. 8)</a:t>
            </a:r>
          </a:p>
          <a:p>
            <a:pPr marL="0" indent="0">
              <a:spcBef>
                <a:spcPts val="0"/>
              </a:spcBef>
              <a:buSzTx/>
              <a:buNone/>
              <a:defRPr i="1" sz="3600"/>
            </a:pPr>
            <a:r>
              <a:t>Vivant dans le présent siècle sobrement, justement, pieusement (Tite 2. 12)</a:t>
            </a:r>
          </a:p>
        </p:txBody>
      </p:sp>
      <p:sp>
        <p:nvSpPr>
          <p:cNvPr id="152" name="Vertu…"/>
          <p:cNvSpPr txBox="1"/>
          <p:nvPr/>
        </p:nvSpPr>
        <p:spPr>
          <a:xfrm>
            <a:off x="11032712" y="355600"/>
            <a:ext cx="1522221" cy="303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 sz="2900"/>
            </a:pPr>
            <a:r>
              <a:t>Vertu</a:t>
            </a:r>
          </a:p>
          <a:p>
            <a:pPr>
              <a:defRPr i="1" sz="2900"/>
            </a:pPr>
            <a:r>
              <a:t>Justice</a:t>
            </a:r>
          </a:p>
          <a:p>
            <a:pPr>
              <a:defRPr i="1" sz="2900"/>
            </a:pPr>
            <a:r>
              <a:t>Certitudes</a:t>
            </a:r>
          </a:p>
          <a:p>
            <a:pPr>
              <a:defRPr i="1" sz="2900"/>
            </a:pPr>
            <a:r>
              <a:t>Relation</a:t>
            </a:r>
          </a:p>
          <a:p>
            <a:pPr>
              <a:defRPr i="1" sz="2900"/>
            </a:pPr>
            <a:r>
              <a:t>Créativité</a:t>
            </a:r>
          </a:p>
          <a:p>
            <a:pPr>
              <a:defRPr i="1" sz="2900"/>
            </a:pPr>
            <a:r>
              <a:t>Liberté</a:t>
            </a:r>
          </a:p>
          <a:p>
            <a:pPr>
              <a:defRPr i="1" sz="2900"/>
            </a:pPr>
            <a:r>
              <a:t>Emotions</a:t>
            </a:r>
          </a:p>
        </p:txBody>
      </p:sp>
      <p:pic>
        <p:nvPicPr>
          <p:cNvPr id="153" name="Contrastes.png" descr="Contrast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0" y="127000"/>
            <a:ext cx="2336800" cy="2336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esoin de vertu"/>
          <p:cNvSpPr txBox="1"/>
          <p:nvPr>
            <p:ph type="title"/>
          </p:nvPr>
        </p:nvSpPr>
        <p:spPr>
          <a:xfrm>
            <a:off x="1363472" y="755821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  <a:r>
              <a:t>Besoin de vertu</a:t>
            </a:r>
          </a:p>
        </p:txBody>
      </p:sp>
      <p:sp>
        <p:nvSpPr>
          <p:cNvPr id="156" name="Sa divine puissance nous a donné tout ce qui concerne la vie et la piété, par la connaissance de celui qui nous a appelés par sa propre gloire et par sa vertu.…"/>
          <p:cNvSpPr txBox="1"/>
          <p:nvPr>
            <p:ph type="body" idx="1"/>
          </p:nvPr>
        </p:nvSpPr>
        <p:spPr>
          <a:xfrm>
            <a:off x="965200" y="3352800"/>
            <a:ext cx="11074400" cy="57150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800"/>
            </a:pPr>
            <a:r>
              <a:rPr i="1"/>
              <a:t>Sa divine puissance nous a donné tout ce qui concerne la vie et la piété, par la connaissance de celui qui nous a appelés par sa propre gloire et </a:t>
            </a:r>
            <a:r>
              <a:rPr i="1" u="sng"/>
              <a:t>par sa vertu.</a:t>
            </a:r>
            <a:endParaRPr i="1"/>
          </a:p>
          <a:p>
            <a:pPr marL="0" indent="0">
              <a:buSzTx/>
              <a:buNone/>
              <a:defRPr sz="3800"/>
            </a:pPr>
            <a:r>
              <a:rPr i="1"/>
              <a:t>Vous avez été rendus participants de la nature divine. Pour cette raison, et avec tout empressement, joignez à votre foi </a:t>
            </a:r>
            <a:r>
              <a:rPr i="1" u="sng"/>
              <a:t>la vertu</a:t>
            </a:r>
            <a:r>
              <a:rPr i="1"/>
              <a:t>...</a:t>
            </a:r>
            <a:r>
              <a:t> (2Pi 1. 6)</a:t>
            </a:r>
          </a:p>
        </p:txBody>
      </p:sp>
      <p:grpSp>
        <p:nvGrpSpPr>
          <p:cNvPr id="159" name="peace2.gif"/>
          <p:cNvGrpSpPr/>
          <p:nvPr/>
        </p:nvGrpSpPr>
        <p:grpSpPr>
          <a:xfrm>
            <a:off x="0" y="177799"/>
            <a:ext cx="2984500" cy="3594445"/>
            <a:chOff x="0" y="0"/>
            <a:chExt cx="2984500" cy="3594443"/>
          </a:xfrm>
        </p:grpSpPr>
        <p:pic>
          <p:nvPicPr>
            <p:cNvPr id="158" name="peace2.gif" descr="peace2.gi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5900" y="139700"/>
              <a:ext cx="2552700" cy="30356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7" name="peace2.gif" descr="peace2.gi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2984500" cy="3594445"/>
            </a:xfrm>
            <a:prstGeom prst="rect">
              <a:avLst/>
            </a:prstGeom>
            <a:effectLst/>
          </p:spPr>
        </p:pic>
      </p:grpSp>
      <p:sp>
        <p:nvSpPr>
          <p:cNvPr id="160" name="Vertu…"/>
          <p:cNvSpPr txBox="1"/>
          <p:nvPr/>
        </p:nvSpPr>
        <p:spPr>
          <a:xfrm>
            <a:off x="10996944" y="273050"/>
            <a:ext cx="1720758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l vous est avantageux que je m'en aille. Quand le consolateur sera venu, il convaincra le monde de péché, de justice et de jugement (Jn 16. 9)…"/>
          <p:cNvSpPr txBox="1"/>
          <p:nvPr>
            <p:ph type="body" idx="1"/>
          </p:nvPr>
        </p:nvSpPr>
        <p:spPr>
          <a:xfrm>
            <a:off x="939800" y="32512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800"/>
            </a:pPr>
            <a:r>
              <a:rPr i="1"/>
              <a:t>Il vous est avantageux que je m'en aille. Quand le consolateur sera venu, il convaincra le monde de péché, de justice et de jugement</a:t>
            </a:r>
            <a:r>
              <a:t> (Jn 16. 9)</a:t>
            </a:r>
          </a:p>
          <a:p>
            <a:pPr>
              <a:spcBef>
                <a:spcPts val="0"/>
              </a:spcBef>
              <a:defRPr sz="3800"/>
            </a:pPr>
            <a:r>
              <a:rPr i="1"/>
              <a:t>Il n'y a plus de condamnation pour ceux qui sont dans le Christ Jésus</a:t>
            </a:r>
            <a:r>
              <a:t> (Ro 8. 1)</a:t>
            </a:r>
          </a:p>
          <a:p>
            <a:pPr>
              <a:spcBef>
                <a:spcPts val="0"/>
              </a:spcBef>
              <a:defRPr sz="3800"/>
            </a:pPr>
            <a:r>
              <a:rPr i="1"/>
              <a:t>Par l'esprit, nous attendons l'espérance de la justice</a:t>
            </a:r>
            <a:r>
              <a:t> (Gal 5. 5)</a:t>
            </a:r>
          </a:p>
        </p:txBody>
      </p:sp>
      <p:pic>
        <p:nvPicPr>
          <p:cNvPr id="163" name="14022007.jpg" descr="14022007.jpg"/>
          <p:cNvPicPr>
            <a:picLocks noChangeAspect="1"/>
          </p:cNvPicPr>
          <p:nvPr/>
        </p:nvPicPr>
        <p:blipFill>
          <a:blip r:embed="rId2">
            <a:alphaModFix amt="54511"/>
            <a:extLst/>
          </a:blip>
          <a:stretch>
            <a:fillRect/>
          </a:stretch>
        </p:blipFill>
        <p:spPr>
          <a:xfrm>
            <a:off x="114300" y="292100"/>
            <a:ext cx="3708400" cy="27813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64" name="Vertu…"/>
          <p:cNvSpPr txBox="1"/>
          <p:nvPr/>
        </p:nvSpPr>
        <p:spPr>
          <a:xfrm>
            <a:off x="11073144" y="273050"/>
            <a:ext cx="1720758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b="1"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  <p:sp>
        <p:nvSpPr>
          <p:cNvPr id="165" name="Besoin de justice"/>
          <p:cNvSpPr txBox="1"/>
          <p:nvPr>
            <p:ph type="title"/>
          </p:nvPr>
        </p:nvSpPr>
        <p:spPr>
          <a:xfrm>
            <a:off x="1484103" y="1756230"/>
            <a:ext cx="10464801" cy="2438401"/>
          </a:xfrm>
          <a:prstGeom prst="rect">
            <a:avLst/>
          </a:prstGeom>
        </p:spPr>
        <p:txBody>
          <a:bodyPr/>
          <a:lstStyle/>
          <a:p>
            <a:pPr/>
            <a:r>
              <a:t>Besoin de justice</a:t>
            </a:r>
          </a:p>
        </p:txBody>
      </p:sp>
      <p:sp>
        <p:nvSpPr>
          <p:cNvPr id="166" name="Pas de place pour la culpabilité !"/>
          <p:cNvSpPr txBox="1"/>
          <p:nvPr/>
        </p:nvSpPr>
        <p:spPr>
          <a:xfrm>
            <a:off x="3974889" y="8971017"/>
            <a:ext cx="609425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300"/>
            </a:lvl1pPr>
          </a:lstStyle>
          <a:p>
            <a:pPr/>
            <a:r>
              <a:t>Pas de place pour la culpabilité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Besoin…"/>
          <p:cNvSpPr txBox="1"/>
          <p:nvPr>
            <p:ph type="title"/>
          </p:nvPr>
        </p:nvSpPr>
        <p:spPr>
          <a:xfrm>
            <a:off x="3263573" y="2034323"/>
            <a:ext cx="6223001" cy="243840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</a:pPr>
            <a:r>
              <a:t>Besoin </a:t>
            </a:r>
          </a:p>
          <a:p>
            <a:pPr algn="l">
              <a:lnSpc>
                <a:spcPct val="80000"/>
              </a:lnSpc>
            </a:pPr>
            <a:r>
              <a:t>de certitudes</a:t>
            </a:r>
          </a:p>
        </p:txBody>
      </p:sp>
      <p:pic>
        <p:nvPicPr>
          <p:cNvPr id="169" name="soin.jpg" descr="so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90500"/>
            <a:ext cx="2844800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...élus en sainteté de l'Esprit pour l'obéissance... (1Pi 1. 2)…"/>
          <p:cNvSpPr txBox="1"/>
          <p:nvPr>
            <p:ph type="body" idx="1"/>
          </p:nvPr>
        </p:nvSpPr>
        <p:spPr>
          <a:xfrm>
            <a:off x="488623" y="4075067"/>
            <a:ext cx="11772901" cy="5715001"/>
          </a:xfrm>
          <a:prstGeom prst="rect">
            <a:avLst/>
          </a:prstGeom>
        </p:spPr>
        <p:txBody>
          <a:bodyPr/>
          <a:lstStyle/>
          <a:p>
            <a:pPr marL="848178" indent="-530678">
              <a:spcBef>
                <a:spcPts val="0"/>
              </a:spcBef>
              <a:defRPr sz="3900"/>
            </a:pPr>
            <a:r>
              <a:rPr i="1"/>
              <a:t>...élus en sainteté de l'Esprit pour l'obéissance...</a:t>
            </a:r>
            <a:r>
              <a:t> (1Pi 1. 2)</a:t>
            </a:r>
            <a:endParaRPr i="1"/>
          </a:p>
          <a:p>
            <a:pPr marL="848178" indent="-530678">
              <a:spcBef>
                <a:spcPts val="0"/>
              </a:spcBef>
              <a:defRPr sz="3900"/>
            </a:pPr>
            <a:r>
              <a:rPr i="1"/>
              <a:t>Je dis la vérité en Christ, je ne mens point, </a:t>
            </a:r>
            <a:r>
              <a:rPr i="1" u="sng"/>
              <a:t>ma conscience</a:t>
            </a:r>
            <a:r>
              <a:rPr i="1"/>
              <a:t> rendant témoignage par l'Esprit Saint </a:t>
            </a:r>
            <a:r>
              <a:t>(Ro 9. 1)</a:t>
            </a:r>
          </a:p>
          <a:p>
            <a:pPr marL="848178" indent="-530678">
              <a:spcBef>
                <a:spcPts val="0"/>
              </a:spcBef>
              <a:defRPr sz="3900"/>
            </a:pPr>
            <a:r>
              <a:rPr i="1"/>
              <a:t>A chacun est donnée la manifestation de l'esprit en vue de </a:t>
            </a:r>
            <a:r>
              <a:rPr i="1" u="sng"/>
              <a:t>l'utilité</a:t>
            </a:r>
            <a:r>
              <a:t> (1Co 12. 7)</a:t>
            </a:r>
          </a:p>
        </p:txBody>
      </p:sp>
      <p:sp>
        <p:nvSpPr>
          <p:cNvPr id="171" name="Vertu…"/>
          <p:cNvSpPr txBox="1"/>
          <p:nvPr/>
        </p:nvSpPr>
        <p:spPr>
          <a:xfrm>
            <a:off x="10802723" y="273050"/>
            <a:ext cx="2109199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b="1"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  <p:sp>
        <p:nvSpPr>
          <p:cNvPr id="172" name="mais nous marchons par la foi !"/>
          <p:cNvSpPr txBox="1"/>
          <p:nvPr/>
        </p:nvSpPr>
        <p:spPr>
          <a:xfrm>
            <a:off x="4389980" y="9089035"/>
            <a:ext cx="5101140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300"/>
            </a:lvl1pPr>
          </a:lstStyle>
          <a:p>
            <a:pPr/>
            <a:r>
              <a:t>mais nous marchons par la foi 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esoin…"/>
          <p:cNvSpPr txBox="1"/>
          <p:nvPr>
            <p:ph type="title"/>
          </p:nvPr>
        </p:nvSpPr>
        <p:spPr>
          <a:xfrm>
            <a:off x="3585972" y="615950"/>
            <a:ext cx="5651501" cy="2438400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</a:pPr>
            <a:r>
              <a:t>Besoin </a:t>
            </a:r>
          </a:p>
          <a:p>
            <a:pPr algn="l">
              <a:lnSpc>
                <a:spcPct val="80000"/>
              </a:lnSpc>
            </a:pPr>
            <a:r>
              <a:t>de relation</a:t>
            </a:r>
          </a:p>
        </p:txBody>
      </p:sp>
      <p:sp>
        <p:nvSpPr>
          <p:cNvPr id="175" name="Que l'amour de Dieu, la grâce de notre Seigneur Jésus Christ et la communion de l'esprit soient avec vous tous (2Co 13. 13)…"/>
          <p:cNvSpPr txBox="1"/>
          <p:nvPr>
            <p:ph type="body" idx="1"/>
          </p:nvPr>
        </p:nvSpPr>
        <p:spPr>
          <a:xfrm>
            <a:off x="1930400" y="3543300"/>
            <a:ext cx="10096500" cy="5715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800"/>
            </a:pPr>
            <a:r>
              <a:rPr i="1"/>
              <a:t>Que l'amour de Dieu, la grâce de notre Seigneur Jésus Christ et la communion de l'esprit soient avec vous tous</a:t>
            </a:r>
            <a:r>
              <a:t> (2Co 13. 13)</a:t>
            </a:r>
          </a:p>
          <a:p>
            <a:pPr>
              <a:spcBef>
                <a:spcPts val="0"/>
              </a:spcBef>
              <a:defRPr sz="3800"/>
            </a:pPr>
            <a:r>
              <a:rPr i="1"/>
              <a:t>N'attristez pas le Saint Esprit de Dieu par lequel vous avez été scellés pour le jour de la rédemption</a:t>
            </a:r>
            <a:r>
              <a:t> (Eph 4. 30)</a:t>
            </a:r>
          </a:p>
          <a:p>
            <a:pPr>
              <a:spcBef>
                <a:spcPts val="0"/>
              </a:spcBef>
              <a:defRPr sz="3800"/>
            </a:pPr>
            <a:r>
              <a:rPr i="1"/>
              <a:t>Garder l'unité de l'esprit par le lien de la paix</a:t>
            </a:r>
            <a:r>
              <a:t> (Eph 4. 3)</a:t>
            </a:r>
          </a:p>
        </p:txBody>
      </p:sp>
      <p:pic>
        <p:nvPicPr>
          <p:cNvPr id="176" name="creation_du_monde.gif" descr="creation_du_monde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9694431">
            <a:off x="-381000" y="596900"/>
            <a:ext cx="3581401" cy="22627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sp>
        <p:nvSpPr>
          <p:cNvPr id="177" name="Vertu…"/>
          <p:cNvSpPr txBox="1"/>
          <p:nvPr/>
        </p:nvSpPr>
        <p:spPr>
          <a:xfrm>
            <a:off x="10996944" y="273050"/>
            <a:ext cx="1720758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b="1" sz="2900"/>
            </a:pPr>
            <a:r>
              <a:t>Relation</a:t>
            </a:r>
          </a:p>
          <a:p>
            <a:pPr>
              <a:defRPr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  <p:sp>
        <p:nvSpPr>
          <p:cNvPr id="178" name="si je n'ai pas l'amour, cela ne me profite de rien..."/>
          <p:cNvSpPr txBox="1"/>
          <p:nvPr/>
        </p:nvSpPr>
        <p:spPr>
          <a:xfrm>
            <a:off x="3061853" y="9099958"/>
            <a:ext cx="6881094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900"/>
            </a:lvl1pPr>
          </a:lstStyle>
          <a:p>
            <a:pPr/>
            <a:r>
              <a:t>si je n'ai pas l'amour, cela ne me profite de rien...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Besoin…"/>
          <p:cNvSpPr txBox="1"/>
          <p:nvPr>
            <p:ph type="title"/>
          </p:nvPr>
        </p:nvSpPr>
        <p:spPr>
          <a:xfrm>
            <a:off x="3962726" y="1617510"/>
            <a:ext cx="8991601" cy="243840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80000"/>
              </a:lnSpc>
            </a:pPr>
            <a:r>
              <a:t>Besoin </a:t>
            </a:r>
          </a:p>
          <a:p>
            <a:pPr algn="l">
              <a:lnSpc>
                <a:spcPct val="80000"/>
              </a:lnSpc>
            </a:pPr>
            <a:r>
              <a:t>de créativité</a:t>
            </a:r>
          </a:p>
        </p:txBody>
      </p:sp>
      <p:sp>
        <p:nvSpPr>
          <p:cNvPr id="181" name="L'esprit de Dieu planait sur la face des eaux (Gen 1. 2)…"/>
          <p:cNvSpPr txBox="1"/>
          <p:nvPr>
            <p:ph type="body" idx="1"/>
          </p:nvPr>
        </p:nvSpPr>
        <p:spPr>
          <a:xfrm>
            <a:off x="1168400" y="3441700"/>
            <a:ext cx="10464800" cy="571500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  <a:defRPr sz="3800"/>
            </a:pPr>
            <a:r>
              <a:rPr i="1"/>
              <a:t>L'esprit de Dieu planait sur la face des eaux</a:t>
            </a:r>
            <a:r>
              <a:t> (Gen 1. 2)</a:t>
            </a:r>
          </a:p>
          <a:p>
            <a:pPr>
              <a:spcBef>
                <a:spcPts val="0"/>
              </a:spcBef>
              <a:defRPr sz="3800"/>
            </a:pPr>
            <a:r>
              <a:rPr i="1"/>
              <a:t>L'Eternel a rempli Betsaleël de l'esprit de Dieu en sagesse, intelligence et connaissance</a:t>
            </a:r>
            <a:r>
              <a:t> (Ex 35. 31)</a:t>
            </a:r>
          </a:p>
          <a:p>
            <a:pPr>
              <a:spcBef>
                <a:spcPts val="0"/>
              </a:spcBef>
              <a:defRPr i="1" sz="3800"/>
            </a:pPr>
            <a:r>
              <a:t>Qui est sage et intelligent parmi vous ? Que par une bonne conduite, il montre la douceur de la sagesse </a:t>
            </a:r>
            <a:r>
              <a:rPr i="0"/>
              <a:t>(Jc 3. 13)</a:t>
            </a:r>
          </a:p>
        </p:txBody>
      </p:sp>
      <p:pic>
        <p:nvPicPr>
          <p:cNvPr id="182" name="don.jpg" descr="do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4000" y="254000"/>
            <a:ext cx="3648075" cy="243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Vertu…"/>
          <p:cNvSpPr txBox="1"/>
          <p:nvPr/>
        </p:nvSpPr>
        <p:spPr>
          <a:xfrm>
            <a:off x="10854875" y="273050"/>
            <a:ext cx="2004896" cy="312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900"/>
            </a:pPr>
            <a:r>
              <a:t>Vertu</a:t>
            </a:r>
          </a:p>
          <a:p>
            <a:pPr>
              <a:defRPr sz="2900"/>
            </a:pPr>
            <a:r>
              <a:t>Justice</a:t>
            </a:r>
          </a:p>
          <a:p>
            <a:pPr>
              <a:defRPr sz="2900"/>
            </a:pPr>
            <a:r>
              <a:t>Certitudes</a:t>
            </a:r>
          </a:p>
          <a:p>
            <a:pPr>
              <a:defRPr sz="2900"/>
            </a:pPr>
            <a:r>
              <a:t>Relation</a:t>
            </a:r>
          </a:p>
          <a:p>
            <a:pPr>
              <a:defRPr b="1" sz="2900"/>
            </a:pPr>
            <a:r>
              <a:t>Créativité</a:t>
            </a:r>
          </a:p>
          <a:p>
            <a:pPr>
              <a:defRPr sz="2900"/>
            </a:pPr>
            <a:r>
              <a:t>Liberté</a:t>
            </a:r>
          </a:p>
          <a:p>
            <a:pPr>
              <a:defRPr sz="2900"/>
            </a:pPr>
            <a:r>
              <a:t>Emotions</a:t>
            </a:r>
          </a:p>
        </p:txBody>
      </p:sp>
      <p:sp>
        <p:nvSpPr>
          <p:cNvPr id="184" name="S’ennuyer n'est pas prévu dans la vie chrétienne..."/>
          <p:cNvSpPr txBox="1"/>
          <p:nvPr/>
        </p:nvSpPr>
        <p:spPr>
          <a:xfrm>
            <a:off x="3013747" y="9105900"/>
            <a:ext cx="6977306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900"/>
            </a:lvl1pPr>
          </a:lstStyle>
          <a:p>
            <a:pPr/>
            <a:r>
              <a:t>S’ennuyer n'est pas prévu dans la vie chrétienne...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peelOff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