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F5F0C"/>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b="def" i="def"/>
      <a:tcStyle>
        <a:tcBdr/>
        <a:fill>
          <a:solidFill>
            <a:srgbClr val="87CED4">
              <a:alpha val="2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398CCE"/>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0365C0"/>
          </a:solidFill>
        </a:fill>
      </a:tcStyle>
    </a:firstRow>
  </a:tblStyle>
  <a:tblStyle styleId="{EEE7283C-3CF3-47DC-8721-378D4A62B228}"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noFill/>
              <a:miter lim="400000"/>
            </a:ln>
          </a:insideV>
        </a:tcBdr>
        <a:fill>
          <a:noFill/>
        </a:fill>
      </a:tcStyle>
    </a:wholeTbl>
    <a:band2H>
      <a:tcTxStyle b="def" i="def"/>
      <a:tcStyle>
        <a:tcBdr/>
        <a:fill>
          <a:solidFill>
            <a:srgbClr val="5DC123">
              <a:alpha val="19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25400" cap="flat">
              <a:solidFill>
                <a:srgbClr val="CBCBCB"/>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000000"/>
        </a:fontRef>
        <a:srgbClr val="000000"/>
      </a:tcTxStyle>
      <a:tcStyle>
        <a:tcBdr>
          <a:left>
            <a:ln w="12700" cap="flat">
              <a:solidFill>
                <a:srgbClr val="FFFFFF"/>
              </a:solidFill>
              <a:prstDash val="solid"/>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noFill/>
        </a:fill>
      </a:tcStyle>
    </a:lastRow>
    <a:fir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FFFFFF"/>
              </a:solidFill>
              <a:prstDash val="solid"/>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Row>
  </a:tblStyle>
  <a:tblStyle styleId="{33BA23B1-9221-436E-865A-0063620EA4FD}"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solidFill>
            <a:srgbClr val="545761"/>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noFill/>
              <a:miter lim="400000"/>
            </a:ln>
          </a:insideH>
          <a:insideV>
            <a:ln w="12700" cap="flat">
              <a:noFill/>
              <a:miter lim="400000"/>
            </a:ln>
          </a:insideV>
        </a:tcBdr>
        <a:fill>
          <a:solidFill>
            <a:srgbClr val="777C8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777C83"/>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b="def" i="def"/>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12700" cap="flat">
              <a:solidFill>
                <a:srgbClr val="FFFFFF"/>
              </a:solidFill>
              <a:prstDash val="solid"/>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firstCol>
    <a:la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prstDash val="solid"/>
              <a:miter lim="400000"/>
            </a:ln>
          </a:top>
          <a:bottom>
            <a:ln w="12700" cap="flat">
              <a:noFill/>
              <a:miter lim="400000"/>
            </a:ln>
          </a:bottom>
          <a:insideH>
            <a:ln w="12700" cap="flat">
              <a:noFill/>
              <a:miter lim="400000"/>
            </a:ln>
          </a:insideH>
          <a:insideV>
            <a:ln w="12700" cap="flat">
              <a:solidFill>
                <a:srgbClr val="FFFFFF"/>
              </a:solidFill>
              <a:custDash>
                <a:ds d="200000" sp="200000"/>
              </a:custDash>
              <a:miter lim="400000"/>
            </a:ln>
          </a:insideV>
        </a:tcBdr>
        <a:fill>
          <a:noFill/>
        </a:fill>
      </a:tcStyle>
    </a:lastRow>
    <a:fir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noFill/>
              <a:miter lim="400000"/>
            </a:ln>
          </a:top>
          <a:bottom>
            <a:ln w="12700" cap="flat">
              <a:solidFill>
                <a:srgbClr val="FFFFFF"/>
              </a:solidFill>
              <a:prstDash val="solid"/>
              <a:miter lim="400000"/>
            </a:ln>
          </a:bottom>
          <a:insideH>
            <a:ln w="12700" cap="flat">
              <a:noFill/>
              <a:miter lim="400000"/>
            </a:ln>
          </a:insideH>
          <a:insideV>
            <a:ln w="12700" cap="flat">
              <a:solidFill>
                <a:srgbClr val="FFFFFF"/>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25" name="Shape 125"/>
          <p:cNvSpPr/>
          <p:nvPr>
            <p:ph type="sldImg"/>
          </p:nvPr>
        </p:nvSpPr>
        <p:spPr>
          <a:xfrm>
            <a:off x="1143000" y="685800"/>
            <a:ext cx="4572000" cy="3429000"/>
          </a:xfrm>
          <a:prstGeom prst="rect">
            <a:avLst/>
          </a:prstGeom>
        </p:spPr>
        <p:txBody>
          <a:bodyPr/>
          <a:lstStyle/>
          <a:p>
            <a:pPr/>
          </a:p>
        </p:txBody>
      </p:sp>
      <p:sp>
        <p:nvSpPr>
          <p:cNvPr id="126" name="Shape 12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exte du titre"/>
          <p:cNvSpPr txBox="1"/>
          <p:nvPr>
            <p:ph type="title"/>
          </p:nvPr>
        </p:nvSpPr>
        <p:spPr>
          <a:xfrm>
            <a:off x="1270000" y="1638300"/>
            <a:ext cx="10464800" cy="3302000"/>
          </a:xfrm>
          <a:prstGeom prst="rect">
            <a:avLst/>
          </a:prstGeom>
        </p:spPr>
        <p:txBody>
          <a:bodyPr anchor="b"/>
          <a:lstStyle/>
          <a:p>
            <a:pPr/>
            <a:r>
              <a:t>Texte du titre</a:t>
            </a:r>
          </a:p>
        </p:txBody>
      </p:sp>
      <p:sp>
        <p:nvSpPr>
          <p:cNvPr id="12" name="Texte niveau 1…"/>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13"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21"/>
          </p:nvPr>
        </p:nvSpPr>
        <p:spPr>
          <a:xfrm>
            <a:off x="1270000" y="6362700"/>
            <a:ext cx="10464800" cy="533400"/>
          </a:xfrm>
          <a:prstGeom prst="rect">
            <a:avLst/>
          </a:prstGeom>
        </p:spPr>
        <p:txBody>
          <a:bodyPr anchor="t">
            <a:spAutoFit/>
          </a:bodyPr>
          <a:lstStyle>
            <a:lvl1pPr marL="0" indent="0" algn="ctr">
              <a:spcBef>
                <a:spcPts val="0"/>
              </a:spcBef>
              <a:buSzTx/>
              <a:buNone/>
              <a:defRPr b="1" sz="2800">
                <a:latin typeface="Helvetica"/>
                <a:ea typeface="Helvetica"/>
                <a:cs typeface="Helvetica"/>
                <a:sym typeface="Helvetica"/>
              </a:defRPr>
            </a:lvl1pPr>
          </a:lstStyle>
          <a:p>
            <a:pPr/>
            <a:r>
              <a:t>–Johnny Appleseed</a:t>
            </a:r>
          </a:p>
        </p:txBody>
      </p:sp>
      <p:sp>
        <p:nvSpPr>
          <p:cNvPr id="94" name="“Type a quote here.”"/>
          <p:cNvSpPr txBox="1"/>
          <p:nvPr>
            <p:ph type="body" sz="quarter" idx="22"/>
          </p:nvPr>
        </p:nvSpPr>
        <p:spPr>
          <a:xfrm>
            <a:off x="1270000" y="4254500"/>
            <a:ext cx="10464800" cy="711200"/>
          </a:xfrm>
          <a:prstGeom prst="rect">
            <a:avLst/>
          </a:prstGeom>
        </p:spPr>
        <p:txBody>
          <a:bodyPr>
            <a:spAutoFit/>
          </a:bodyPr>
          <a:lstStyle>
            <a:lvl1pPr marL="0" indent="0" algn="ctr">
              <a:spcBef>
                <a:spcPts val="2400"/>
              </a:spcBef>
              <a:buSzTx/>
              <a:buNone/>
              <a:defRPr sz="4000"/>
            </a:lvl1pPr>
          </a:lstStyle>
          <a:p>
            <a:pPr/>
            <a:r>
              <a:t>“Type a quote here.”</a:t>
            </a:r>
          </a:p>
        </p:txBody>
      </p:sp>
      <p:sp>
        <p:nvSpPr>
          <p:cNvPr id="95"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21"/>
          </p:nvPr>
        </p:nvSpPr>
        <p:spPr>
          <a:xfrm>
            <a:off x="-812800" y="0"/>
            <a:ext cx="14630400" cy="9753600"/>
          </a:xfrm>
          <a:prstGeom prst="rect">
            <a:avLst/>
          </a:prstGeom>
        </p:spPr>
        <p:txBody>
          <a:bodyPr lIns="91439" tIns="45719" rIns="91439" bIns="45719" anchor="t">
            <a:noAutofit/>
          </a:bodyPr>
          <a:lstStyle/>
          <a:p>
            <a:pPr/>
          </a:p>
        </p:txBody>
      </p:sp>
      <p:sp>
        <p:nvSpPr>
          <p:cNvPr id="103"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uces">
    <p:spTree>
      <p:nvGrpSpPr>
        <p:cNvPr id="1" name=""/>
        <p:cNvGrpSpPr/>
        <p:nvPr/>
      </p:nvGrpSpPr>
      <p:grpSpPr>
        <a:xfrm>
          <a:off x="0" y="0"/>
          <a:ext cx="0" cy="0"/>
          <a:chOff x="0" y="0"/>
          <a:chExt cx="0" cy="0"/>
        </a:xfrm>
      </p:grpSpPr>
      <p:sp>
        <p:nvSpPr>
          <p:cNvPr id="117" name="Texte du titre"/>
          <p:cNvSpPr txBox="1"/>
          <p:nvPr>
            <p:ph type="title"/>
          </p:nvPr>
        </p:nvSpPr>
        <p:spPr>
          <a:xfrm>
            <a:off x="1270000" y="254000"/>
            <a:ext cx="10464800" cy="2438400"/>
          </a:xfrm>
          <a:prstGeom prst="rect">
            <a:avLst/>
          </a:prstGeom>
        </p:spPr>
        <p:txBody>
          <a:bodyPr>
            <a:noAutofit/>
          </a:bodyPr>
          <a:lstStyle>
            <a:lvl1pPr>
              <a:defRPr sz="8400">
                <a:latin typeface="Gill Sans"/>
                <a:ea typeface="Gill Sans"/>
                <a:cs typeface="Gill Sans"/>
                <a:sym typeface="Gill Sans"/>
              </a:defRPr>
            </a:lvl1pPr>
          </a:lstStyle>
          <a:p>
            <a:pPr/>
            <a:r>
              <a:t>Texte du titre</a:t>
            </a:r>
          </a:p>
        </p:txBody>
      </p:sp>
      <p:sp>
        <p:nvSpPr>
          <p:cNvPr id="118" name="Texte niveau 1…"/>
          <p:cNvSpPr txBox="1"/>
          <p:nvPr>
            <p:ph type="body" idx="1"/>
          </p:nvPr>
        </p:nvSpPr>
        <p:spPr>
          <a:xfrm>
            <a:off x="1270000" y="2768600"/>
            <a:ext cx="10464800" cy="5715000"/>
          </a:xfrm>
          <a:prstGeom prst="rect">
            <a:avLst/>
          </a:prstGeom>
        </p:spPr>
        <p:txBody>
          <a:bodyPr>
            <a:noAutofit/>
          </a:bodyPr>
          <a:lstStyle>
            <a:lvl1pPr marL="889000" indent="-571500">
              <a:spcBef>
                <a:spcPts val="2400"/>
              </a:spcBef>
              <a:buSzPct val="171000"/>
              <a:defRPr sz="4200">
                <a:latin typeface="Gill Sans"/>
                <a:ea typeface="Gill Sans"/>
                <a:cs typeface="Gill Sans"/>
                <a:sym typeface="Gill Sans"/>
              </a:defRPr>
            </a:lvl1pPr>
            <a:lvl2pPr marL="1333500" indent="-571500">
              <a:spcBef>
                <a:spcPts val="2400"/>
              </a:spcBef>
              <a:buSzPct val="171000"/>
              <a:defRPr sz="4200">
                <a:latin typeface="Gill Sans"/>
                <a:ea typeface="Gill Sans"/>
                <a:cs typeface="Gill Sans"/>
                <a:sym typeface="Gill Sans"/>
              </a:defRPr>
            </a:lvl2pPr>
            <a:lvl3pPr marL="1778000" indent="-571500">
              <a:spcBef>
                <a:spcPts val="2400"/>
              </a:spcBef>
              <a:buSzPct val="171000"/>
              <a:defRPr sz="4200">
                <a:latin typeface="Gill Sans"/>
                <a:ea typeface="Gill Sans"/>
                <a:cs typeface="Gill Sans"/>
                <a:sym typeface="Gill Sans"/>
              </a:defRPr>
            </a:lvl3pPr>
            <a:lvl4pPr marL="2222500" indent="-571500">
              <a:spcBef>
                <a:spcPts val="2400"/>
              </a:spcBef>
              <a:buSzPct val="171000"/>
              <a:defRPr sz="4200">
                <a:latin typeface="Gill Sans"/>
                <a:ea typeface="Gill Sans"/>
                <a:cs typeface="Gill Sans"/>
                <a:sym typeface="Gill Sans"/>
              </a:defRPr>
            </a:lvl4pPr>
            <a:lvl5pPr marL="2667000" indent="-571500">
              <a:spcBef>
                <a:spcPts val="2400"/>
              </a:spcBef>
              <a:buSzPct val="171000"/>
              <a:defRPr sz="4200">
                <a:latin typeface="Gill Sans"/>
                <a:ea typeface="Gill Sans"/>
                <a:cs typeface="Gill Sans"/>
                <a:sym typeface="Gill Sans"/>
              </a:defRPr>
            </a:lvl5pPr>
          </a:lstStyle>
          <a:p>
            <a:pPr/>
            <a:r>
              <a:t>Texte niveau 1</a:t>
            </a:r>
          </a:p>
          <a:p>
            <a:pPr lvl="1"/>
            <a:r>
              <a:t>Texte niveau 2</a:t>
            </a:r>
          </a:p>
          <a:p>
            <a:pPr lvl="2"/>
            <a:r>
              <a:t>Texte niveau 3</a:t>
            </a:r>
          </a:p>
          <a:p>
            <a:pPr lvl="3"/>
            <a:r>
              <a:t>Texte niveau 4</a:t>
            </a:r>
          </a:p>
          <a:p>
            <a:pPr lvl="4"/>
            <a:r>
              <a:t>Texte niveau 5</a:t>
            </a:r>
          </a:p>
        </p:txBody>
      </p:sp>
      <p:sp>
        <p:nvSpPr>
          <p:cNvPr id="119" name="Numéro de diapositive"/>
          <p:cNvSpPr txBox="1"/>
          <p:nvPr>
            <p:ph type="sldNum" sz="quarter" idx="2"/>
          </p:nvPr>
        </p:nvSpPr>
        <p:spPr>
          <a:xfrm>
            <a:off x="6324600" y="9258300"/>
            <a:ext cx="342900" cy="368300"/>
          </a:xfrm>
          <a:prstGeom prst="rect">
            <a:avLst/>
          </a:prstGeom>
        </p:spPr>
        <p:txBody>
          <a:bodyPr anchor="t"/>
          <a:lstStyle>
            <a:lvl1pPr>
              <a:defRPr>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21"/>
          </p:nvPr>
        </p:nvSpPr>
        <p:spPr>
          <a:xfrm>
            <a:off x="1600200" y="330200"/>
            <a:ext cx="9779001" cy="6519334"/>
          </a:xfrm>
          <a:prstGeom prst="rect">
            <a:avLst/>
          </a:prstGeom>
        </p:spPr>
        <p:txBody>
          <a:bodyPr lIns="91439" tIns="45719" rIns="91439" bIns="45719" anchor="t">
            <a:noAutofit/>
          </a:bodyPr>
          <a:lstStyle/>
          <a:p>
            <a:pPr/>
          </a:p>
        </p:txBody>
      </p:sp>
      <p:sp>
        <p:nvSpPr>
          <p:cNvPr id="21" name="Texte du titre"/>
          <p:cNvSpPr txBox="1"/>
          <p:nvPr>
            <p:ph type="title"/>
          </p:nvPr>
        </p:nvSpPr>
        <p:spPr>
          <a:xfrm>
            <a:off x="1270000" y="6718300"/>
            <a:ext cx="10464800" cy="1422400"/>
          </a:xfrm>
          <a:prstGeom prst="rect">
            <a:avLst/>
          </a:prstGeom>
        </p:spPr>
        <p:txBody>
          <a:bodyPr anchor="b"/>
          <a:lstStyle/>
          <a:p>
            <a:pPr/>
            <a:r>
              <a:t>Texte du titre</a:t>
            </a:r>
          </a:p>
        </p:txBody>
      </p:sp>
      <p:sp>
        <p:nvSpPr>
          <p:cNvPr id="22" name="Texte niveau 1…"/>
          <p:cNvSpPr txBox="1"/>
          <p:nvPr>
            <p:ph type="body" sz="quarter"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23"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exte du titre"/>
          <p:cNvSpPr txBox="1"/>
          <p:nvPr>
            <p:ph type="title"/>
          </p:nvPr>
        </p:nvSpPr>
        <p:spPr>
          <a:xfrm>
            <a:off x="1270000" y="3225800"/>
            <a:ext cx="10464800" cy="3302000"/>
          </a:xfrm>
          <a:prstGeom prst="rect">
            <a:avLst/>
          </a:prstGeom>
        </p:spPr>
        <p:txBody>
          <a:bodyPr/>
          <a:lstStyle/>
          <a:p>
            <a:pPr/>
            <a:r>
              <a:t>Texte du titre</a:t>
            </a:r>
          </a:p>
        </p:txBody>
      </p:sp>
      <p:sp>
        <p:nvSpPr>
          <p:cNvPr id="31"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21"/>
          </p:nvPr>
        </p:nvSpPr>
        <p:spPr>
          <a:xfrm>
            <a:off x="6642100" y="762000"/>
            <a:ext cx="5494867" cy="8242300"/>
          </a:xfrm>
          <a:prstGeom prst="rect">
            <a:avLst/>
          </a:prstGeom>
        </p:spPr>
        <p:txBody>
          <a:bodyPr lIns="91439" tIns="45719" rIns="91439" bIns="45719" anchor="t">
            <a:noAutofit/>
          </a:bodyPr>
          <a:lstStyle/>
          <a:p>
            <a:pPr/>
          </a:p>
        </p:txBody>
      </p:sp>
      <p:sp>
        <p:nvSpPr>
          <p:cNvPr id="39" name="Texte du titre"/>
          <p:cNvSpPr txBox="1"/>
          <p:nvPr>
            <p:ph type="title"/>
          </p:nvPr>
        </p:nvSpPr>
        <p:spPr>
          <a:xfrm>
            <a:off x="952500" y="762000"/>
            <a:ext cx="5334000" cy="4000500"/>
          </a:xfrm>
          <a:prstGeom prst="rect">
            <a:avLst/>
          </a:prstGeom>
        </p:spPr>
        <p:txBody>
          <a:bodyPr anchor="b"/>
          <a:lstStyle>
            <a:lvl1pPr>
              <a:defRPr sz="6000"/>
            </a:lvl1pPr>
          </a:lstStyle>
          <a:p>
            <a:pPr/>
            <a:r>
              <a:t>Texte du titre</a:t>
            </a:r>
          </a:p>
        </p:txBody>
      </p:sp>
      <p:sp>
        <p:nvSpPr>
          <p:cNvPr id="40" name="Texte niveau 1…"/>
          <p:cNvSpPr txBox="1"/>
          <p:nvPr>
            <p:ph type="body" sz="quarter"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41"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exte du titre"/>
          <p:cNvSpPr txBox="1"/>
          <p:nvPr>
            <p:ph type="title"/>
          </p:nvPr>
        </p:nvSpPr>
        <p:spPr>
          <a:prstGeom prst="rect">
            <a:avLst/>
          </a:prstGeom>
        </p:spPr>
        <p:txBody>
          <a:bodyPr/>
          <a:lstStyle/>
          <a:p>
            <a:pPr/>
            <a:r>
              <a:t>Texte du titre</a:t>
            </a:r>
          </a:p>
        </p:txBody>
      </p:sp>
      <p:sp>
        <p:nvSpPr>
          <p:cNvPr id="49"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exte du titre"/>
          <p:cNvSpPr txBox="1"/>
          <p:nvPr>
            <p:ph type="title"/>
          </p:nvPr>
        </p:nvSpPr>
        <p:spPr>
          <a:prstGeom prst="rect">
            <a:avLst/>
          </a:prstGeom>
        </p:spPr>
        <p:txBody>
          <a:bodyPr/>
          <a:lstStyle/>
          <a:p>
            <a:pPr/>
            <a:r>
              <a:t>Texte du titre</a:t>
            </a:r>
          </a:p>
        </p:txBody>
      </p:sp>
      <p:sp>
        <p:nvSpPr>
          <p:cNvPr id="57" name="Texte niveau 1…"/>
          <p:cNvSpPr txBox="1"/>
          <p:nvPr>
            <p:ph type="body" idx="1"/>
          </p:nvPr>
        </p:nvSpPr>
        <p:spPr>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58"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21"/>
          </p:nvPr>
        </p:nvSpPr>
        <p:spPr>
          <a:xfrm>
            <a:off x="6718300" y="1054100"/>
            <a:ext cx="5334000" cy="8001000"/>
          </a:xfrm>
          <a:prstGeom prst="rect">
            <a:avLst/>
          </a:prstGeom>
        </p:spPr>
        <p:txBody>
          <a:bodyPr lIns="91439" tIns="45719" rIns="91439" bIns="45719" anchor="t">
            <a:noAutofit/>
          </a:bodyPr>
          <a:lstStyle/>
          <a:p>
            <a:pPr/>
          </a:p>
        </p:txBody>
      </p:sp>
      <p:sp>
        <p:nvSpPr>
          <p:cNvPr id="66" name="Texte du titre"/>
          <p:cNvSpPr txBox="1"/>
          <p:nvPr>
            <p:ph type="title"/>
          </p:nvPr>
        </p:nvSpPr>
        <p:spPr>
          <a:prstGeom prst="rect">
            <a:avLst/>
          </a:prstGeom>
        </p:spPr>
        <p:txBody>
          <a:bodyPr/>
          <a:lstStyle/>
          <a:p>
            <a:pPr/>
            <a:r>
              <a:t>Texte du titre</a:t>
            </a:r>
          </a:p>
        </p:txBody>
      </p:sp>
      <p:sp>
        <p:nvSpPr>
          <p:cNvPr id="67" name="Texte niveau 1…"/>
          <p:cNvSpPr txBox="1"/>
          <p:nvPr>
            <p:ph type="body" sz="half"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pPr/>
            <a:r>
              <a:t>Texte niveau 1</a:t>
            </a:r>
          </a:p>
          <a:p>
            <a:pPr lvl="1"/>
            <a:r>
              <a:t>Texte niveau 2</a:t>
            </a:r>
          </a:p>
          <a:p>
            <a:pPr lvl="2"/>
            <a:r>
              <a:t>Texte niveau 3</a:t>
            </a:r>
          </a:p>
          <a:p>
            <a:pPr lvl="3"/>
            <a:r>
              <a:t>Texte niveau 4</a:t>
            </a:r>
          </a:p>
          <a:p>
            <a:pPr lvl="4"/>
            <a:r>
              <a:t>Texte niveau 5</a:t>
            </a:r>
          </a:p>
        </p:txBody>
      </p:sp>
      <p:sp>
        <p:nvSpPr>
          <p:cNvPr id="68"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Texte niveau 1…"/>
          <p:cNvSpPr txBox="1"/>
          <p:nvPr>
            <p:ph type="body" idx="1"/>
          </p:nvPr>
        </p:nvSpPr>
        <p:spPr>
          <a:xfrm>
            <a:off x="952500" y="1270000"/>
            <a:ext cx="11099800" cy="7213600"/>
          </a:xfrm>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76"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21"/>
          </p:nvPr>
        </p:nvSpPr>
        <p:spPr>
          <a:xfrm>
            <a:off x="6464300" y="5067300"/>
            <a:ext cx="5943600" cy="3962400"/>
          </a:xfrm>
          <a:prstGeom prst="rect">
            <a:avLst/>
          </a:prstGeom>
        </p:spPr>
        <p:txBody>
          <a:bodyPr lIns="91439" tIns="45719" rIns="91439" bIns="45719" anchor="t">
            <a:noAutofit/>
          </a:bodyPr>
          <a:lstStyle/>
          <a:p>
            <a:pPr/>
          </a:p>
        </p:txBody>
      </p:sp>
      <p:sp>
        <p:nvSpPr>
          <p:cNvPr id="84" name="Image"/>
          <p:cNvSpPr/>
          <p:nvPr>
            <p:ph type="pic" sz="quarter" idx="22"/>
          </p:nvPr>
        </p:nvSpPr>
        <p:spPr>
          <a:xfrm>
            <a:off x="6464300" y="762000"/>
            <a:ext cx="5848350" cy="3898900"/>
          </a:xfrm>
          <a:prstGeom prst="rect">
            <a:avLst/>
          </a:prstGeom>
        </p:spPr>
        <p:txBody>
          <a:bodyPr lIns="91439" tIns="45719" rIns="91439" bIns="45719" anchor="t">
            <a:noAutofit/>
          </a:bodyPr>
          <a:lstStyle/>
          <a:p>
            <a:pPr/>
          </a:p>
        </p:txBody>
      </p:sp>
      <p:sp>
        <p:nvSpPr>
          <p:cNvPr id="85" name="Image"/>
          <p:cNvSpPr/>
          <p:nvPr>
            <p:ph type="pic" sz="half" idx="23"/>
          </p:nvPr>
        </p:nvSpPr>
        <p:spPr>
          <a:xfrm>
            <a:off x="723900" y="723900"/>
            <a:ext cx="5638801" cy="8458200"/>
          </a:xfrm>
          <a:prstGeom prst="rect">
            <a:avLst/>
          </a:prstGeom>
        </p:spPr>
        <p:txBody>
          <a:bodyPr lIns="91439" tIns="45719" rIns="91439" bIns="45719" anchor="t">
            <a:noAutofit/>
          </a:bodyPr>
          <a:lstStyle/>
          <a:p>
            <a:pPr/>
          </a:p>
        </p:txBody>
      </p:sp>
      <p:sp>
        <p:nvSpPr>
          <p:cNvPr id="86"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 Id="rId15"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Texte du titre"/>
          <p:cNvSpPr txBox="1"/>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Texte du titre</a:t>
            </a:r>
          </a:p>
        </p:txBody>
      </p:sp>
      <p:sp>
        <p:nvSpPr>
          <p:cNvPr id="3" name="Texte niveau 1…"/>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Texte niveau 1</a:t>
            </a:r>
          </a:p>
          <a:p>
            <a:pPr lvl="1"/>
            <a:r>
              <a:t>Texte niveau 2</a:t>
            </a:r>
          </a:p>
          <a:p>
            <a:pPr lvl="2"/>
            <a:r>
              <a:t>Texte niveau 3</a:t>
            </a:r>
          </a:p>
          <a:p>
            <a:pPr lvl="3"/>
            <a:r>
              <a:t>Texte niveau 4</a:t>
            </a:r>
          </a:p>
          <a:p>
            <a:pPr lvl="4"/>
            <a:r>
              <a:t>Texte niveau 5</a:t>
            </a:r>
          </a:p>
        </p:txBody>
      </p:sp>
      <p:sp>
        <p:nvSpPr>
          <p:cNvPr id="4" name="Numéro de diapositive"/>
          <p:cNvSpPr txBox="1"/>
          <p:nvPr>
            <p:ph type="sldNum" sz="quarter" idx="2"/>
          </p:nvPr>
        </p:nvSpPr>
        <p:spPr>
          <a:xfrm>
            <a:off x="6311798" y="9245599"/>
            <a:ext cx="368504" cy="381001"/>
          </a:xfrm>
          <a:prstGeom prst="rect">
            <a:avLst/>
          </a:prstGeom>
          <a:ln w="12700">
            <a:miter lim="400000"/>
          </a:ln>
        </p:spPr>
        <p:txBody>
          <a:bodyPr wrap="none" lIns="50800" tIns="50800" rIns="50800" bIns="50800" anchor="b">
            <a:spAutoFit/>
          </a:bodyPr>
          <a:lstStyle>
            <a:lvl1pPr>
              <a:defRPr sz="18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9pPr>
    </p:titleStyle>
    <p:bodyStyle>
      <a:lvl1pPr marL="4572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1pPr>
      <a:lvl2pPr marL="9144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2pPr>
      <a:lvl3pPr marL="13716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3pPr>
      <a:lvl4pPr marL="18288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4pPr>
      <a:lvl5pPr marL="22860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5pPr>
      <a:lvl6pPr marL="27432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6pPr>
      <a:lvl7pPr marL="32004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7pPr>
      <a:lvl8pPr marL="36576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8pPr>
      <a:lvl9pPr marL="41148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
        <p:nvSpPr>
          <p:cNvPr id="128" name="Peut-être pensez-vous que"/>
          <p:cNvSpPr txBox="1"/>
          <p:nvPr>
            <p:ph type="title"/>
          </p:nvPr>
        </p:nvSpPr>
        <p:spPr>
          <a:prstGeom prst="rect">
            <a:avLst/>
          </a:prstGeom>
        </p:spPr>
        <p:txBody>
          <a:bodyPr/>
          <a:lstStyle>
            <a:lvl1pPr>
              <a:defRPr>
                <a:latin typeface="Gill Sans"/>
                <a:ea typeface="Gill Sans"/>
                <a:cs typeface="Gill Sans"/>
                <a:sym typeface="Gill Sans"/>
              </a:defRPr>
            </a:lvl1pPr>
          </a:lstStyle>
          <a:p>
            <a:pPr/>
            <a:r>
              <a:t>Peut-être pensez-vous que</a:t>
            </a:r>
          </a:p>
        </p:txBody>
      </p:sp>
      <p:sp>
        <p:nvSpPr>
          <p:cNvPr id="129" name="Les croyants décédés ou enlevés au ciel au retour du Seigneur ne reviendront plus jamais sur Terre…"/>
          <p:cNvSpPr txBox="1"/>
          <p:nvPr>
            <p:ph type="body" idx="1"/>
          </p:nvPr>
        </p:nvSpPr>
        <p:spPr>
          <a:prstGeom prst="rect">
            <a:avLst/>
          </a:prstGeom>
        </p:spPr>
        <p:txBody>
          <a:bodyPr/>
          <a:lstStyle/>
          <a:p>
            <a:pPr marL="228600" indent="-228600">
              <a:spcBef>
                <a:spcPts val="0"/>
              </a:spcBef>
              <a:buSzPct val="100000"/>
              <a:defRPr>
                <a:latin typeface="Gill Sans"/>
                <a:ea typeface="Gill Sans"/>
                <a:cs typeface="Gill Sans"/>
                <a:sym typeface="Gill Sans"/>
              </a:defRPr>
            </a:pPr>
            <a:r>
              <a:t>Les croyants décédés ou enlevés au ciel au retour du Seigneur ne reviendront plus jamais sur Terre</a:t>
            </a:r>
          </a:p>
          <a:p>
            <a:pPr marL="228600" indent="-228600">
              <a:spcBef>
                <a:spcPts val="0"/>
              </a:spcBef>
              <a:buSzPct val="100000"/>
              <a:defRPr>
                <a:latin typeface="Gill Sans"/>
                <a:ea typeface="Gill Sans"/>
                <a:cs typeface="Gill Sans"/>
                <a:sym typeface="Gill Sans"/>
              </a:defRPr>
            </a:pPr>
            <a:r>
              <a:t>Notre planète Terre telle que nous la connaissons aujourd’hui est condamnée à brève échéance </a:t>
            </a:r>
          </a:p>
          <a:p>
            <a:pPr marL="228600" indent="-228600">
              <a:spcBef>
                <a:spcPts val="0"/>
              </a:spcBef>
              <a:buSzPct val="100000"/>
              <a:defRPr>
                <a:latin typeface="Gill Sans"/>
                <a:ea typeface="Gill Sans"/>
                <a:cs typeface="Gill Sans"/>
                <a:sym typeface="Gill Sans"/>
              </a:defRPr>
            </a:pPr>
            <a:r>
              <a:t>Israël, ayant rejeté son Messie, a été définitivement mis de côté et remplacé par l’Eglise</a:t>
            </a:r>
          </a:p>
          <a:p>
            <a:pPr marL="228600" indent="-228600">
              <a:spcBef>
                <a:spcPts val="0"/>
              </a:spcBef>
              <a:buSzPct val="100000"/>
              <a:defRPr>
                <a:latin typeface="Gill Sans"/>
                <a:ea typeface="Gill Sans"/>
                <a:cs typeface="Gill Sans"/>
                <a:sym typeface="Gill Sans"/>
              </a:defRPr>
            </a:pPr>
            <a:r>
              <a:t>Le royaume est une réalité spirituelle, et le Christ règne dans les cœurs et non sur un territoire </a:t>
            </a:r>
          </a:p>
          <a:p>
            <a:pPr marL="228600" indent="-228600">
              <a:spcBef>
                <a:spcPts val="0"/>
              </a:spcBef>
              <a:buSzPct val="100000"/>
              <a:defRPr>
                <a:latin typeface="Gill Sans"/>
                <a:ea typeface="Gill Sans"/>
                <a:cs typeface="Gill Sans"/>
                <a:sym typeface="Gill Sans"/>
              </a:defRPr>
            </a:pPr>
            <a:r>
              <a:t>Notre part à nous chrétiens est céleste, et nous n’avons rien à faire avec un royaume terrestre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2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12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12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129">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29" grpId="1"/>
    </p:bldLst>
  </p:timing>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Ligne"/>
          <p:cNvSpPr/>
          <p:nvPr/>
        </p:nvSpPr>
        <p:spPr>
          <a:xfrm flipH="1">
            <a:off x="292100" y="5257799"/>
            <a:ext cx="12411962" cy="4"/>
          </a:xfrm>
          <a:prstGeom prst="line">
            <a:avLst/>
          </a:prstGeom>
          <a:ln w="25400">
            <a:solidFill>
              <a:srgbClr val="FFFFFF"/>
            </a:solidFill>
            <a:miter lim="400000"/>
            <a:headEnd type="stealth"/>
          </a:ln>
        </p:spPr>
        <p:txBody>
          <a:bodyPr lIns="50800" tIns="50800" rIns="50800" bIns="50800" anchor="ctr"/>
          <a:lstStyle/>
          <a:p>
            <a:pPr algn="l" defTabSz="457200">
              <a:defRPr sz="1200">
                <a:solidFill>
                  <a:srgbClr val="000000"/>
                </a:solidFill>
                <a:latin typeface="Helvetica"/>
                <a:ea typeface="Helvetica"/>
                <a:cs typeface="Helvetica"/>
                <a:sym typeface="Helvetica"/>
              </a:defRPr>
            </a:pPr>
          </a:p>
        </p:txBody>
      </p:sp>
      <p:sp>
        <p:nvSpPr>
          <p:cNvPr id="162" name="L'apostasie…"/>
          <p:cNvSpPr/>
          <p:nvPr/>
        </p:nvSpPr>
        <p:spPr>
          <a:xfrm>
            <a:off x="5867400" y="4241800"/>
            <a:ext cx="1473200" cy="1536700"/>
          </a:xfrm>
          <a:prstGeom prst="roundRect">
            <a:avLst>
              <a:gd name="adj" fmla="val 12931"/>
            </a:avLst>
          </a:pr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p>
            <a:pPr defTabSz="800100">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t>L'apostasie</a:t>
            </a:r>
          </a:p>
          <a:p>
            <a:pPr defTabSz="800100">
              <a:defRPr sz="20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t>2Th 2. 4</a:t>
            </a:r>
          </a:p>
        </p:txBody>
      </p:sp>
      <p:sp>
        <p:nvSpPr>
          <p:cNvPr id="163" name="L'homme de péché…"/>
          <p:cNvSpPr/>
          <p:nvPr/>
        </p:nvSpPr>
        <p:spPr>
          <a:xfrm>
            <a:off x="7620000" y="3276600"/>
            <a:ext cx="1473200" cy="1536700"/>
          </a:xfrm>
          <a:prstGeom prst="roundRect">
            <a:avLst>
              <a:gd name="adj" fmla="val 12931"/>
            </a:avLst>
          </a:pr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p>
            <a:pPr defTabSz="800100">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t>L'homme de péché</a:t>
            </a:r>
          </a:p>
          <a:p>
            <a:pPr defTabSz="800100">
              <a:defRPr sz="20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t>2Th 2. 3</a:t>
            </a:r>
          </a:p>
        </p:txBody>
      </p:sp>
      <p:sp>
        <p:nvSpPr>
          <p:cNvPr id="164" name="L'enlèvement de l'église…"/>
          <p:cNvSpPr/>
          <p:nvPr/>
        </p:nvSpPr>
        <p:spPr>
          <a:xfrm>
            <a:off x="7874000" y="5689600"/>
            <a:ext cx="1739900" cy="1778000"/>
          </a:xfrm>
          <a:prstGeom prst="roundRect">
            <a:avLst>
              <a:gd name="adj" fmla="val 10949"/>
            </a:avLst>
          </a:pr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p>
            <a:pPr defTabSz="800100">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t>L'enlèvement de l'église</a:t>
            </a:r>
          </a:p>
          <a:p>
            <a:pPr defTabSz="800100">
              <a:defRPr sz="20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t>1Th 4. 17</a:t>
            </a:r>
          </a:p>
        </p:txBody>
      </p:sp>
      <p:sp>
        <p:nvSpPr>
          <p:cNvPr id="165" name="Ce qui retient…"/>
          <p:cNvSpPr/>
          <p:nvPr/>
        </p:nvSpPr>
        <p:spPr>
          <a:xfrm>
            <a:off x="4635500" y="2425700"/>
            <a:ext cx="1473200" cy="1536700"/>
          </a:xfrm>
          <a:prstGeom prst="roundRect">
            <a:avLst>
              <a:gd name="adj" fmla="val 12931"/>
            </a:avLst>
          </a:pr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p>
            <a:pPr defTabSz="800100">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t>Ce qui retient</a:t>
            </a:r>
          </a:p>
          <a:p>
            <a:pPr defTabSz="800100">
              <a:defRPr sz="20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t>2Th 2. 6</a:t>
            </a:r>
          </a:p>
        </p:txBody>
      </p:sp>
      <p:sp>
        <p:nvSpPr>
          <p:cNvPr id="166" name="Le jugement dernier…"/>
          <p:cNvSpPr/>
          <p:nvPr/>
        </p:nvSpPr>
        <p:spPr>
          <a:xfrm>
            <a:off x="2806700" y="1955800"/>
            <a:ext cx="1473200" cy="1536700"/>
          </a:xfrm>
          <a:prstGeom prst="roundRect">
            <a:avLst>
              <a:gd name="adj" fmla="val 12931"/>
            </a:avLst>
          </a:pr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p>
            <a:pPr defTabSz="800100">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t>Le jugement dernier</a:t>
            </a:r>
          </a:p>
          <a:p>
            <a:pPr defTabSz="800100">
              <a:defRPr sz="20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t>Ap 20. 12</a:t>
            </a:r>
          </a:p>
        </p:txBody>
      </p:sp>
      <p:sp>
        <p:nvSpPr>
          <p:cNvPr id="167" name="Le règne de mille ans…"/>
          <p:cNvSpPr/>
          <p:nvPr/>
        </p:nvSpPr>
        <p:spPr>
          <a:xfrm>
            <a:off x="3632200" y="4356100"/>
            <a:ext cx="1473200" cy="1536700"/>
          </a:xfrm>
          <a:prstGeom prst="roundRect">
            <a:avLst>
              <a:gd name="adj" fmla="val 12931"/>
            </a:avLst>
          </a:pr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p>
            <a:pPr defTabSz="800100">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t>Le règne de mille ans</a:t>
            </a:r>
          </a:p>
          <a:p>
            <a:pPr defTabSz="800100">
              <a:defRPr sz="20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t>Ap 20. 6</a:t>
            </a:r>
          </a:p>
        </p:txBody>
      </p:sp>
      <p:sp>
        <p:nvSpPr>
          <p:cNvPr id="168" name="Le tribunal de Christ…"/>
          <p:cNvSpPr/>
          <p:nvPr/>
        </p:nvSpPr>
        <p:spPr>
          <a:xfrm>
            <a:off x="4876800" y="6464300"/>
            <a:ext cx="1473200" cy="1536700"/>
          </a:xfrm>
          <a:prstGeom prst="roundRect">
            <a:avLst>
              <a:gd name="adj" fmla="val 12931"/>
            </a:avLst>
          </a:pr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p>
            <a:pPr defTabSz="800100">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t>Le tribunal de Christ</a:t>
            </a:r>
          </a:p>
          <a:p>
            <a:pPr defTabSz="800100">
              <a:defRPr sz="20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t>Ro 14. 10</a:t>
            </a:r>
          </a:p>
        </p:txBody>
      </p:sp>
      <p:sp>
        <p:nvSpPr>
          <p:cNvPr id="169" name="La grande tribulation…"/>
          <p:cNvSpPr/>
          <p:nvPr/>
        </p:nvSpPr>
        <p:spPr>
          <a:xfrm>
            <a:off x="2362200" y="6375400"/>
            <a:ext cx="1473200" cy="1536700"/>
          </a:xfrm>
          <a:prstGeom prst="roundRect">
            <a:avLst>
              <a:gd name="adj" fmla="val 12931"/>
            </a:avLst>
          </a:pr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p>
            <a:pPr defTabSz="800100">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t>La grande tribulation</a:t>
            </a:r>
          </a:p>
          <a:p>
            <a:pPr defTabSz="800100">
              <a:defRPr sz="20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t>Mt 24. 14</a:t>
            </a:r>
          </a:p>
        </p:txBody>
      </p:sp>
      <p:sp>
        <p:nvSpPr>
          <p:cNvPr id="170" name="Armaguedon…"/>
          <p:cNvSpPr/>
          <p:nvPr/>
        </p:nvSpPr>
        <p:spPr>
          <a:xfrm>
            <a:off x="9906000" y="6553198"/>
            <a:ext cx="1739900" cy="1536701"/>
          </a:xfrm>
          <a:prstGeom prst="roundRect">
            <a:avLst>
              <a:gd name="adj" fmla="val 12397"/>
            </a:avLst>
          </a:pr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p>
            <a:pPr defTabSz="800100">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t>Armaguedon</a:t>
            </a:r>
          </a:p>
          <a:p>
            <a:pPr defTabSz="800100">
              <a:defRPr sz="20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t>Ap 16. 16</a:t>
            </a:r>
          </a:p>
        </p:txBody>
      </p:sp>
      <p:sp>
        <p:nvSpPr>
          <p:cNvPr id="171" name="Etat éternel…"/>
          <p:cNvSpPr/>
          <p:nvPr/>
        </p:nvSpPr>
        <p:spPr>
          <a:xfrm>
            <a:off x="10756900" y="4483100"/>
            <a:ext cx="1739900" cy="1536700"/>
          </a:xfrm>
          <a:prstGeom prst="roundRect">
            <a:avLst>
              <a:gd name="adj" fmla="val 12397"/>
            </a:avLst>
          </a:pr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p>
            <a:pPr defTabSz="800100">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t>Etat éternel</a:t>
            </a:r>
          </a:p>
          <a:p>
            <a:pPr defTabSz="800100">
              <a:defRPr sz="20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t>Ap 21. 1</a:t>
            </a:r>
          </a:p>
        </p:txBody>
      </p:sp>
      <p:sp>
        <p:nvSpPr>
          <p:cNvPr id="172" name="Le règne…"/>
          <p:cNvSpPr txBox="1"/>
          <p:nvPr/>
        </p:nvSpPr>
        <p:spPr>
          <a:xfrm>
            <a:off x="10509901" y="197884"/>
            <a:ext cx="2170847" cy="142520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defTabSz="286258">
              <a:defRPr sz="2548">
                <a:latin typeface="Gill Sans"/>
                <a:ea typeface="Gill Sans"/>
                <a:cs typeface="Gill Sans"/>
                <a:sym typeface="Gill Sans"/>
              </a:defRPr>
            </a:pPr>
            <a:r>
              <a:t>Le règne</a:t>
            </a:r>
          </a:p>
          <a:p>
            <a:pPr algn="r" defTabSz="286258">
              <a:defRPr sz="2548" u="sng">
                <a:latin typeface="Gill Sans"/>
                <a:ea typeface="Gill Sans"/>
                <a:cs typeface="Gill Sans"/>
                <a:sym typeface="Gill Sans"/>
              </a:defRPr>
            </a:pPr>
            <a:r>
              <a:t>Les annexes</a:t>
            </a:r>
          </a:p>
          <a:p>
            <a:pPr algn="r" defTabSz="286258">
              <a:defRPr sz="2548">
                <a:latin typeface="Gill Sans"/>
                <a:ea typeface="Gill Sans"/>
                <a:cs typeface="Gill Sans"/>
                <a:sym typeface="Gill Sans"/>
              </a:defRPr>
            </a:pPr>
            <a:r>
              <a:t>Des calendriers</a:t>
            </a:r>
          </a:p>
        </p:txBody>
      </p:sp>
    </p:spTree>
  </p:cSld>
  <p:clrMapOvr>
    <a:masterClrMapping/>
  </p:clrMapOvr>
  <mc:AlternateContent xmlns:mc="http://schemas.openxmlformats.org/markup-compatibility/2006">
    <mc:Choice xmlns:p14="http://schemas.microsoft.com/office/powerpoint/2010/main" Requires="p14">
      <p:transition spd="slow" advClick="1" p14:dur="1500">
        <p14:flip dir="r"/>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4" name="Enjeux de calendriers"/>
          <p:cNvSpPr txBox="1"/>
          <p:nvPr>
            <p:ph type="title"/>
          </p:nvPr>
        </p:nvSpPr>
        <p:spPr>
          <a:xfrm>
            <a:off x="952500" y="406400"/>
            <a:ext cx="9107756" cy="2120900"/>
          </a:xfrm>
          <a:prstGeom prst="rect">
            <a:avLst/>
          </a:prstGeom>
        </p:spPr>
        <p:txBody>
          <a:bodyPr/>
          <a:lstStyle>
            <a:lvl1pPr>
              <a:defRPr>
                <a:latin typeface="Gill Sans"/>
                <a:ea typeface="Gill Sans"/>
                <a:cs typeface="Gill Sans"/>
                <a:sym typeface="Gill Sans"/>
              </a:defRPr>
            </a:lvl1pPr>
          </a:lstStyle>
          <a:p>
            <a:pPr/>
            <a:r>
              <a:t>Enjeux de calendriers</a:t>
            </a:r>
          </a:p>
        </p:txBody>
      </p:sp>
      <p:sp>
        <p:nvSpPr>
          <p:cNvPr id="175" name="Amillénaristes : se préparer à la grande tribulation…"/>
          <p:cNvSpPr txBox="1"/>
          <p:nvPr>
            <p:ph type="body" sz="half" idx="1"/>
          </p:nvPr>
        </p:nvSpPr>
        <p:spPr>
          <a:xfrm>
            <a:off x="952500" y="2590800"/>
            <a:ext cx="7407010" cy="6299200"/>
          </a:xfrm>
          <a:prstGeom prst="rect">
            <a:avLst/>
          </a:prstGeom>
        </p:spPr>
        <p:txBody>
          <a:bodyPr/>
          <a:lstStyle/>
          <a:p>
            <a:pPr>
              <a:defRPr>
                <a:latin typeface="Gill Sans"/>
                <a:ea typeface="Gill Sans"/>
                <a:cs typeface="Gill Sans"/>
                <a:sym typeface="Gill Sans"/>
              </a:defRPr>
            </a:pPr>
            <a:r>
              <a:t>Amillénaristes : se préparer à la grande tribulation</a:t>
            </a:r>
          </a:p>
          <a:p>
            <a:pPr>
              <a:defRPr>
                <a:latin typeface="Gill Sans"/>
                <a:ea typeface="Gill Sans"/>
                <a:cs typeface="Gill Sans"/>
                <a:sym typeface="Gill Sans"/>
              </a:defRPr>
            </a:pPr>
            <a:r>
              <a:t>Pré-millénaristes : se préparer à régner</a:t>
            </a:r>
          </a:p>
          <a:p>
            <a:pPr>
              <a:defRPr>
                <a:latin typeface="Gill Sans"/>
                <a:ea typeface="Gill Sans"/>
                <a:cs typeface="Gill Sans"/>
                <a:sym typeface="Gill Sans"/>
              </a:defRPr>
            </a:pPr>
            <a:r>
              <a:t>Post-millénaristes : obtenir la justice pour que le Seigneur revienne</a:t>
            </a:r>
          </a:p>
        </p:txBody>
      </p:sp>
      <p:sp>
        <p:nvSpPr>
          <p:cNvPr id="176" name="La société est notre adversaire"/>
          <p:cNvSpPr/>
          <p:nvPr/>
        </p:nvSpPr>
        <p:spPr>
          <a:xfrm>
            <a:off x="8324850" y="3517900"/>
            <a:ext cx="3424635" cy="10584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03" y="0"/>
                </a:moveTo>
                <a:cubicBezTo>
                  <a:pt x="1781" y="0"/>
                  <a:pt x="1602" y="580"/>
                  <a:pt x="1602" y="1296"/>
                </a:cubicBezTo>
                <a:lnTo>
                  <a:pt x="1602" y="10367"/>
                </a:lnTo>
                <a:lnTo>
                  <a:pt x="0" y="12958"/>
                </a:lnTo>
                <a:lnTo>
                  <a:pt x="1602" y="15550"/>
                </a:lnTo>
                <a:lnTo>
                  <a:pt x="1602" y="20304"/>
                </a:lnTo>
                <a:cubicBezTo>
                  <a:pt x="1602" y="21020"/>
                  <a:pt x="1781" y="21600"/>
                  <a:pt x="2003" y="21600"/>
                </a:cubicBezTo>
                <a:lnTo>
                  <a:pt x="21199" y="21600"/>
                </a:lnTo>
                <a:cubicBezTo>
                  <a:pt x="21421" y="21600"/>
                  <a:pt x="21600" y="21020"/>
                  <a:pt x="21600" y="20304"/>
                </a:cubicBezTo>
                <a:lnTo>
                  <a:pt x="21600" y="1296"/>
                </a:lnTo>
                <a:cubicBezTo>
                  <a:pt x="21600" y="580"/>
                  <a:pt x="21421" y="0"/>
                  <a:pt x="21199" y="0"/>
                </a:cubicBezTo>
                <a:lnTo>
                  <a:pt x="2003"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La société est notre adversaire</a:t>
            </a:r>
          </a:p>
        </p:txBody>
      </p:sp>
      <p:sp>
        <p:nvSpPr>
          <p:cNvPr id="177" name="La plupart des fruits seront portés plus tard"/>
          <p:cNvSpPr/>
          <p:nvPr/>
        </p:nvSpPr>
        <p:spPr>
          <a:xfrm>
            <a:off x="8324850" y="4965700"/>
            <a:ext cx="3424635" cy="10584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03" y="0"/>
                </a:moveTo>
                <a:cubicBezTo>
                  <a:pt x="1781" y="0"/>
                  <a:pt x="1602" y="580"/>
                  <a:pt x="1602" y="1296"/>
                </a:cubicBezTo>
                <a:lnTo>
                  <a:pt x="1602" y="10367"/>
                </a:lnTo>
                <a:lnTo>
                  <a:pt x="0" y="12958"/>
                </a:lnTo>
                <a:lnTo>
                  <a:pt x="1602" y="15550"/>
                </a:lnTo>
                <a:lnTo>
                  <a:pt x="1602" y="20304"/>
                </a:lnTo>
                <a:cubicBezTo>
                  <a:pt x="1602" y="21020"/>
                  <a:pt x="1781" y="21600"/>
                  <a:pt x="2003" y="21600"/>
                </a:cubicBezTo>
                <a:lnTo>
                  <a:pt x="21199" y="21600"/>
                </a:lnTo>
                <a:cubicBezTo>
                  <a:pt x="21421" y="21600"/>
                  <a:pt x="21600" y="21020"/>
                  <a:pt x="21600" y="20304"/>
                </a:cubicBezTo>
                <a:lnTo>
                  <a:pt x="21600" y="1296"/>
                </a:lnTo>
                <a:cubicBezTo>
                  <a:pt x="21600" y="580"/>
                  <a:pt x="21421" y="0"/>
                  <a:pt x="21199" y="0"/>
                </a:cubicBezTo>
                <a:lnTo>
                  <a:pt x="2003"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La plupart des fruits seront portés plus tard</a:t>
            </a:r>
          </a:p>
        </p:txBody>
      </p:sp>
      <p:sp>
        <p:nvSpPr>
          <p:cNvPr id="178" name="Obtenir la justice est une illusion"/>
          <p:cNvSpPr/>
          <p:nvPr/>
        </p:nvSpPr>
        <p:spPr>
          <a:xfrm>
            <a:off x="8324850" y="6705600"/>
            <a:ext cx="3424635" cy="10584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03" y="0"/>
                </a:moveTo>
                <a:cubicBezTo>
                  <a:pt x="1781" y="0"/>
                  <a:pt x="1602" y="580"/>
                  <a:pt x="1602" y="1296"/>
                </a:cubicBezTo>
                <a:lnTo>
                  <a:pt x="1602" y="10367"/>
                </a:lnTo>
                <a:lnTo>
                  <a:pt x="0" y="12958"/>
                </a:lnTo>
                <a:lnTo>
                  <a:pt x="1602" y="15550"/>
                </a:lnTo>
                <a:lnTo>
                  <a:pt x="1602" y="20304"/>
                </a:lnTo>
                <a:cubicBezTo>
                  <a:pt x="1602" y="21020"/>
                  <a:pt x="1781" y="21600"/>
                  <a:pt x="2003" y="21600"/>
                </a:cubicBezTo>
                <a:lnTo>
                  <a:pt x="21199" y="21600"/>
                </a:lnTo>
                <a:cubicBezTo>
                  <a:pt x="21421" y="21600"/>
                  <a:pt x="21600" y="21020"/>
                  <a:pt x="21600" y="20304"/>
                </a:cubicBezTo>
                <a:lnTo>
                  <a:pt x="21600" y="1296"/>
                </a:lnTo>
                <a:cubicBezTo>
                  <a:pt x="21600" y="580"/>
                  <a:pt x="21421" y="0"/>
                  <a:pt x="21199" y="0"/>
                </a:cubicBezTo>
                <a:lnTo>
                  <a:pt x="2003"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Obtenir la justice est une illusion</a:t>
            </a:r>
          </a:p>
        </p:txBody>
      </p:sp>
      <p:sp>
        <p:nvSpPr>
          <p:cNvPr id="179" name="Le règne…"/>
          <p:cNvSpPr txBox="1"/>
          <p:nvPr/>
        </p:nvSpPr>
        <p:spPr>
          <a:xfrm>
            <a:off x="10509901" y="197884"/>
            <a:ext cx="2170847" cy="142520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defTabSz="286258">
              <a:defRPr sz="2548">
                <a:latin typeface="Gill Sans"/>
                <a:ea typeface="Gill Sans"/>
                <a:cs typeface="Gill Sans"/>
                <a:sym typeface="Gill Sans"/>
              </a:defRPr>
            </a:pPr>
            <a:r>
              <a:t>Le règne</a:t>
            </a:r>
          </a:p>
          <a:p>
            <a:pPr algn="r" defTabSz="286258">
              <a:defRPr sz="2548">
                <a:latin typeface="Gill Sans"/>
                <a:ea typeface="Gill Sans"/>
                <a:cs typeface="Gill Sans"/>
                <a:sym typeface="Gill Sans"/>
              </a:defRPr>
            </a:pPr>
            <a:r>
              <a:t>Les annexes</a:t>
            </a:r>
          </a:p>
          <a:p>
            <a:pPr algn="r" defTabSz="286258">
              <a:defRPr sz="2548" u="sng">
                <a:latin typeface="Gill Sans"/>
                <a:ea typeface="Gill Sans"/>
                <a:cs typeface="Gill Sans"/>
                <a:sym typeface="Gill Sans"/>
              </a:defRPr>
            </a:pPr>
            <a:r>
              <a:t>Des calendriers</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7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7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2" fill="hold">
                                  <p:stCondLst>
                                    <p:cond delay="0"/>
                                  </p:stCondLst>
                                  <p:iterate type="el" backwards="0">
                                    <p:tmAbs val="0"/>
                                  </p:iterate>
                                  <p:childTnLst>
                                    <p:set>
                                      <p:cBhvr>
                                        <p:cTn id="18" fill="hold"/>
                                        <p:tgtEl>
                                          <p:spTgt spid="17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4" fill="hold">
                                  <p:stCondLst>
                                    <p:cond delay="0"/>
                                  </p:stCondLst>
                                  <p:iterate type="el" backwards="0">
                                    <p:tmAbs val="0"/>
                                  </p:iterate>
                                  <p:childTnLst>
                                    <p:set>
                                      <p:cBhvr>
                                        <p:cTn id="22" fill="hold"/>
                                        <p:tgtEl>
                                          <p:spTgt spid="17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77" grpId="3"/>
      <p:bldP build="whole" bldLvl="1" animBg="1" rev="0" advAuto="0" spid="178" grpId="4"/>
      <p:bldP build="whole" bldLvl="1" animBg="1" rev="0" advAuto="0" spid="176" grpId="1"/>
      <p:bldP build="p" bldLvl="5" animBg="1" rev="0" advAuto="0" spid="175" grpId="2"/>
    </p:bldLst>
  </p:timing>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1" name="Paul nous donne un calendrier…"/>
          <p:cNvSpPr txBox="1"/>
          <p:nvPr>
            <p:ph type="body" idx="1"/>
          </p:nvPr>
        </p:nvSpPr>
        <p:spPr>
          <a:xfrm>
            <a:off x="952500" y="1733550"/>
            <a:ext cx="11099800" cy="6286500"/>
          </a:xfrm>
          <a:prstGeom prst="rect">
            <a:avLst/>
          </a:prstGeom>
        </p:spPr>
        <p:txBody>
          <a:bodyPr/>
          <a:lstStyle/>
          <a:p>
            <a:pPr marL="0" indent="0" algn="ctr">
              <a:spcBef>
                <a:spcPts val="0"/>
              </a:spcBef>
              <a:buSzTx/>
              <a:buNone/>
              <a:defRPr sz="5000">
                <a:latin typeface="Gill Sans"/>
                <a:ea typeface="Gill Sans"/>
                <a:cs typeface="Gill Sans"/>
                <a:sym typeface="Gill Sans"/>
              </a:defRPr>
            </a:pPr>
            <a:r>
              <a:t>Paul nous donne un calendrier</a:t>
            </a:r>
          </a:p>
          <a:p>
            <a:pPr marL="0" indent="0" algn="ctr">
              <a:spcBef>
                <a:spcPts val="0"/>
              </a:spcBef>
              <a:buSzTx/>
              <a:buNone/>
              <a:defRPr sz="5000">
                <a:latin typeface="Gill Sans"/>
                <a:ea typeface="Gill Sans"/>
                <a:cs typeface="Gill Sans"/>
                <a:sym typeface="Gill Sans"/>
              </a:defRPr>
            </a:pPr>
            <a:r>
              <a:t>des évènements à venir.</a:t>
            </a:r>
            <a:br/>
            <a:r>
              <a:t>Cela vaut la peine</a:t>
            </a:r>
          </a:p>
          <a:p>
            <a:pPr marL="0" indent="0" algn="ctr">
              <a:spcBef>
                <a:spcPts val="0"/>
              </a:spcBef>
              <a:buSzTx/>
              <a:buNone/>
              <a:defRPr sz="5000">
                <a:latin typeface="Gill Sans"/>
                <a:ea typeface="Gill Sans"/>
                <a:cs typeface="Gill Sans"/>
                <a:sym typeface="Gill Sans"/>
              </a:defRPr>
            </a:pPr>
            <a:r>
              <a:t>de le regarder de près !</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3" name="Le texte 2Th 2.1-12"/>
          <p:cNvSpPr txBox="1"/>
          <p:nvPr>
            <p:ph type="title"/>
          </p:nvPr>
        </p:nvSpPr>
        <p:spPr>
          <a:prstGeom prst="rect">
            <a:avLst/>
          </a:prstGeom>
        </p:spPr>
        <p:txBody>
          <a:bodyPr/>
          <a:lstStyle>
            <a:lvl1pPr>
              <a:defRPr>
                <a:latin typeface="Gill Sans"/>
                <a:ea typeface="Gill Sans"/>
                <a:cs typeface="Gill Sans"/>
                <a:sym typeface="Gill Sans"/>
              </a:defRPr>
            </a:lvl1pPr>
          </a:lstStyle>
          <a:p>
            <a:pPr/>
            <a:r>
              <a:t>Le texte 2Th 2.1-12</a:t>
            </a:r>
          </a:p>
        </p:txBody>
      </p:sp>
      <p:sp>
        <p:nvSpPr>
          <p:cNvPr id="184" name="A propos de l’avènement de notre Seigneur Jésus-Christ et de notre rassemblement auprès de lui, nous vous demandons, frères, de ne pas vous laisser trop vite troubler dans votre compréhension, effrayer par esprit, parole ou lettre qui viendrait de nous, "/>
          <p:cNvSpPr txBox="1"/>
          <p:nvPr>
            <p:ph type="body" idx="1"/>
          </p:nvPr>
        </p:nvSpPr>
        <p:spPr>
          <a:xfrm>
            <a:off x="676919" y="2578100"/>
            <a:ext cx="11893533" cy="7062292"/>
          </a:xfrm>
          <a:prstGeom prst="rect">
            <a:avLst/>
          </a:prstGeom>
        </p:spPr>
        <p:txBody>
          <a:bodyPr/>
          <a:lstStyle/>
          <a:p>
            <a:pPr marL="0" indent="0" defTabSz="373887">
              <a:spcBef>
                <a:spcPts val="0"/>
              </a:spcBef>
              <a:buSzTx/>
              <a:buNone/>
              <a:defRPr sz="2432">
                <a:latin typeface="Gill Sans"/>
                <a:ea typeface="Gill Sans"/>
                <a:cs typeface="Gill Sans"/>
                <a:sym typeface="Gill Sans"/>
              </a:defRPr>
            </a:pPr>
            <a:r>
              <a:t>A propos de </a:t>
            </a:r>
            <a:r>
              <a:rPr u="sng"/>
              <a:t>l’avènement</a:t>
            </a:r>
            <a:r>
              <a:t> de notre Seigneur Jésus-Christ et de notre </a:t>
            </a:r>
            <a:r>
              <a:rPr u="sng"/>
              <a:t>rassemblement auprès de lui</a:t>
            </a:r>
            <a:r>
              <a:t>, nous vous demandons, frères, de ne pas vous laisser trop vite troubler dans votre compréhension, effrayer par esprit, parole ou lettre qui viendrait de nous, comme si </a:t>
            </a:r>
            <a:r>
              <a:rPr u="sng"/>
              <a:t>le jour du Seigneur</a:t>
            </a:r>
            <a:r>
              <a:t> était là. </a:t>
            </a:r>
          </a:p>
          <a:p>
            <a:pPr marL="0" indent="0" defTabSz="373887">
              <a:spcBef>
                <a:spcPts val="0"/>
              </a:spcBef>
              <a:buSzTx/>
              <a:buNone/>
              <a:defRPr sz="2432">
                <a:latin typeface="Gill Sans"/>
                <a:ea typeface="Gill Sans"/>
                <a:cs typeface="Gill Sans"/>
                <a:sym typeface="Gill Sans"/>
              </a:defRPr>
            </a:pPr>
            <a:r>
              <a:t>Que personne ne vous trompe d’aucune manière. </a:t>
            </a:r>
          </a:p>
          <a:p>
            <a:pPr marL="0" indent="0" defTabSz="373887">
              <a:spcBef>
                <a:spcPts val="0"/>
              </a:spcBef>
              <a:buSzTx/>
              <a:buNone/>
              <a:defRPr sz="2432">
                <a:latin typeface="Gill Sans"/>
                <a:ea typeface="Gill Sans"/>
                <a:cs typeface="Gill Sans"/>
                <a:sym typeface="Gill Sans"/>
              </a:defRPr>
            </a:pPr>
            <a:r>
              <a:t>Car il faut que </a:t>
            </a:r>
            <a:r>
              <a:rPr u="sng"/>
              <a:t>l’apostasie</a:t>
            </a:r>
            <a:r>
              <a:t> survienne, premièrement et que </a:t>
            </a:r>
            <a:r>
              <a:rPr u="sng"/>
              <a:t>l’homme inique soit révélé</a:t>
            </a:r>
            <a:r>
              <a:t>, le fils de perdition, l’adversaire, qui s’élève au dessus de tout ce qui est appelé Dieu ou qu’on vénère, au point de </a:t>
            </a:r>
            <a:r>
              <a:rPr u="sng"/>
              <a:t>s’asseoir lui-même dans le temple de Dieu</a:t>
            </a:r>
            <a:r>
              <a:t>, proclamant lui-même qu’il est dieu. </a:t>
            </a:r>
          </a:p>
          <a:p>
            <a:pPr marL="0" indent="0" defTabSz="373887">
              <a:spcBef>
                <a:spcPts val="0"/>
              </a:spcBef>
              <a:buSzTx/>
              <a:buNone/>
              <a:defRPr sz="2432">
                <a:latin typeface="Gill Sans"/>
                <a:ea typeface="Gill Sans"/>
                <a:cs typeface="Gill Sans"/>
                <a:sym typeface="Gill Sans"/>
              </a:defRPr>
            </a:pPr>
            <a:r>
              <a:t>Ne vous rappelez-vous pas qu’étant encore avec vous, je le vous disais ? </a:t>
            </a:r>
          </a:p>
          <a:p>
            <a:pPr marL="0" indent="0" defTabSz="373887">
              <a:spcBef>
                <a:spcPts val="0"/>
              </a:spcBef>
              <a:buSzTx/>
              <a:buNone/>
              <a:defRPr sz="2432">
                <a:latin typeface="Gill Sans"/>
                <a:ea typeface="Gill Sans"/>
                <a:cs typeface="Gill Sans"/>
                <a:sym typeface="Gill Sans"/>
              </a:defRPr>
            </a:pPr>
            <a:r>
              <a:t>Et maintenant, vous savez </a:t>
            </a:r>
            <a:r>
              <a:rPr u="sng"/>
              <a:t>ce qui retient,</a:t>
            </a:r>
            <a:r>
              <a:t> jusqu’à ce qu’il soit révélé en son propre temps. </a:t>
            </a:r>
          </a:p>
          <a:p>
            <a:pPr marL="0" indent="0" defTabSz="373887">
              <a:spcBef>
                <a:spcPts val="0"/>
              </a:spcBef>
              <a:buSzTx/>
              <a:buNone/>
              <a:defRPr sz="2432">
                <a:latin typeface="Gill Sans"/>
                <a:ea typeface="Gill Sans"/>
                <a:cs typeface="Gill Sans"/>
                <a:sym typeface="Gill Sans"/>
              </a:defRPr>
            </a:pPr>
            <a:r>
              <a:t>En effet, le mystère d’iniquité agit déjà, seulement </a:t>
            </a:r>
            <a:r>
              <a:rPr u="sng"/>
              <a:t>celui qui retient maintenant</a:t>
            </a:r>
            <a:r>
              <a:t> disparaîtra. Et alors </a:t>
            </a:r>
            <a:r>
              <a:rPr u="sng"/>
              <a:t>sera révélé l’inique</a:t>
            </a:r>
            <a:r>
              <a:t> que le Seigneur [Jésus] consumera par le souffle de sa bouche et détruira par l’éclat de son avènement. L’avènement de l’inique est selon la puissance de Satan, par toute sorte de miracles, signes et prodiges mensongers, par toutes les tromperies de l’injustice pour ceux qui périssent, contre ceux qui n’ont pas reçu l’amour de la vérité pour être sauvés. Pour cette raison, Dieu leur envoie </a:t>
            </a:r>
            <a:r>
              <a:rPr u="sng"/>
              <a:t>une puissance d’égarement</a:t>
            </a:r>
            <a:r>
              <a:t> pour qu’ils croient au mensonge, pour qu’ils soient jugés, tous ceux qui n’ont pas cru la vérité, mais ont pris plaisir à l’injustice.</a:t>
            </a:r>
          </a:p>
        </p:txBody>
      </p:sp>
    </p:spTree>
  </p:cSld>
  <p:clrMapOvr>
    <a:masterClrMapping/>
  </p:clrMapOvr>
  <mc:AlternateContent xmlns:mc="http://schemas.openxmlformats.org/markup-compatibility/2006">
    <mc:Choice xmlns:p14="http://schemas.microsoft.com/office/powerpoint/2010/main" Requires="p14">
      <p:transition spd="slow" advClick="1" p14:dur="1500">
        <p14:doors dir="vert"/>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6" name="Un schéma…"/>
          <p:cNvSpPr txBox="1"/>
          <p:nvPr>
            <p:ph type="title"/>
          </p:nvPr>
        </p:nvSpPr>
        <p:spPr>
          <a:xfrm>
            <a:off x="1270000" y="457200"/>
            <a:ext cx="10464800" cy="2641600"/>
          </a:xfrm>
          <a:prstGeom prst="rect">
            <a:avLst/>
          </a:prstGeom>
        </p:spPr>
        <p:txBody>
          <a:bodyPr/>
          <a:lstStyle/>
          <a:p>
            <a:pPr>
              <a:lnSpc>
                <a:spcPct val="60000"/>
              </a:lnSpc>
            </a:pPr>
            <a:r>
              <a:t>Un schéma </a:t>
            </a:r>
          </a:p>
          <a:p>
            <a:pPr>
              <a:lnSpc>
                <a:spcPct val="60000"/>
              </a:lnSpc>
            </a:pPr>
            <a:r>
              <a:t>prémillénariste...</a:t>
            </a:r>
          </a:p>
        </p:txBody>
      </p:sp>
      <p:grpSp>
        <p:nvGrpSpPr>
          <p:cNvPr id="212" name="Grouper"/>
          <p:cNvGrpSpPr/>
          <p:nvPr/>
        </p:nvGrpSpPr>
        <p:grpSpPr>
          <a:xfrm>
            <a:off x="571499" y="4267200"/>
            <a:ext cx="12742743" cy="5060950"/>
            <a:chOff x="135368" y="247650"/>
            <a:chExt cx="12742741" cy="5060950"/>
          </a:xfrm>
        </p:grpSpPr>
        <p:sp>
          <p:nvSpPr>
            <p:cNvPr id="187" name="Règne de 1000 ans"/>
            <p:cNvSpPr/>
            <p:nvPr/>
          </p:nvSpPr>
          <p:spPr>
            <a:xfrm>
              <a:off x="7887010" y="1797050"/>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z="2400">
                  <a:latin typeface="Gill Sans"/>
                  <a:ea typeface="Gill Sans"/>
                  <a:cs typeface="Gill Sans"/>
                  <a:sym typeface="Gill Sans"/>
                </a:defRPr>
              </a:lvl1pPr>
            </a:lstStyle>
            <a:p>
              <a:pPr/>
              <a:r>
                <a:t>Règne de 1000 ans</a:t>
              </a:r>
            </a:p>
          </p:txBody>
        </p:sp>
        <p:sp>
          <p:nvSpPr>
            <p:cNvPr id="188" name="Ligne"/>
            <p:cNvSpPr/>
            <p:nvPr/>
          </p:nvSpPr>
          <p:spPr>
            <a:xfrm flipH="1">
              <a:off x="135368" y="3707359"/>
              <a:ext cx="5368692" cy="2"/>
            </a:xfrm>
            <a:prstGeom prst="line">
              <a:avLst/>
            </a:prstGeom>
            <a:noFill/>
            <a:ln w="76200" cap="flat">
              <a:solidFill>
                <a:schemeClr val="accent6">
                  <a:hueOff val="7068528"/>
                  <a:satOff val="-63217"/>
                  <a:lumOff val="21330"/>
                </a:schemeClr>
              </a:solidFill>
              <a:prstDash val="solid"/>
              <a:miter lim="400000"/>
              <a:headEnd type="stealth" w="med" len="med"/>
            </a:ln>
            <a:effectLst/>
          </p:spPr>
          <p:txBody>
            <a:bodyPr wrap="square" lIns="50800" tIns="50800" rIns="50800" bIns="50800" numCol="1" anchor="ctr">
              <a:noAutofit/>
            </a:bodyPr>
            <a:lstStyle/>
            <a:p>
              <a:pPr algn="l" defTabSz="457200">
                <a:defRPr sz="1200">
                  <a:solidFill>
                    <a:srgbClr val="000000"/>
                  </a:solidFill>
                  <a:latin typeface="Helvetica"/>
                  <a:ea typeface="Helvetica"/>
                  <a:cs typeface="Helvetica"/>
                  <a:sym typeface="Helvetica"/>
                </a:defRPr>
              </a:pPr>
            </a:p>
          </p:txBody>
        </p:sp>
        <p:sp>
          <p:nvSpPr>
            <p:cNvPr id="189" name="Ligne"/>
            <p:cNvSpPr/>
            <p:nvPr/>
          </p:nvSpPr>
          <p:spPr>
            <a:xfrm flipV="1">
              <a:off x="5456668" y="1243634"/>
              <a:ext cx="1" cy="1315417"/>
            </a:xfrm>
            <a:prstGeom prst="line">
              <a:avLst/>
            </a:prstGeom>
            <a:noFill/>
            <a:ln w="25400" cap="flat">
              <a:solidFill>
                <a:srgbClr val="6E6E6E"/>
              </a:solidFill>
              <a:prstDash val="solid"/>
              <a:miter lim="400000"/>
            </a:ln>
            <a:effectLst/>
          </p:spPr>
          <p:txBody>
            <a:bodyPr wrap="square" lIns="50800" tIns="50800" rIns="50800" bIns="50800" numCol="1" anchor="ctr">
              <a:noAutofit/>
            </a:bodyPr>
            <a:lstStyle/>
            <a:p>
              <a:pPr algn="l" defTabSz="457200">
                <a:defRPr sz="1200">
                  <a:solidFill>
                    <a:srgbClr val="000000"/>
                  </a:solidFill>
                  <a:latin typeface="Helvetica"/>
                  <a:ea typeface="Helvetica"/>
                  <a:cs typeface="Helvetica"/>
                  <a:sym typeface="Helvetica"/>
                </a:defRPr>
              </a:pPr>
            </a:p>
          </p:txBody>
        </p:sp>
        <p:sp>
          <p:nvSpPr>
            <p:cNvPr id="190" name="Ligne"/>
            <p:cNvSpPr/>
            <p:nvPr/>
          </p:nvSpPr>
          <p:spPr>
            <a:xfrm flipV="1">
              <a:off x="1106918" y="692154"/>
              <a:ext cx="1" cy="1270001"/>
            </a:xfrm>
            <a:prstGeom prst="line">
              <a:avLst/>
            </a:prstGeom>
            <a:noFill/>
            <a:ln w="25400" cap="flat">
              <a:solidFill>
                <a:srgbClr val="FFFFFF"/>
              </a:solidFill>
              <a:prstDash val="solid"/>
              <a:miter lim="400000"/>
            </a:ln>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191" name="Ligne"/>
            <p:cNvSpPr/>
            <p:nvPr/>
          </p:nvSpPr>
          <p:spPr>
            <a:xfrm flipV="1">
              <a:off x="979918" y="819154"/>
              <a:ext cx="254001" cy="254001"/>
            </a:xfrm>
            <a:prstGeom prst="line">
              <a:avLst/>
            </a:prstGeom>
            <a:noFill/>
            <a:ln w="25400" cap="flat">
              <a:solidFill>
                <a:srgbClr val="FFFFFF"/>
              </a:solidFill>
              <a:prstDash val="solid"/>
              <a:miter lim="400000"/>
            </a:ln>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192" name="Ligne"/>
            <p:cNvSpPr/>
            <p:nvPr/>
          </p:nvSpPr>
          <p:spPr>
            <a:xfrm>
              <a:off x="174753" y="1974854"/>
              <a:ext cx="11783031" cy="1"/>
            </a:xfrm>
            <a:prstGeom prst="line">
              <a:avLst/>
            </a:prstGeom>
            <a:noFill/>
            <a:ln w="25400" cap="flat">
              <a:solidFill>
                <a:srgbClr val="FFFFFF"/>
              </a:solidFill>
              <a:prstDash val="solid"/>
              <a:miter lim="400000"/>
            </a:ln>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193" name="Ligne"/>
            <p:cNvSpPr/>
            <p:nvPr/>
          </p:nvSpPr>
          <p:spPr>
            <a:xfrm flipV="1">
              <a:off x="4104118" y="679450"/>
              <a:ext cx="1" cy="1315416"/>
            </a:xfrm>
            <a:prstGeom prst="line">
              <a:avLst/>
            </a:prstGeom>
            <a:noFill/>
            <a:ln w="25400" cap="flat">
              <a:solidFill>
                <a:srgbClr val="FFFFFF"/>
              </a:solidFill>
              <a:prstDash val="solid"/>
              <a:miter lim="400000"/>
              <a:tailEnd type="triangle" w="med" len="med"/>
            </a:ln>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194" name="Ligne"/>
            <p:cNvSpPr/>
            <p:nvPr/>
          </p:nvSpPr>
          <p:spPr>
            <a:xfrm>
              <a:off x="5489583" y="661365"/>
              <a:ext cx="1" cy="1270001"/>
            </a:xfrm>
            <a:prstGeom prst="line">
              <a:avLst/>
            </a:prstGeom>
            <a:noFill/>
            <a:ln w="25400" cap="flat">
              <a:solidFill>
                <a:srgbClr val="FFFFFF"/>
              </a:solidFill>
              <a:prstDash val="solid"/>
              <a:miter lim="400000"/>
              <a:tailEnd type="triangle" w="med" len="med"/>
            </a:ln>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195" name="Ovale"/>
            <p:cNvSpPr/>
            <p:nvPr/>
          </p:nvSpPr>
          <p:spPr>
            <a:xfrm>
              <a:off x="4104118" y="806450"/>
              <a:ext cx="762944" cy="800101"/>
            </a:xfrm>
            <a:prstGeom prst="ellipse">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196" name="Ovale"/>
            <p:cNvSpPr/>
            <p:nvPr/>
          </p:nvSpPr>
          <p:spPr>
            <a:xfrm>
              <a:off x="4415379" y="1136650"/>
              <a:ext cx="762944" cy="800101"/>
            </a:xfrm>
            <a:prstGeom prst="ellipse">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197" name="Ovale"/>
            <p:cNvSpPr/>
            <p:nvPr/>
          </p:nvSpPr>
          <p:spPr>
            <a:xfrm>
              <a:off x="4713718" y="806450"/>
              <a:ext cx="762944" cy="800101"/>
            </a:xfrm>
            <a:prstGeom prst="ellipse">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198" name="Temps d’Israël"/>
            <p:cNvSpPr/>
            <p:nvPr/>
          </p:nvSpPr>
          <p:spPr>
            <a:xfrm>
              <a:off x="7887010" y="247650"/>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z="2700">
                  <a:latin typeface="Gill Sans"/>
                  <a:ea typeface="Gill Sans"/>
                  <a:cs typeface="Gill Sans"/>
                  <a:sym typeface="Gill Sans"/>
                </a:defRPr>
              </a:lvl1pPr>
            </a:lstStyle>
            <a:p>
              <a:pPr/>
              <a:r>
                <a:t>Temps d’Israël</a:t>
              </a:r>
            </a:p>
          </p:txBody>
        </p:sp>
        <p:sp>
          <p:nvSpPr>
            <p:cNvPr id="199" name="Temps des nations"/>
            <p:cNvSpPr/>
            <p:nvPr/>
          </p:nvSpPr>
          <p:spPr>
            <a:xfrm>
              <a:off x="1244910" y="247650"/>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z="2700">
                  <a:latin typeface="Gill Sans"/>
                  <a:ea typeface="Gill Sans"/>
                  <a:cs typeface="Gill Sans"/>
                  <a:sym typeface="Gill Sans"/>
                </a:defRPr>
              </a:lvl1pPr>
            </a:lstStyle>
            <a:p>
              <a:pPr/>
              <a:r>
                <a:t>Temps des nations</a:t>
              </a:r>
            </a:p>
          </p:txBody>
        </p:sp>
        <p:sp>
          <p:nvSpPr>
            <p:cNvPr id="200" name="Ligne"/>
            <p:cNvSpPr/>
            <p:nvPr/>
          </p:nvSpPr>
          <p:spPr>
            <a:xfrm flipV="1">
              <a:off x="10046775" y="1777034"/>
              <a:ext cx="1" cy="395641"/>
            </a:xfrm>
            <a:prstGeom prst="line">
              <a:avLst/>
            </a:prstGeom>
            <a:noFill/>
            <a:ln w="25400" cap="flat">
              <a:solidFill>
                <a:srgbClr val="FFFFFF"/>
              </a:solidFill>
              <a:prstDash val="solid"/>
              <a:miter lim="400000"/>
            </a:ln>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201" name="Mort du Seigneur"/>
            <p:cNvSpPr/>
            <p:nvPr/>
          </p:nvSpPr>
          <p:spPr>
            <a:xfrm>
              <a:off x="1106918" y="2291978"/>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pc="-154" sz="2200">
                  <a:latin typeface="Gill Sans"/>
                  <a:ea typeface="Gill Sans"/>
                  <a:cs typeface="Gill Sans"/>
                  <a:sym typeface="Gill Sans"/>
                </a:defRPr>
              </a:lvl1pPr>
            </a:lstStyle>
            <a:p>
              <a:pPr/>
              <a:r>
                <a:t>Mort du Seigneur</a:t>
              </a:r>
            </a:p>
          </p:txBody>
        </p:sp>
        <p:sp>
          <p:nvSpPr>
            <p:cNvPr id="202" name="Enlèvement…"/>
            <p:cNvSpPr/>
            <p:nvPr/>
          </p:nvSpPr>
          <p:spPr>
            <a:xfrm>
              <a:off x="3415496" y="401321"/>
              <a:ext cx="1377245"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defRPr i="1" spc="-154" sz="2200">
                  <a:latin typeface="Gill Sans"/>
                  <a:ea typeface="Gill Sans"/>
                  <a:cs typeface="Gill Sans"/>
                  <a:sym typeface="Gill Sans"/>
                </a:defRPr>
              </a:pPr>
              <a:r>
                <a:t>Enlèvement </a:t>
              </a:r>
            </a:p>
            <a:p>
              <a:pPr>
                <a:defRPr i="1" spc="-154" sz="2200">
                  <a:latin typeface="Gill Sans"/>
                  <a:ea typeface="Gill Sans"/>
                  <a:cs typeface="Gill Sans"/>
                  <a:sym typeface="Gill Sans"/>
                </a:defRPr>
              </a:pPr>
              <a:r>
                <a:t>de l’Eglise</a:t>
              </a:r>
            </a:p>
          </p:txBody>
        </p:sp>
        <p:sp>
          <p:nvSpPr>
            <p:cNvPr id="203" name="Avènement du Christ"/>
            <p:cNvSpPr/>
            <p:nvPr/>
          </p:nvSpPr>
          <p:spPr>
            <a:xfrm>
              <a:off x="4800962" y="2374908"/>
              <a:ext cx="1377244"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i="1" spc="-154" sz="2200">
                  <a:latin typeface="Gill Sans"/>
                  <a:ea typeface="Gill Sans"/>
                  <a:cs typeface="Gill Sans"/>
                  <a:sym typeface="Gill Sans"/>
                </a:defRPr>
              </a:lvl1pPr>
            </a:lstStyle>
            <a:p>
              <a:pPr/>
              <a:r>
                <a:t>Avènement du Christ</a:t>
              </a:r>
            </a:p>
          </p:txBody>
        </p:sp>
        <p:sp>
          <p:nvSpPr>
            <p:cNvPr id="204" name="Jugement dernier"/>
            <p:cNvSpPr/>
            <p:nvPr/>
          </p:nvSpPr>
          <p:spPr>
            <a:xfrm>
              <a:off x="9406368" y="2425704"/>
              <a:ext cx="1377244"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i="1" spc="-154" sz="2200">
                  <a:latin typeface="Gill Sans"/>
                  <a:ea typeface="Gill Sans"/>
                  <a:cs typeface="Gill Sans"/>
                  <a:sym typeface="Gill Sans"/>
                </a:defRPr>
              </a:lvl1pPr>
            </a:lstStyle>
            <a:p>
              <a:pPr/>
              <a:r>
                <a:t>Jugement dernier</a:t>
              </a:r>
            </a:p>
          </p:txBody>
        </p:sp>
        <p:sp>
          <p:nvSpPr>
            <p:cNvPr id="205" name="Etat éternel"/>
            <p:cNvSpPr/>
            <p:nvPr/>
          </p:nvSpPr>
          <p:spPr>
            <a:xfrm>
              <a:off x="11430310" y="247650"/>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z="2700">
                  <a:latin typeface="Gill Sans"/>
                  <a:ea typeface="Gill Sans"/>
                  <a:cs typeface="Gill Sans"/>
                  <a:sym typeface="Gill Sans"/>
                </a:defRPr>
              </a:lvl1pPr>
            </a:lstStyle>
            <a:p>
              <a:pPr/>
              <a:r>
                <a:t>Etat éternel</a:t>
              </a:r>
            </a:p>
          </p:txBody>
        </p:sp>
        <p:sp>
          <p:nvSpPr>
            <p:cNvPr id="206" name="Enfer"/>
            <p:cNvSpPr/>
            <p:nvPr/>
          </p:nvSpPr>
          <p:spPr>
            <a:xfrm>
              <a:off x="11608110" y="3695700"/>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z="2700">
                  <a:latin typeface="Gill Sans"/>
                  <a:ea typeface="Gill Sans"/>
                  <a:cs typeface="Gill Sans"/>
                  <a:sym typeface="Gill Sans"/>
                </a:defRPr>
              </a:lvl1pPr>
            </a:lstStyle>
            <a:p>
              <a:pPr/>
              <a:r>
                <a:t>Enfer</a:t>
              </a:r>
            </a:p>
          </p:txBody>
        </p:sp>
        <p:sp>
          <p:nvSpPr>
            <p:cNvPr id="207" name="Paradis"/>
            <p:cNvSpPr/>
            <p:nvPr/>
          </p:nvSpPr>
          <p:spPr>
            <a:xfrm>
              <a:off x="2313418" y="3473078"/>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pc="0" sz="2200">
                  <a:latin typeface="Gill Sans"/>
                  <a:ea typeface="Gill Sans"/>
                  <a:cs typeface="Gill Sans"/>
                  <a:sym typeface="Gill Sans"/>
                </a:defRPr>
              </a:lvl1pPr>
            </a:lstStyle>
            <a:p>
              <a:pPr/>
              <a:r>
                <a:t>Paradis</a:t>
              </a:r>
            </a:p>
          </p:txBody>
        </p:sp>
        <p:sp>
          <p:nvSpPr>
            <p:cNvPr id="208" name="Ligne"/>
            <p:cNvSpPr/>
            <p:nvPr/>
          </p:nvSpPr>
          <p:spPr>
            <a:xfrm flipH="1">
              <a:off x="135368" y="4215130"/>
              <a:ext cx="9919643" cy="2"/>
            </a:xfrm>
            <a:prstGeom prst="line">
              <a:avLst/>
            </a:prstGeom>
            <a:noFill/>
            <a:ln w="76200" cap="flat">
              <a:solidFill>
                <a:schemeClr val="accent6">
                  <a:hueOff val="7068528"/>
                  <a:satOff val="-63217"/>
                  <a:lumOff val="21330"/>
                </a:schemeClr>
              </a:solidFill>
              <a:prstDash val="solid"/>
              <a:miter lim="400000"/>
              <a:headEnd type="stealth" w="med" len="med"/>
            </a:ln>
            <a:effectLst/>
          </p:spPr>
          <p:txBody>
            <a:bodyPr wrap="square" lIns="50800" tIns="50800" rIns="50800" bIns="50800" numCol="1" anchor="ctr">
              <a:noAutofit/>
            </a:bodyPr>
            <a:lstStyle/>
            <a:p>
              <a:pPr algn="l" defTabSz="457200">
                <a:defRPr sz="1200">
                  <a:solidFill>
                    <a:srgbClr val="000000"/>
                  </a:solidFill>
                  <a:latin typeface="Helvetica"/>
                  <a:ea typeface="Helvetica"/>
                  <a:cs typeface="Helvetica"/>
                  <a:sym typeface="Helvetica"/>
                </a:defRPr>
              </a:pPr>
            </a:p>
          </p:txBody>
        </p:sp>
        <p:sp>
          <p:nvSpPr>
            <p:cNvPr id="209" name="Séjour des morts malheureux"/>
            <p:cNvSpPr/>
            <p:nvPr/>
          </p:nvSpPr>
          <p:spPr>
            <a:xfrm>
              <a:off x="5780518" y="4038600"/>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pc="0" sz="2200">
                  <a:latin typeface="Gill Sans"/>
                  <a:ea typeface="Gill Sans"/>
                  <a:cs typeface="Gill Sans"/>
                  <a:sym typeface="Gill Sans"/>
                </a:defRPr>
              </a:lvl1pPr>
            </a:lstStyle>
            <a:p>
              <a:pPr/>
              <a:r>
                <a:t>Séjour des morts malheureux</a:t>
              </a:r>
            </a:p>
          </p:txBody>
        </p:sp>
        <p:sp>
          <p:nvSpPr>
            <p:cNvPr id="210" name="Grande Tribulation"/>
            <p:cNvSpPr/>
            <p:nvPr/>
          </p:nvSpPr>
          <p:spPr>
            <a:xfrm>
              <a:off x="4108229" y="1337157"/>
              <a:ext cx="1377244"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i="1" spc="-154" sz="2200">
                  <a:latin typeface="Gill Sans"/>
                  <a:ea typeface="Gill Sans"/>
                  <a:cs typeface="Gill Sans"/>
                  <a:sym typeface="Gill Sans"/>
                </a:defRPr>
              </a:lvl1pPr>
            </a:lstStyle>
            <a:p>
              <a:pPr/>
              <a:r>
                <a:t>Grande Tribulation</a:t>
              </a:r>
            </a:p>
          </p:txBody>
        </p:sp>
        <p:sp>
          <p:nvSpPr>
            <p:cNvPr id="211" name="Tribunal du Christ"/>
            <p:cNvSpPr/>
            <p:nvPr/>
          </p:nvSpPr>
          <p:spPr>
            <a:xfrm>
              <a:off x="5698535" y="546104"/>
              <a:ext cx="4376950" cy="800101"/>
            </a:xfrm>
            <a:prstGeom prst="ellipse">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b="1" sz="18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Tribunal du Christ</a:t>
              </a:r>
            </a:p>
          </p:txBody>
        </p:sp>
      </p:grpSp>
      <p:sp>
        <p:nvSpPr>
          <p:cNvPr id="213" name="1Th 4.15"/>
          <p:cNvSpPr txBox="1"/>
          <p:nvPr/>
        </p:nvSpPr>
        <p:spPr>
          <a:xfrm>
            <a:off x="4038463" y="3778249"/>
            <a:ext cx="1028974" cy="39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000">
                <a:latin typeface="Gill Sans"/>
                <a:ea typeface="Gill Sans"/>
                <a:cs typeface="Gill Sans"/>
                <a:sym typeface="Gill Sans"/>
              </a:defRPr>
            </a:lvl1pPr>
          </a:lstStyle>
          <a:p>
            <a:pPr/>
            <a:r>
              <a:t>1Th 4.15</a:t>
            </a:r>
          </a:p>
        </p:txBody>
      </p:sp>
      <p:sp>
        <p:nvSpPr>
          <p:cNvPr id="214" name="Mt 25.31"/>
          <p:cNvSpPr txBox="1"/>
          <p:nvPr/>
        </p:nvSpPr>
        <p:spPr>
          <a:xfrm>
            <a:off x="5434223" y="6610349"/>
            <a:ext cx="1031454" cy="39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000">
                <a:latin typeface="Gill Sans"/>
                <a:ea typeface="Gill Sans"/>
                <a:cs typeface="Gill Sans"/>
                <a:sym typeface="Gill Sans"/>
              </a:defRPr>
            </a:lvl1pPr>
          </a:lstStyle>
          <a:p>
            <a:pPr/>
            <a:r>
              <a:t>Mt 25.31</a:t>
            </a:r>
          </a:p>
        </p:txBody>
      </p:sp>
      <p:sp>
        <p:nvSpPr>
          <p:cNvPr id="215" name="Ap 20.12"/>
          <p:cNvSpPr txBox="1"/>
          <p:nvPr/>
        </p:nvSpPr>
        <p:spPr>
          <a:xfrm>
            <a:off x="10050264" y="6711949"/>
            <a:ext cx="1044972" cy="39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000">
                <a:latin typeface="Gill Sans"/>
                <a:ea typeface="Gill Sans"/>
                <a:cs typeface="Gill Sans"/>
                <a:sym typeface="Gill Sans"/>
              </a:defRPr>
            </a:lvl1pPr>
          </a:lstStyle>
          <a:p>
            <a:pPr/>
            <a:r>
              <a:t>Ap 20.12</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7" name="Un schéma…"/>
          <p:cNvSpPr txBox="1"/>
          <p:nvPr>
            <p:ph type="title"/>
          </p:nvPr>
        </p:nvSpPr>
        <p:spPr>
          <a:xfrm>
            <a:off x="1270000" y="457200"/>
            <a:ext cx="10464800" cy="2641600"/>
          </a:xfrm>
          <a:prstGeom prst="rect">
            <a:avLst/>
          </a:prstGeom>
        </p:spPr>
        <p:txBody>
          <a:bodyPr/>
          <a:lstStyle/>
          <a:p>
            <a:pPr>
              <a:lnSpc>
                <a:spcPct val="60000"/>
              </a:lnSpc>
            </a:pPr>
            <a:r>
              <a:t>Un schéma </a:t>
            </a:r>
          </a:p>
          <a:p>
            <a:pPr>
              <a:lnSpc>
                <a:spcPct val="60000"/>
              </a:lnSpc>
            </a:pPr>
            <a:r>
              <a:t>prémillénariste...</a:t>
            </a:r>
          </a:p>
        </p:txBody>
      </p:sp>
      <p:grpSp>
        <p:nvGrpSpPr>
          <p:cNvPr id="238" name="Grouper"/>
          <p:cNvGrpSpPr/>
          <p:nvPr/>
        </p:nvGrpSpPr>
        <p:grpSpPr>
          <a:xfrm>
            <a:off x="571499" y="4267200"/>
            <a:ext cx="12742743" cy="5060950"/>
            <a:chOff x="0" y="247650"/>
            <a:chExt cx="12742741" cy="5060950"/>
          </a:xfrm>
        </p:grpSpPr>
        <p:sp>
          <p:nvSpPr>
            <p:cNvPr id="218" name="Règne de 1000 ans"/>
            <p:cNvSpPr/>
            <p:nvPr/>
          </p:nvSpPr>
          <p:spPr>
            <a:xfrm>
              <a:off x="7738941" y="1296365"/>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z="2400">
                  <a:latin typeface="Gill Sans"/>
                  <a:ea typeface="Gill Sans"/>
                  <a:cs typeface="Gill Sans"/>
                  <a:sym typeface="Gill Sans"/>
                </a:defRPr>
              </a:lvl1pPr>
            </a:lstStyle>
            <a:p>
              <a:pPr/>
              <a:r>
                <a:t>Règne de 1000 ans</a:t>
              </a:r>
            </a:p>
          </p:txBody>
        </p:sp>
        <p:sp>
          <p:nvSpPr>
            <p:cNvPr id="219" name="Ligne"/>
            <p:cNvSpPr/>
            <p:nvPr/>
          </p:nvSpPr>
          <p:spPr>
            <a:xfrm flipH="1">
              <a:off x="-1" y="3707359"/>
              <a:ext cx="5368693" cy="2"/>
            </a:xfrm>
            <a:prstGeom prst="line">
              <a:avLst/>
            </a:prstGeom>
            <a:noFill/>
            <a:ln w="76200" cap="flat">
              <a:solidFill>
                <a:schemeClr val="accent6">
                  <a:hueOff val="7068528"/>
                  <a:satOff val="-63217"/>
                  <a:lumOff val="21330"/>
                </a:schemeClr>
              </a:solidFill>
              <a:prstDash val="solid"/>
              <a:miter lim="400000"/>
              <a:headEnd type="stealth" w="med" len="med"/>
            </a:ln>
            <a:effectLst/>
          </p:spPr>
          <p:txBody>
            <a:bodyPr wrap="square" lIns="50800" tIns="50800" rIns="50800" bIns="50800" numCol="1" anchor="ctr">
              <a:noAutofit/>
            </a:bodyPr>
            <a:lstStyle/>
            <a:p>
              <a:pPr algn="l" defTabSz="457200">
                <a:defRPr sz="1200">
                  <a:solidFill>
                    <a:srgbClr val="000000"/>
                  </a:solidFill>
                  <a:latin typeface="Helvetica"/>
                  <a:ea typeface="Helvetica"/>
                  <a:cs typeface="Helvetica"/>
                  <a:sym typeface="Helvetica"/>
                </a:defRPr>
              </a:pPr>
            </a:p>
          </p:txBody>
        </p:sp>
        <p:sp>
          <p:nvSpPr>
            <p:cNvPr id="220" name="Ligne"/>
            <p:cNvSpPr/>
            <p:nvPr/>
          </p:nvSpPr>
          <p:spPr>
            <a:xfrm flipV="1">
              <a:off x="5321300" y="1243634"/>
              <a:ext cx="1" cy="1315417"/>
            </a:xfrm>
            <a:prstGeom prst="line">
              <a:avLst/>
            </a:prstGeom>
            <a:noFill/>
            <a:ln w="25400" cap="flat">
              <a:solidFill>
                <a:srgbClr val="6E6E6E"/>
              </a:solidFill>
              <a:prstDash val="solid"/>
              <a:miter lim="400000"/>
            </a:ln>
            <a:effectLst/>
          </p:spPr>
          <p:txBody>
            <a:bodyPr wrap="square" lIns="50800" tIns="50800" rIns="50800" bIns="50800" numCol="1" anchor="ctr">
              <a:noAutofit/>
            </a:bodyPr>
            <a:lstStyle/>
            <a:p>
              <a:pPr algn="l" defTabSz="457200">
                <a:defRPr sz="1200">
                  <a:solidFill>
                    <a:srgbClr val="000000"/>
                  </a:solidFill>
                  <a:latin typeface="Helvetica"/>
                  <a:ea typeface="Helvetica"/>
                  <a:cs typeface="Helvetica"/>
                  <a:sym typeface="Helvetica"/>
                </a:defRPr>
              </a:pPr>
            </a:p>
          </p:txBody>
        </p:sp>
        <p:sp>
          <p:nvSpPr>
            <p:cNvPr id="221" name="Ligne"/>
            <p:cNvSpPr/>
            <p:nvPr/>
          </p:nvSpPr>
          <p:spPr>
            <a:xfrm flipV="1">
              <a:off x="971550" y="692154"/>
              <a:ext cx="1" cy="1270001"/>
            </a:xfrm>
            <a:prstGeom prst="line">
              <a:avLst/>
            </a:prstGeom>
            <a:noFill/>
            <a:ln w="25400" cap="flat">
              <a:solidFill>
                <a:srgbClr val="FFFFFF"/>
              </a:solidFill>
              <a:prstDash val="solid"/>
              <a:miter lim="400000"/>
            </a:ln>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222" name="Ligne"/>
            <p:cNvSpPr/>
            <p:nvPr/>
          </p:nvSpPr>
          <p:spPr>
            <a:xfrm flipV="1">
              <a:off x="844550" y="819154"/>
              <a:ext cx="254001" cy="254001"/>
            </a:xfrm>
            <a:prstGeom prst="line">
              <a:avLst/>
            </a:prstGeom>
            <a:noFill/>
            <a:ln w="25400" cap="flat">
              <a:solidFill>
                <a:srgbClr val="FFFFFF"/>
              </a:solidFill>
              <a:prstDash val="solid"/>
              <a:miter lim="400000"/>
            </a:ln>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223" name="Ligne"/>
            <p:cNvSpPr/>
            <p:nvPr/>
          </p:nvSpPr>
          <p:spPr>
            <a:xfrm>
              <a:off x="39384" y="1974854"/>
              <a:ext cx="11783031" cy="1"/>
            </a:xfrm>
            <a:prstGeom prst="line">
              <a:avLst/>
            </a:prstGeom>
            <a:noFill/>
            <a:ln w="25400" cap="flat">
              <a:solidFill>
                <a:srgbClr val="FFFFFF"/>
              </a:solidFill>
              <a:prstDash val="solid"/>
              <a:miter lim="400000"/>
            </a:ln>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224" name="Ligne"/>
            <p:cNvSpPr/>
            <p:nvPr/>
          </p:nvSpPr>
          <p:spPr>
            <a:xfrm>
              <a:off x="5354215" y="661365"/>
              <a:ext cx="1" cy="1270001"/>
            </a:xfrm>
            <a:prstGeom prst="line">
              <a:avLst/>
            </a:prstGeom>
            <a:noFill/>
            <a:ln w="25400" cap="flat">
              <a:solidFill>
                <a:srgbClr val="FFFFFF"/>
              </a:solidFill>
              <a:prstDash val="solid"/>
              <a:miter lim="400000"/>
              <a:tailEnd type="triangle" w="med" len="med"/>
            </a:ln>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225" name="Ovale"/>
            <p:cNvSpPr/>
            <p:nvPr/>
          </p:nvSpPr>
          <p:spPr>
            <a:xfrm>
              <a:off x="3968750" y="806450"/>
              <a:ext cx="762943" cy="800101"/>
            </a:xfrm>
            <a:prstGeom prst="ellipse">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226" name="Ovale"/>
            <p:cNvSpPr/>
            <p:nvPr/>
          </p:nvSpPr>
          <p:spPr>
            <a:xfrm>
              <a:off x="4280011" y="1136650"/>
              <a:ext cx="762943" cy="800101"/>
            </a:xfrm>
            <a:prstGeom prst="ellipse">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227" name="Ovale"/>
            <p:cNvSpPr/>
            <p:nvPr/>
          </p:nvSpPr>
          <p:spPr>
            <a:xfrm>
              <a:off x="4578350" y="806450"/>
              <a:ext cx="762943" cy="800101"/>
            </a:xfrm>
            <a:prstGeom prst="ellipse">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228" name="Ligne"/>
            <p:cNvSpPr/>
            <p:nvPr/>
          </p:nvSpPr>
          <p:spPr>
            <a:xfrm flipV="1">
              <a:off x="9911407" y="1777034"/>
              <a:ext cx="1" cy="395641"/>
            </a:xfrm>
            <a:prstGeom prst="line">
              <a:avLst/>
            </a:prstGeom>
            <a:noFill/>
            <a:ln w="25400" cap="flat">
              <a:solidFill>
                <a:srgbClr val="FFFFFF"/>
              </a:solidFill>
              <a:prstDash val="solid"/>
              <a:miter lim="400000"/>
            </a:ln>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229" name="Mort du Seigneur"/>
            <p:cNvSpPr/>
            <p:nvPr/>
          </p:nvSpPr>
          <p:spPr>
            <a:xfrm>
              <a:off x="971550" y="2291978"/>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pc="-154" sz="2200">
                  <a:latin typeface="Gill Sans"/>
                  <a:ea typeface="Gill Sans"/>
                  <a:cs typeface="Gill Sans"/>
                  <a:sym typeface="Gill Sans"/>
                </a:defRPr>
              </a:lvl1pPr>
            </a:lstStyle>
            <a:p>
              <a:pPr/>
              <a:r>
                <a:t>Mort du Seigneur</a:t>
              </a:r>
            </a:p>
          </p:txBody>
        </p:sp>
        <p:sp>
          <p:nvSpPr>
            <p:cNvPr id="230" name="Avènement du Christ"/>
            <p:cNvSpPr/>
            <p:nvPr/>
          </p:nvSpPr>
          <p:spPr>
            <a:xfrm>
              <a:off x="4665593" y="2374908"/>
              <a:ext cx="1377244"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i="1" spc="-154" sz="2200">
                  <a:latin typeface="Gill Sans"/>
                  <a:ea typeface="Gill Sans"/>
                  <a:cs typeface="Gill Sans"/>
                  <a:sym typeface="Gill Sans"/>
                </a:defRPr>
              </a:lvl1pPr>
            </a:lstStyle>
            <a:p>
              <a:pPr/>
              <a:r>
                <a:t>Avènement du Christ</a:t>
              </a:r>
            </a:p>
          </p:txBody>
        </p:sp>
        <p:sp>
          <p:nvSpPr>
            <p:cNvPr id="231" name="Jugement dernier"/>
            <p:cNvSpPr/>
            <p:nvPr/>
          </p:nvSpPr>
          <p:spPr>
            <a:xfrm>
              <a:off x="9271000" y="2425704"/>
              <a:ext cx="1377244"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i="1" spc="-154" sz="2200">
                  <a:latin typeface="Gill Sans"/>
                  <a:ea typeface="Gill Sans"/>
                  <a:cs typeface="Gill Sans"/>
                  <a:sym typeface="Gill Sans"/>
                </a:defRPr>
              </a:lvl1pPr>
            </a:lstStyle>
            <a:p>
              <a:pPr/>
              <a:r>
                <a:t>Jugement dernier</a:t>
              </a:r>
            </a:p>
          </p:txBody>
        </p:sp>
        <p:sp>
          <p:nvSpPr>
            <p:cNvPr id="232" name="Etat éternel"/>
            <p:cNvSpPr/>
            <p:nvPr/>
          </p:nvSpPr>
          <p:spPr>
            <a:xfrm>
              <a:off x="11294941" y="247650"/>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z="2700">
                  <a:latin typeface="Gill Sans"/>
                  <a:ea typeface="Gill Sans"/>
                  <a:cs typeface="Gill Sans"/>
                  <a:sym typeface="Gill Sans"/>
                </a:defRPr>
              </a:lvl1pPr>
            </a:lstStyle>
            <a:p>
              <a:pPr/>
              <a:r>
                <a:t>Etat éternel</a:t>
              </a:r>
            </a:p>
          </p:txBody>
        </p:sp>
        <p:sp>
          <p:nvSpPr>
            <p:cNvPr id="233" name="Enfer"/>
            <p:cNvSpPr/>
            <p:nvPr/>
          </p:nvSpPr>
          <p:spPr>
            <a:xfrm>
              <a:off x="11472741" y="3695700"/>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z="2700">
                  <a:latin typeface="Gill Sans"/>
                  <a:ea typeface="Gill Sans"/>
                  <a:cs typeface="Gill Sans"/>
                  <a:sym typeface="Gill Sans"/>
                </a:defRPr>
              </a:lvl1pPr>
            </a:lstStyle>
            <a:p>
              <a:pPr/>
              <a:r>
                <a:t>Enfer</a:t>
              </a:r>
            </a:p>
          </p:txBody>
        </p:sp>
        <p:sp>
          <p:nvSpPr>
            <p:cNvPr id="234" name="Paradis"/>
            <p:cNvSpPr/>
            <p:nvPr/>
          </p:nvSpPr>
          <p:spPr>
            <a:xfrm>
              <a:off x="2178050" y="3473078"/>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pc="0" sz="2200">
                  <a:latin typeface="Gill Sans"/>
                  <a:ea typeface="Gill Sans"/>
                  <a:cs typeface="Gill Sans"/>
                  <a:sym typeface="Gill Sans"/>
                </a:defRPr>
              </a:lvl1pPr>
            </a:lstStyle>
            <a:p>
              <a:pPr/>
              <a:r>
                <a:t>Paradis</a:t>
              </a:r>
            </a:p>
          </p:txBody>
        </p:sp>
        <p:sp>
          <p:nvSpPr>
            <p:cNvPr id="235" name="Ligne"/>
            <p:cNvSpPr/>
            <p:nvPr/>
          </p:nvSpPr>
          <p:spPr>
            <a:xfrm flipH="1">
              <a:off x="0" y="4215130"/>
              <a:ext cx="9919643" cy="2"/>
            </a:xfrm>
            <a:prstGeom prst="line">
              <a:avLst/>
            </a:prstGeom>
            <a:noFill/>
            <a:ln w="76200" cap="flat">
              <a:solidFill>
                <a:schemeClr val="accent6">
                  <a:hueOff val="7068528"/>
                  <a:satOff val="-63217"/>
                  <a:lumOff val="21330"/>
                </a:schemeClr>
              </a:solidFill>
              <a:prstDash val="solid"/>
              <a:miter lim="400000"/>
              <a:headEnd type="stealth" w="med" len="med"/>
            </a:ln>
            <a:effectLst/>
          </p:spPr>
          <p:txBody>
            <a:bodyPr wrap="square" lIns="50800" tIns="50800" rIns="50800" bIns="50800" numCol="1" anchor="ctr">
              <a:noAutofit/>
            </a:bodyPr>
            <a:lstStyle/>
            <a:p>
              <a:pPr algn="l" defTabSz="457200">
                <a:defRPr sz="1200">
                  <a:solidFill>
                    <a:srgbClr val="000000"/>
                  </a:solidFill>
                  <a:latin typeface="Helvetica"/>
                  <a:ea typeface="Helvetica"/>
                  <a:cs typeface="Helvetica"/>
                  <a:sym typeface="Helvetica"/>
                </a:defRPr>
              </a:pPr>
            </a:p>
          </p:txBody>
        </p:sp>
        <p:sp>
          <p:nvSpPr>
            <p:cNvPr id="236" name="Séjour des morts malheureux"/>
            <p:cNvSpPr/>
            <p:nvPr/>
          </p:nvSpPr>
          <p:spPr>
            <a:xfrm>
              <a:off x="5645150" y="4038600"/>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pc="0" sz="2200">
                  <a:latin typeface="Gill Sans"/>
                  <a:ea typeface="Gill Sans"/>
                  <a:cs typeface="Gill Sans"/>
                  <a:sym typeface="Gill Sans"/>
                </a:defRPr>
              </a:lvl1pPr>
            </a:lstStyle>
            <a:p>
              <a:pPr/>
              <a:r>
                <a:t>Séjour des morts malheureux</a:t>
              </a:r>
            </a:p>
          </p:txBody>
        </p:sp>
        <p:sp>
          <p:nvSpPr>
            <p:cNvPr id="237" name="Grande Tribulation"/>
            <p:cNvSpPr/>
            <p:nvPr/>
          </p:nvSpPr>
          <p:spPr>
            <a:xfrm>
              <a:off x="3972861" y="1337157"/>
              <a:ext cx="1377244"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i="1" spc="-154" sz="2200">
                  <a:latin typeface="Gill Sans"/>
                  <a:ea typeface="Gill Sans"/>
                  <a:cs typeface="Gill Sans"/>
                  <a:sym typeface="Gill Sans"/>
                </a:defRPr>
              </a:lvl1pPr>
            </a:lstStyle>
            <a:p>
              <a:pPr/>
              <a:r>
                <a:t>Grande Tribulation</a:t>
              </a:r>
            </a:p>
          </p:txBody>
        </p:sp>
      </p:grpSp>
      <p:sp>
        <p:nvSpPr>
          <p:cNvPr id="239" name="Mt 25.31"/>
          <p:cNvSpPr txBox="1"/>
          <p:nvPr/>
        </p:nvSpPr>
        <p:spPr>
          <a:xfrm>
            <a:off x="5434223" y="6610349"/>
            <a:ext cx="1031454" cy="39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000">
                <a:latin typeface="Gill Sans"/>
                <a:ea typeface="Gill Sans"/>
                <a:cs typeface="Gill Sans"/>
                <a:sym typeface="Gill Sans"/>
              </a:defRPr>
            </a:lvl1pPr>
          </a:lstStyle>
          <a:p>
            <a:pPr/>
            <a:r>
              <a:t>Mt 25.31</a:t>
            </a:r>
          </a:p>
        </p:txBody>
      </p:sp>
      <p:sp>
        <p:nvSpPr>
          <p:cNvPr id="240" name="Ap 20.12"/>
          <p:cNvSpPr txBox="1"/>
          <p:nvPr/>
        </p:nvSpPr>
        <p:spPr>
          <a:xfrm>
            <a:off x="10050264" y="6711949"/>
            <a:ext cx="1044972" cy="39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000">
                <a:latin typeface="Gill Sans"/>
                <a:ea typeface="Gill Sans"/>
                <a:cs typeface="Gill Sans"/>
                <a:sym typeface="Gill Sans"/>
              </a:defRPr>
            </a:lvl1pPr>
          </a:lstStyle>
          <a:p>
            <a:pPr/>
            <a:r>
              <a:t>Ap 20.12</a:t>
            </a:r>
          </a:p>
        </p:txBody>
      </p:sp>
      <p:sp>
        <p:nvSpPr>
          <p:cNvPr id="241" name="historique"/>
          <p:cNvSpPr txBox="1"/>
          <p:nvPr/>
        </p:nvSpPr>
        <p:spPr>
          <a:xfrm>
            <a:off x="8272574" y="2514600"/>
            <a:ext cx="1869852" cy="660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a:latin typeface="Gill Sans"/>
                <a:ea typeface="Gill Sans"/>
                <a:cs typeface="Gill Sans"/>
                <a:sym typeface="Gill Sans"/>
              </a:defRPr>
            </a:lvl1pPr>
          </a:lstStyle>
          <a:p>
            <a:pPr/>
            <a:r>
              <a:t>historique</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3" name="Un schéma…"/>
          <p:cNvSpPr txBox="1"/>
          <p:nvPr>
            <p:ph type="title"/>
          </p:nvPr>
        </p:nvSpPr>
        <p:spPr>
          <a:xfrm>
            <a:off x="1270000" y="457200"/>
            <a:ext cx="10464800" cy="2641600"/>
          </a:xfrm>
          <a:prstGeom prst="rect">
            <a:avLst/>
          </a:prstGeom>
        </p:spPr>
        <p:txBody>
          <a:bodyPr/>
          <a:lstStyle/>
          <a:p>
            <a:pPr>
              <a:lnSpc>
                <a:spcPct val="60000"/>
              </a:lnSpc>
            </a:pPr>
            <a:r>
              <a:t>Un schéma </a:t>
            </a:r>
          </a:p>
          <a:p>
            <a:pPr>
              <a:lnSpc>
                <a:spcPct val="60000"/>
              </a:lnSpc>
            </a:pPr>
            <a:r>
              <a:t>amillénariste...</a:t>
            </a:r>
          </a:p>
        </p:txBody>
      </p:sp>
      <p:sp>
        <p:nvSpPr>
          <p:cNvPr id="244" name="Ligne"/>
          <p:cNvSpPr/>
          <p:nvPr/>
        </p:nvSpPr>
        <p:spPr>
          <a:xfrm flipH="1">
            <a:off x="571499" y="7726909"/>
            <a:ext cx="5368693" cy="2"/>
          </a:xfrm>
          <a:prstGeom prst="line">
            <a:avLst/>
          </a:prstGeom>
          <a:ln w="76200">
            <a:solidFill>
              <a:schemeClr val="accent6">
                <a:hueOff val="7068528"/>
                <a:satOff val="-63217"/>
                <a:lumOff val="21330"/>
              </a:schemeClr>
            </a:solidFill>
            <a:miter lim="400000"/>
            <a:headEnd type="stealth"/>
          </a:ln>
        </p:spPr>
        <p:txBody>
          <a:bodyPr lIns="50800" tIns="50800" rIns="50800" bIns="50800" anchor="ctr"/>
          <a:lstStyle/>
          <a:p>
            <a:pPr algn="l" defTabSz="457200">
              <a:defRPr sz="1200">
                <a:solidFill>
                  <a:srgbClr val="000000"/>
                </a:solidFill>
                <a:latin typeface="Helvetica"/>
                <a:ea typeface="Helvetica"/>
                <a:cs typeface="Helvetica"/>
                <a:sym typeface="Helvetica"/>
              </a:defRPr>
            </a:pPr>
          </a:p>
        </p:txBody>
      </p:sp>
      <p:sp>
        <p:nvSpPr>
          <p:cNvPr id="245" name="Ligne"/>
          <p:cNvSpPr/>
          <p:nvPr/>
        </p:nvSpPr>
        <p:spPr>
          <a:xfrm flipV="1">
            <a:off x="5892800" y="5263184"/>
            <a:ext cx="0" cy="1315416"/>
          </a:xfrm>
          <a:prstGeom prst="line">
            <a:avLst/>
          </a:prstGeom>
          <a:ln w="25400">
            <a:solidFill>
              <a:srgbClr val="6E6E6E"/>
            </a:solidFill>
            <a:miter lim="400000"/>
          </a:ln>
        </p:spPr>
        <p:txBody>
          <a:bodyPr lIns="50800" tIns="50800" rIns="50800" bIns="50800" anchor="ctr"/>
          <a:lstStyle/>
          <a:p>
            <a:pPr algn="l" defTabSz="457200">
              <a:defRPr sz="1200">
                <a:solidFill>
                  <a:srgbClr val="000000"/>
                </a:solidFill>
                <a:latin typeface="Helvetica"/>
                <a:ea typeface="Helvetica"/>
                <a:cs typeface="Helvetica"/>
                <a:sym typeface="Helvetica"/>
              </a:defRPr>
            </a:pPr>
          </a:p>
        </p:txBody>
      </p:sp>
      <p:sp>
        <p:nvSpPr>
          <p:cNvPr id="246" name="Ligne"/>
          <p:cNvSpPr/>
          <p:nvPr/>
        </p:nvSpPr>
        <p:spPr>
          <a:xfrm flipV="1">
            <a:off x="1543050" y="4711704"/>
            <a:ext cx="0" cy="1270001"/>
          </a:xfrm>
          <a:prstGeom prst="line">
            <a:avLst/>
          </a:prstGeom>
          <a:ln w="25400">
            <a:solidFill>
              <a:srgbClr val="FFFFFF"/>
            </a:solidFill>
            <a:miter lim="400000"/>
          </a:ln>
        </p:spPr>
        <p:txBody>
          <a:bodyPr lIns="50800" tIns="50800" rIns="50800" bIns="50800" anchor="ctr"/>
          <a:lstStyle/>
          <a:p>
            <a:pPr>
              <a:defRPr sz="2400">
                <a:effectLst>
                  <a:outerShdw sx="100000" sy="100000" kx="0" ky="0" algn="b" rotWithShape="0" blurRad="25400" dist="23998" dir="2700000">
                    <a:srgbClr val="000000">
                      <a:alpha val="31034"/>
                    </a:srgbClr>
                  </a:outerShdw>
                </a:effectLst>
              </a:defRPr>
            </a:pPr>
          </a:p>
        </p:txBody>
      </p:sp>
      <p:sp>
        <p:nvSpPr>
          <p:cNvPr id="247" name="Ligne"/>
          <p:cNvSpPr/>
          <p:nvPr/>
        </p:nvSpPr>
        <p:spPr>
          <a:xfrm flipV="1">
            <a:off x="1416050" y="4838704"/>
            <a:ext cx="254001" cy="254001"/>
          </a:xfrm>
          <a:prstGeom prst="line">
            <a:avLst/>
          </a:prstGeom>
          <a:ln w="25400">
            <a:solidFill>
              <a:srgbClr val="FFFFFF"/>
            </a:solidFill>
            <a:miter lim="400000"/>
          </a:ln>
        </p:spPr>
        <p:txBody>
          <a:bodyPr lIns="50800" tIns="50800" rIns="50800" bIns="50800" anchor="ctr"/>
          <a:lstStyle/>
          <a:p>
            <a:pPr>
              <a:defRPr sz="2400">
                <a:effectLst>
                  <a:outerShdw sx="100000" sy="100000" kx="0" ky="0" algn="b" rotWithShape="0" blurRad="25400" dist="23998" dir="2700000">
                    <a:srgbClr val="000000">
                      <a:alpha val="31034"/>
                    </a:srgbClr>
                  </a:outerShdw>
                </a:effectLst>
              </a:defRPr>
            </a:pPr>
          </a:p>
        </p:txBody>
      </p:sp>
      <p:sp>
        <p:nvSpPr>
          <p:cNvPr id="248" name="Ligne"/>
          <p:cNvSpPr/>
          <p:nvPr/>
        </p:nvSpPr>
        <p:spPr>
          <a:xfrm>
            <a:off x="610884" y="5994404"/>
            <a:ext cx="11783031" cy="1"/>
          </a:xfrm>
          <a:prstGeom prst="line">
            <a:avLst/>
          </a:prstGeom>
          <a:ln w="25400">
            <a:solidFill>
              <a:srgbClr val="FFFFFF"/>
            </a:solidFill>
            <a:miter lim="400000"/>
          </a:ln>
        </p:spPr>
        <p:txBody>
          <a:bodyPr lIns="50800" tIns="50800" rIns="50800" bIns="50800" anchor="ctr"/>
          <a:lstStyle/>
          <a:p>
            <a:pPr>
              <a:defRPr sz="2400">
                <a:effectLst>
                  <a:outerShdw sx="100000" sy="100000" kx="0" ky="0" algn="b" rotWithShape="0" blurRad="25400" dist="23998" dir="2700000">
                    <a:srgbClr val="000000">
                      <a:alpha val="31034"/>
                    </a:srgbClr>
                  </a:outerShdw>
                </a:effectLst>
              </a:defRPr>
            </a:pPr>
          </a:p>
        </p:txBody>
      </p:sp>
      <p:sp>
        <p:nvSpPr>
          <p:cNvPr id="249" name="Ligne"/>
          <p:cNvSpPr/>
          <p:nvPr/>
        </p:nvSpPr>
        <p:spPr>
          <a:xfrm>
            <a:off x="6088305" y="4686300"/>
            <a:ext cx="1" cy="1270000"/>
          </a:xfrm>
          <a:prstGeom prst="line">
            <a:avLst/>
          </a:prstGeom>
          <a:ln w="25400">
            <a:solidFill>
              <a:srgbClr val="FFFFFF"/>
            </a:solidFill>
            <a:miter lim="400000"/>
            <a:tailEnd type="triangle"/>
          </a:ln>
        </p:spPr>
        <p:txBody>
          <a:bodyPr lIns="50800" tIns="50800" rIns="50800" bIns="50800" anchor="ctr"/>
          <a:lstStyle/>
          <a:p>
            <a:pPr>
              <a:defRPr sz="2400">
                <a:effectLst>
                  <a:outerShdw sx="100000" sy="100000" kx="0" ky="0" algn="b" rotWithShape="0" blurRad="25400" dist="23998" dir="2700000">
                    <a:srgbClr val="000000">
                      <a:alpha val="31034"/>
                    </a:srgbClr>
                  </a:outerShdw>
                </a:effectLst>
              </a:defRPr>
            </a:pPr>
          </a:p>
        </p:txBody>
      </p:sp>
      <p:sp>
        <p:nvSpPr>
          <p:cNvPr id="250" name="Ovale"/>
          <p:cNvSpPr/>
          <p:nvPr/>
        </p:nvSpPr>
        <p:spPr>
          <a:xfrm>
            <a:off x="4540250" y="4826000"/>
            <a:ext cx="762943" cy="800100"/>
          </a:xfrm>
          <a:prstGeom prst="ellipse">
            <a:avLst/>
          </a:pr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p:spPr>
        <p:txBody>
          <a:bodyPr lIns="50800" tIns="50800" rIns="50800" bIns="50800" anchor="ctr"/>
          <a:lstStyle/>
          <a:p>
            <a:pPr>
              <a:defRPr sz="2400">
                <a:effectLst>
                  <a:outerShdw sx="100000" sy="100000" kx="0" ky="0" algn="b" rotWithShape="0" blurRad="25400" dist="23998" dir="2700000">
                    <a:srgbClr val="000000">
                      <a:alpha val="31034"/>
                    </a:srgbClr>
                  </a:outerShdw>
                </a:effectLst>
              </a:defRPr>
            </a:pPr>
          </a:p>
        </p:txBody>
      </p:sp>
      <p:sp>
        <p:nvSpPr>
          <p:cNvPr id="251" name="Ovale"/>
          <p:cNvSpPr/>
          <p:nvPr/>
        </p:nvSpPr>
        <p:spPr>
          <a:xfrm>
            <a:off x="4851511" y="5156200"/>
            <a:ext cx="762943" cy="800100"/>
          </a:xfrm>
          <a:prstGeom prst="ellipse">
            <a:avLst/>
          </a:pr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p:spPr>
        <p:txBody>
          <a:bodyPr lIns="50800" tIns="50800" rIns="50800" bIns="50800" anchor="ctr"/>
          <a:lstStyle/>
          <a:p>
            <a:pPr>
              <a:defRPr sz="2400">
                <a:effectLst>
                  <a:outerShdw sx="100000" sy="100000" kx="0" ky="0" algn="b" rotWithShape="0" blurRad="25400" dist="23998" dir="2700000">
                    <a:srgbClr val="000000">
                      <a:alpha val="31034"/>
                    </a:srgbClr>
                  </a:outerShdw>
                </a:effectLst>
              </a:defRPr>
            </a:pPr>
          </a:p>
        </p:txBody>
      </p:sp>
      <p:sp>
        <p:nvSpPr>
          <p:cNvPr id="252" name="Ovale"/>
          <p:cNvSpPr/>
          <p:nvPr/>
        </p:nvSpPr>
        <p:spPr>
          <a:xfrm>
            <a:off x="5149850" y="4826000"/>
            <a:ext cx="762943" cy="800100"/>
          </a:xfrm>
          <a:prstGeom prst="ellipse">
            <a:avLst/>
          </a:pr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p:spPr>
        <p:txBody>
          <a:bodyPr lIns="50800" tIns="50800" rIns="50800" bIns="50800" anchor="ctr"/>
          <a:lstStyle/>
          <a:p>
            <a:pPr>
              <a:defRPr sz="2400">
                <a:effectLst>
                  <a:outerShdw sx="100000" sy="100000" kx="0" ky="0" algn="b" rotWithShape="0" blurRad="25400" dist="23998" dir="2700000">
                    <a:srgbClr val="000000">
                      <a:alpha val="31034"/>
                    </a:srgbClr>
                  </a:outerShdw>
                </a:effectLst>
              </a:defRPr>
            </a:pPr>
          </a:p>
        </p:txBody>
      </p:sp>
      <p:sp>
        <p:nvSpPr>
          <p:cNvPr id="253" name="Mort du Seigneur"/>
          <p:cNvSpPr txBox="1"/>
          <p:nvPr/>
        </p:nvSpPr>
        <p:spPr>
          <a:xfrm>
            <a:off x="721831" y="6101978"/>
            <a:ext cx="1642438" cy="419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spc="-154" sz="2200">
                <a:latin typeface="Gill Sans"/>
                <a:ea typeface="Gill Sans"/>
                <a:cs typeface="Gill Sans"/>
                <a:sym typeface="Gill Sans"/>
              </a:defRPr>
            </a:lvl1pPr>
          </a:lstStyle>
          <a:p>
            <a:pPr/>
            <a:r>
              <a:t>Mort du Seigneur</a:t>
            </a:r>
          </a:p>
        </p:txBody>
      </p:sp>
      <p:sp>
        <p:nvSpPr>
          <p:cNvPr id="254" name="Enlèvement…"/>
          <p:cNvSpPr txBox="1"/>
          <p:nvPr/>
        </p:nvSpPr>
        <p:spPr>
          <a:xfrm>
            <a:off x="5204178" y="3980410"/>
            <a:ext cx="1377244"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i="1" spc="-154" sz="2200">
                <a:latin typeface="Gill Sans"/>
                <a:ea typeface="Gill Sans"/>
                <a:cs typeface="Gill Sans"/>
                <a:sym typeface="Gill Sans"/>
              </a:defRPr>
            </a:pPr>
            <a:r>
              <a:t>Enlèvement </a:t>
            </a:r>
          </a:p>
          <a:p>
            <a:pPr>
              <a:defRPr i="1" spc="-154" sz="2200">
                <a:latin typeface="Gill Sans"/>
                <a:ea typeface="Gill Sans"/>
                <a:cs typeface="Gill Sans"/>
                <a:sym typeface="Gill Sans"/>
              </a:defRPr>
            </a:pPr>
            <a:r>
              <a:t>de l’Eglise</a:t>
            </a:r>
          </a:p>
        </p:txBody>
      </p:sp>
      <p:sp>
        <p:nvSpPr>
          <p:cNvPr id="255" name="Venue du Christ"/>
          <p:cNvSpPr txBox="1"/>
          <p:nvPr/>
        </p:nvSpPr>
        <p:spPr>
          <a:xfrm>
            <a:off x="5237093" y="6026158"/>
            <a:ext cx="1377244"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i="1" spc="-154" sz="2200">
                <a:latin typeface="Gill Sans"/>
                <a:ea typeface="Gill Sans"/>
                <a:cs typeface="Gill Sans"/>
                <a:sym typeface="Gill Sans"/>
              </a:defRPr>
            </a:lvl1pPr>
          </a:lstStyle>
          <a:p>
            <a:pPr/>
            <a:r>
              <a:t>Venue du Christ</a:t>
            </a:r>
          </a:p>
        </p:txBody>
      </p:sp>
      <p:sp>
        <p:nvSpPr>
          <p:cNvPr id="256" name="Etat éternel"/>
          <p:cNvSpPr txBox="1"/>
          <p:nvPr/>
        </p:nvSpPr>
        <p:spPr>
          <a:xfrm>
            <a:off x="6693619" y="4990097"/>
            <a:ext cx="1617335"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sz="2700">
                <a:latin typeface="Gill Sans"/>
                <a:ea typeface="Gill Sans"/>
                <a:cs typeface="Gill Sans"/>
                <a:sym typeface="Gill Sans"/>
              </a:defRPr>
            </a:lvl1pPr>
          </a:lstStyle>
          <a:p>
            <a:pPr/>
            <a:r>
              <a:t>Etat éternel</a:t>
            </a:r>
          </a:p>
        </p:txBody>
      </p:sp>
      <p:sp>
        <p:nvSpPr>
          <p:cNvPr id="257" name="Enfer"/>
          <p:cNvSpPr txBox="1"/>
          <p:nvPr/>
        </p:nvSpPr>
        <p:spPr>
          <a:xfrm>
            <a:off x="7104664" y="7479259"/>
            <a:ext cx="795245"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sz="2700">
                <a:latin typeface="Gill Sans"/>
                <a:ea typeface="Gill Sans"/>
                <a:cs typeface="Gill Sans"/>
                <a:sym typeface="Gill Sans"/>
              </a:defRPr>
            </a:lvl1pPr>
          </a:lstStyle>
          <a:p>
            <a:pPr/>
            <a:r>
              <a:t>Enfer</a:t>
            </a:r>
          </a:p>
        </p:txBody>
      </p:sp>
      <p:sp>
        <p:nvSpPr>
          <p:cNvPr id="258" name="Paradis"/>
          <p:cNvSpPr txBox="1"/>
          <p:nvPr/>
        </p:nvSpPr>
        <p:spPr>
          <a:xfrm>
            <a:off x="2321390" y="7283078"/>
            <a:ext cx="856320" cy="419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spc="0" sz="2200">
                <a:latin typeface="Gill Sans"/>
                <a:ea typeface="Gill Sans"/>
                <a:cs typeface="Gill Sans"/>
                <a:sym typeface="Gill Sans"/>
              </a:defRPr>
            </a:lvl1pPr>
          </a:lstStyle>
          <a:p>
            <a:pPr/>
            <a:r>
              <a:t>Paradis</a:t>
            </a:r>
          </a:p>
        </p:txBody>
      </p:sp>
      <p:sp>
        <p:nvSpPr>
          <p:cNvPr id="259" name="Séjour des morts malheureux"/>
          <p:cNvSpPr txBox="1"/>
          <p:nvPr/>
        </p:nvSpPr>
        <p:spPr>
          <a:xfrm>
            <a:off x="1308577" y="7809542"/>
            <a:ext cx="3186746" cy="419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spc="0" sz="2200">
                <a:latin typeface="Gill Sans"/>
                <a:ea typeface="Gill Sans"/>
                <a:cs typeface="Gill Sans"/>
                <a:sym typeface="Gill Sans"/>
              </a:defRPr>
            </a:lvl1pPr>
          </a:lstStyle>
          <a:p>
            <a:pPr/>
            <a:r>
              <a:t>Séjour des morts malheureux</a:t>
            </a:r>
          </a:p>
        </p:txBody>
      </p:sp>
      <p:sp>
        <p:nvSpPr>
          <p:cNvPr id="260" name="Grande Tribulation"/>
          <p:cNvSpPr txBox="1"/>
          <p:nvPr/>
        </p:nvSpPr>
        <p:spPr>
          <a:xfrm>
            <a:off x="4544360" y="4988407"/>
            <a:ext cx="1377245"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i="1" spc="-154" sz="2200">
                <a:latin typeface="Gill Sans"/>
                <a:ea typeface="Gill Sans"/>
                <a:cs typeface="Gill Sans"/>
                <a:sym typeface="Gill Sans"/>
              </a:defRPr>
            </a:lvl1pPr>
          </a:lstStyle>
          <a:p>
            <a:pPr/>
            <a:r>
              <a:t>Grande Tribulation</a:t>
            </a:r>
          </a:p>
        </p:txBody>
      </p:sp>
      <p:sp>
        <p:nvSpPr>
          <p:cNvPr id="261" name="1Th 4.15"/>
          <p:cNvSpPr txBox="1"/>
          <p:nvPr/>
        </p:nvSpPr>
        <p:spPr>
          <a:xfrm>
            <a:off x="5378313" y="3709365"/>
            <a:ext cx="1028974" cy="39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000">
                <a:latin typeface="Gill Sans"/>
                <a:ea typeface="Gill Sans"/>
                <a:cs typeface="Gill Sans"/>
                <a:sym typeface="Gill Sans"/>
              </a:defRPr>
            </a:lvl1pPr>
          </a:lstStyle>
          <a:p>
            <a:pPr/>
            <a:r>
              <a:t>1Th 4.15</a:t>
            </a:r>
          </a:p>
        </p:txBody>
      </p:sp>
      <p:sp>
        <p:nvSpPr>
          <p:cNvPr id="262" name="Mt 25.31"/>
          <p:cNvSpPr txBox="1"/>
          <p:nvPr/>
        </p:nvSpPr>
        <p:spPr>
          <a:xfrm>
            <a:off x="5434223" y="6610349"/>
            <a:ext cx="1031454" cy="39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000">
                <a:latin typeface="Gill Sans"/>
                <a:ea typeface="Gill Sans"/>
                <a:cs typeface="Gill Sans"/>
                <a:sym typeface="Gill Sans"/>
              </a:defRPr>
            </a:lvl1pPr>
          </a:lstStyle>
          <a:p>
            <a:pPr/>
            <a:r>
              <a:t>Mt 25.31</a:t>
            </a:r>
          </a:p>
        </p:txBody>
      </p:sp>
      <p:sp>
        <p:nvSpPr>
          <p:cNvPr id="263" name="Ligne"/>
          <p:cNvSpPr/>
          <p:nvPr/>
        </p:nvSpPr>
        <p:spPr>
          <a:xfrm flipV="1">
            <a:off x="5949950" y="4650827"/>
            <a:ext cx="1" cy="1150446"/>
          </a:xfrm>
          <a:prstGeom prst="line">
            <a:avLst/>
          </a:prstGeom>
          <a:ln w="25400">
            <a:solidFill>
              <a:srgbClr val="FFFFFF"/>
            </a:solidFill>
            <a:miter lim="400000"/>
            <a:tailEnd type="triangle"/>
          </a:ln>
        </p:spPr>
        <p:txBody>
          <a:bodyPr lIns="50800" tIns="50800" rIns="50800" bIns="50800" anchor="ctr"/>
          <a:lstStyle/>
          <a:p>
            <a:pPr>
              <a:defRPr sz="2400">
                <a:effectLst>
                  <a:outerShdw sx="100000" sy="100000" kx="0" ky="0" algn="b" rotWithShape="0" blurRad="25400" dist="23998" dir="2700000">
                    <a:srgbClr val="000000">
                      <a:alpha val="31034"/>
                    </a:srgbClr>
                  </a:outerShdw>
                </a:effectLst>
              </a:defRPr>
            </a:p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5" name="Le jour du Seigneur"/>
          <p:cNvSpPr txBox="1"/>
          <p:nvPr>
            <p:ph type="title"/>
          </p:nvPr>
        </p:nvSpPr>
        <p:spPr>
          <a:prstGeom prst="rect">
            <a:avLst/>
          </a:prstGeom>
        </p:spPr>
        <p:txBody>
          <a:bodyPr/>
          <a:lstStyle>
            <a:lvl1pPr>
              <a:defRPr>
                <a:latin typeface="Gill Sans"/>
                <a:ea typeface="Gill Sans"/>
                <a:cs typeface="Gill Sans"/>
                <a:sym typeface="Gill Sans"/>
              </a:defRPr>
            </a:lvl1pPr>
          </a:lstStyle>
          <a:p>
            <a:pPr/>
            <a:r>
              <a:t>Le jour du Seigneur</a:t>
            </a:r>
          </a:p>
        </p:txBody>
      </p:sp>
      <p:sp>
        <p:nvSpPr>
          <p:cNvPr id="266" name="Vous savez vous-mêmes parfaitement que le jour du Seigneur vient comme un voleur dans la nuit. (1Th 5. 2)…"/>
          <p:cNvSpPr txBox="1"/>
          <p:nvPr>
            <p:ph type="body" sz="half" idx="1"/>
          </p:nvPr>
        </p:nvSpPr>
        <p:spPr>
          <a:xfrm>
            <a:off x="952500" y="2590800"/>
            <a:ext cx="7288156" cy="6286500"/>
          </a:xfrm>
          <a:prstGeom prst="rect">
            <a:avLst/>
          </a:prstGeom>
        </p:spPr>
        <p:txBody>
          <a:bodyPr/>
          <a:lstStyle/>
          <a:p>
            <a:pPr marL="292607" indent="-292607" defTabSz="373887">
              <a:spcBef>
                <a:spcPts val="0"/>
              </a:spcBef>
              <a:defRPr sz="2432">
                <a:latin typeface="Gill Sans"/>
                <a:ea typeface="Gill Sans"/>
                <a:cs typeface="Gill Sans"/>
                <a:sym typeface="Gill Sans"/>
              </a:defRPr>
            </a:pPr>
            <a:r>
              <a:t>Vous savez vous-mêmes parfaitement que le jour du Seigneur vient comme un voleur dans la nuit. (1Th 5. 2)</a:t>
            </a:r>
          </a:p>
          <a:p>
            <a:pPr marL="292607" indent="-292607" defTabSz="373887">
              <a:spcBef>
                <a:spcPts val="0"/>
              </a:spcBef>
              <a:defRPr sz="2432">
                <a:latin typeface="Gill Sans"/>
                <a:ea typeface="Gill Sans"/>
                <a:cs typeface="Gill Sans"/>
                <a:sym typeface="Gill Sans"/>
              </a:defRPr>
            </a:pPr>
            <a:r>
              <a:t>Ne vous laissez promptement bouleverser dans vos pensées, ni troubler, ni par esprit, ni par parole, ni par lettre, comme si c’était par nous, comme si le jour du Seigneur était là. (2Th 2. 2)</a:t>
            </a:r>
          </a:p>
          <a:p>
            <a:pPr marL="292607" indent="-292607" defTabSz="373887">
              <a:spcBef>
                <a:spcPts val="0"/>
              </a:spcBef>
              <a:defRPr sz="2432">
                <a:latin typeface="Gill Sans"/>
                <a:ea typeface="Gill Sans"/>
                <a:cs typeface="Gill Sans"/>
                <a:sym typeface="Gill Sans"/>
              </a:defRPr>
            </a:pPr>
            <a:r>
              <a:t>Le Seigneur fasse trouver à Onésiphore miséricorde de sa part dans ce jour-là (2Ti 1. 18)</a:t>
            </a:r>
          </a:p>
          <a:p>
            <a:pPr marL="292607" indent="-292607" defTabSz="373887">
              <a:spcBef>
                <a:spcPts val="0"/>
              </a:spcBef>
              <a:defRPr sz="2432">
                <a:latin typeface="Gill Sans"/>
                <a:ea typeface="Gill Sans"/>
                <a:cs typeface="Gill Sans"/>
                <a:sym typeface="Gill Sans"/>
              </a:defRPr>
            </a:pPr>
            <a:r>
              <a:t>Désormais m’est réservée la couronne de justice, que le Seigneur juste juge me donnera dans ce jour-là, et non seulement à moi, mais aussi à tous ceux qui aiment son apparition. (2Ti 4. 8)</a:t>
            </a:r>
          </a:p>
          <a:p>
            <a:pPr marL="292607" indent="-292607" defTabSz="373887">
              <a:spcBef>
                <a:spcPts val="0"/>
              </a:spcBef>
              <a:defRPr sz="2432">
                <a:latin typeface="Gill Sans"/>
                <a:ea typeface="Gill Sans"/>
                <a:cs typeface="Gill Sans"/>
                <a:sym typeface="Gill Sans"/>
              </a:defRPr>
            </a:pPr>
            <a:r>
              <a:t>Or le jour du Seigneur viendra comme un voleur; et, dans ce jour-là, les cieux passeront avec un bruit sifflant, et les éléments embrasés seront dissous, et la terre et les oeuvres qui sont en elle seront brûlées entièrement. (2Pi 3. 10)</a:t>
            </a:r>
          </a:p>
        </p:txBody>
      </p:sp>
      <p:sp>
        <p:nvSpPr>
          <p:cNvPr id="267" name="Pas encore là !"/>
          <p:cNvSpPr/>
          <p:nvPr/>
        </p:nvSpPr>
        <p:spPr>
          <a:xfrm>
            <a:off x="9112250" y="3048000"/>
            <a:ext cx="2337991" cy="1270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33" y="0"/>
                </a:moveTo>
                <a:cubicBezTo>
                  <a:pt x="2609" y="0"/>
                  <a:pt x="2347" y="484"/>
                  <a:pt x="2347" y="1080"/>
                </a:cubicBezTo>
                <a:lnTo>
                  <a:pt x="2347" y="8640"/>
                </a:lnTo>
                <a:lnTo>
                  <a:pt x="0" y="10800"/>
                </a:lnTo>
                <a:lnTo>
                  <a:pt x="2347" y="12960"/>
                </a:lnTo>
                <a:lnTo>
                  <a:pt x="2347" y="20520"/>
                </a:lnTo>
                <a:cubicBezTo>
                  <a:pt x="2347" y="21116"/>
                  <a:pt x="2609" y="21600"/>
                  <a:pt x="2933" y="21600"/>
                </a:cubicBezTo>
                <a:lnTo>
                  <a:pt x="21013" y="21600"/>
                </a:lnTo>
                <a:cubicBezTo>
                  <a:pt x="21337" y="21600"/>
                  <a:pt x="21600" y="21116"/>
                  <a:pt x="21600" y="20520"/>
                </a:cubicBezTo>
                <a:lnTo>
                  <a:pt x="21600" y="1080"/>
                </a:lnTo>
                <a:cubicBezTo>
                  <a:pt x="21600" y="484"/>
                  <a:pt x="21337" y="0"/>
                  <a:pt x="21013" y="0"/>
                </a:cubicBezTo>
                <a:lnTo>
                  <a:pt x="2933"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Pas encore là !</a:t>
            </a:r>
          </a:p>
        </p:txBody>
      </p:sp>
      <p:sp>
        <p:nvSpPr>
          <p:cNvPr id="268" name="Un jour où la miséricorde sera manifestée"/>
          <p:cNvSpPr/>
          <p:nvPr/>
        </p:nvSpPr>
        <p:spPr>
          <a:xfrm>
            <a:off x="9112250" y="4368800"/>
            <a:ext cx="2337991" cy="1270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33" y="0"/>
                </a:moveTo>
                <a:cubicBezTo>
                  <a:pt x="2609" y="0"/>
                  <a:pt x="2347" y="484"/>
                  <a:pt x="2347" y="1080"/>
                </a:cubicBezTo>
                <a:lnTo>
                  <a:pt x="2347" y="8640"/>
                </a:lnTo>
                <a:lnTo>
                  <a:pt x="0" y="10800"/>
                </a:lnTo>
                <a:lnTo>
                  <a:pt x="2347" y="12960"/>
                </a:lnTo>
                <a:lnTo>
                  <a:pt x="2347" y="20520"/>
                </a:lnTo>
                <a:cubicBezTo>
                  <a:pt x="2347" y="21116"/>
                  <a:pt x="2609" y="21600"/>
                  <a:pt x="2933" y="21600"/>
                </a:cubicBezTo>
                <a:lnTo>
                  <a:pt x="21013" y="21600"/>
                </a:lnTo>
                <a:cubicBezTo>
                  <a:pt x="21337" y="21600"/>
                  <a:pt x="21600" y="21116"/>
                  <a:pt x="21600" y="20520"/>
                </a:cubicBezTo>
                <a:lnTo>
                  <a:pt x="21600" y="1080"/>
                </a:lnTo>
                <a:cubicBezTo>
                  <a:pt x="21600" y="484"/>
                  <a:pt x="21337" y="0"/>
                  <a:pt x="21013" y="0"/>
                </a:cubicBezTo>
                <a:lnTo>
                  <a:pt x="2933"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Un jour où la miséricorde sera manifestée</a:t>
            </a:r>
          </a:p>
        </p:txBody>
      </p:sp>
      <p:sp>
        <p:nvSpPr>
          <p:cNvPr id="269" name="Un jour de récompenses/responsabilités"/>
          <p:cNvSpPr/>
          <p:nvPr/>
        </p:nvSpPr>
        <p:spPr>
          <a:xfrm>
            <a:off x="9112250" y="5689600"/>
            <a:ext cx="2337991" cy="1270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33" y="0"/>
                </a:moveTo>
                <a:cubicBezTo>
                  <a:pt x="2609" y="0"/>
                  <a:pt x="2347" y="484"/>
                  <a:pt x="2347" y="1080"/>
                </a:cubicBezTo>
                <a:lnTo>
                  <a:pt x="2347" y="8640"/>
                </a:lnTo>
                <a:lnTo>
                  <a:pt x="0" y="10800"/>
                </a:lnTo>
                <a:lnTo>
                  <a:pt x="2347" y="12960"/>
                </a:lnTo>
                <a:lnTo>
                  <a:pt x="2347" y="20520"/>
                </a:lnTo>
                <a:cubicBezTo>
                  <a:pt x="2347" y="21116"/>
                  <a:pt x="2609" y="21600"/>
                  <a:pt x="2933" y="21600"/>
                </a:cubicBezTo>
                <a:lnTo>
                  <a:pt x="21013" y="21600"/>
                </a:lnTo>
                <a:cubicBezTo>
                  <a:pt x="21337" y="21600"/>
                  <a:pt x="21600" y="21116"/>
                  <a:pt x="21600" y="20520"/>
                </a:cubicBezTo>
                <a:lnTo>
                  <a:pt x="21600" y="1080"/>
                </a:lnTo>
                <a:cubicBezTo>
                  <a:pt x="21600" y="484"/>
                  <a:pt x="21337" y="0"/>
                  <a:pt x="21013" y="0"/>
                </a:cubicBezTo>
                <a:lnTo>
                  <a:pt x="2933"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Un jour de récompenses/responsabilités</a:t>
            </a:r>
          </a:p>
        </p:txBody>
      </p:sp>
      <p:sp>
        <p:nvSpPr>
          <p:cNvPr id="270" name="Un jour qui durera"/>
          <p:cNvSpPr/>
          <p:nvPr/>
        </p:nvSpPr>
        <p:spPr>
          <a:xfrm>
            <a:off x="9112250" y="7010400"/>
            <a:ext cx="2441179" cy="1270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809" y="0"/>
                </a:moveTo>
                <a:cubicBezTo>
                  <a:pt x="2499" y="0"/>
                  <a:pt x="2247" y="484"/>
                  <a:pt x="2247" y="1080"/>
                </a:cubicBezTo>
                <a:lnTo>
                  <a:pt x="2247" y="8640"/>
                </a:lnTo>
                <a:lnTo>
                  <a:pt x="0" y="10800"/>
                </a:lnTo>
                <a:lnTo>
                  <a:pt x="2247" y="12960"/>
                </a:lnTo>
                <a:lnTo>
                  <a:pt x="2247" y="20520"/>
                </a:lnTo>
                <a:cubicBezTo>
                  <a:pt x="2247" y="21116"/>
                  <a:pt x="2499" y="21600"/>
                  <a:pt x="2809" y="21600"/>
                </a:cubicBezTo>
                <a:lnTo>
                  <a:pt x="21038" y="21600"/>
                </a:lnTo>
                <a:cubicBezTo>
                  <a:pt x="21348" y="21600"/>
                  <a:pt x="21600" y="21116"/>
                  <a:pt x="21600" y="20520"/>
                </a:cubicBezTo>
                <a:lnTo>
                  <a:pt x="21600" y="1080"/>
                </a:lnTo>
                <a:cubicBezTo>
                  <a:pt x="21600" y="484"/>
                  <a:pt x="21348" y="0"/>
                  <a:pt x="21038" y="0"/>
                </a:cubicBezTo>
                <a:lnTo>
                  <a:pt x="2809"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Un jour qui durera</a:t>
            </a:r>
          </a:p>
        </p:txBody>
      </p:sp>
      <p:sp>
        <p:nvSpPr>
          <p:cNvPr id="271" name="Un jour d’aboutissement"/>
          <p:cNvSpPr/>
          <p:nvPr/>
        </p:nvSpPr>
        <p:spPr>
          <a:xfrm>
            <a:off x="9112250" y="8331200"/>
            <a:ext cx="2441179" cy="1270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809" y="0"/>
                </a:moveTo>
                <a:cubicBezTo>
                  <a:pt x="2499" y="0"/>
                  <a:pt x="2247" y="484"/>
                  <a:pt x="2247" y="1080"/>
                </a:cubicBezTo>
                <a:lnTo>
                  <a:pt x="2247" y="8640"/>
                </a:lnTo>
                <a:lnTo>
                  <a:pt x="0" y="10800"/>
                </a:lnTo>
                <a:lnTo>
                  <a:pt x="2247" y="12960"/>
                </a:lnTo>
                <a:lnTo>
                  <a:pt x="2247" y="20520"/>
                </a:lnTo>
                <a:cubicBezTo>
                  <a:pt x="2247" y="21116"/>
                  <a:pt x="2499" y="21600"/>
                  <a:pt x="2809" y="21600"/>
                </a:cubicBezTo>
                <a:lnTo>
                  <a:pt x="21038" y="21600"/>
                </a:lnTo>
                <a:cubicBezTo>
                  <a:pt x="21348" y="21600"/>
                  <a:pt x="21600" y="21116"/>
                  <a:pt x="21600" y="20520"/>
                </a:cubicBezTo>
                <a:lnTo>
                  <a:pt x="21600" y="1080"/>
                </a:lnTo>
                <a:cubicBezTo>
                  <a:pt x="21600" y="484"/>
                  <a:pt x="21348" y="0"/>
                  <a:pt x="21038" y="0"/>
                </a:cubicBezTo>
                <a:lnTo>
                  <a:pt x="2809"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Un jour d’aboutissement</a:t>
            </a:r>
          </a:p>
        </p:txBody>
      </p:sp>
    </p:spTree>
  </p:cSld>
  <p:clrMapOvr>
    <a:masterClrMapping/>
  </p:clrMapOvr>
  <mc:AlternateContent xmlns:mc="http://schemas.openxmlformats.org/markup-compatibility/2006">
    <mc:Choice xmlns:p14="http://schemas.microsoft.com/office/powerpoint/2010/main" Requires="p14">
      <p:transition spd="med" advClick="1" p14:dur="1000">
        <p14:doors dir="vert"/>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6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26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3" fill="hold">
                                  <p:stCondLst>
                                    <p:cond delay="0"/>
                                  </p:stCondLst>
                                  <p:iterate type="el" backwards="0">
                                    <p:tmAbs val="0"/>
                                  </p:iterate>
                                  <p:childTnLst>
                                    <p:set>
                                      <p:cBhvr>
                                        <p:cTn id="18" fill="hold"/>
                                        <p:tgtEl>
                                          <p:spTgt spid="26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1" fill="hold">
                                  <p:stCondLst>
                                    <p:cond delay="0"/>
                                  </p:stCondLst>
                                  <p:iterate type="el" backwards="0">
                                    <p:tmAbs val="0"/>
                                  </p:iterate>
                                  <p:childTnLst>
                                    <p:set>
                                      <p:cBhvr>
                                        <p:cTn id="22" fill="hold"/>
                                        <p:tgtEl>
                                          <p:spTgt spid="26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4" fill="hold">
                                  <p:stCondLst>
                                    <p:cond delay="0"/>
                                  </p:stCondLst>
                                  <p:iterate type="el" backwards="0">
                                    <p:tmAbs val="0"/>
                                  </p:iterate>
                                  <p:childTnLst>
                                    <p:set>
                                      <p:cBhvr>
                                        <p:cTn id="26" fill="hold"/>
                                        <p:tgtEl>
                                          <p:spTgt spid="26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1" fill="hold">
                                  <p:stCondLst>
                                    <p:cond delay="0"/>
                                  </p:stCondLst>
                                  <p:iterate type="el" backwards="0">
                                    <p:tmAbs val="0"/>
                                  </p:iterate>
                                  <p:childTnLst>
                                    <p:set>
                                      <p:cBhvr>
                                        <p:cTn id="30" fill="hold"/>
                                        <p:tgtEl>
                                          <p:spTgt spid="266">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5" fill="hold">
                                  <p:stCondLst>
                                    <p:cond delay="0"/>
                                  </p:stCondLst>
                                  <p:iterate type="el" backwards="0">
                                    <p:tmAbs val="0"/>
                                  </p:iterate>
                                  <p:childTnLst>
                                    <p:set>
                                      <p:cBhvr>
                                        <p:cTn id="34" fill="hold"/>
                                        <p:tgtEl>
                                          <p:spTgt spid="27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6" fill="hold">
                                  <p:stCondLst>
                                    <p:cond delay="0"/>
                                  </p:stCondLst>
                                  <p:iterate type="el" backwards="0">
                                    <p:tmAbs val="0"/>
                                  </p:iterate>
                                  <p:childTnLst>
                                    <p:set>
                                      <p:cBhvr>
                                        <p:cTn id="38" fill="hold"/>
                                        <p:tgtEl>
                                          <p:spTgt spid="27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71" grpId="6"/>
      <p:bldP build="p" bldLvl="5" animBg="1" rev="0" advAuto="0" spid="266" grpId="1"/>
      <p:bldP build="whole" bldLvl="1" animBg="1" rev="0" advAuto="0" spid="268" grpId="3"/>
      <p:bldP build="whole" bldLvl="1" animBg="1" rev="0" advAuto="0" spid="269" grpId="4"/>
      <p:bldP build="whole" bldLvl="1" animBg="1" rev="0" advAuto="0" spid="267" grpId="2"/>
      <p:bldP build="whole" bldLvl="1" animBg="1" rev="0" advAuto="0" spid="270" grpId="5"/>
    </p:bldLst>
  </p:timing>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3" name="Le calendrier de Paul"/>
          <p:cNvSpPr txBox="1"/>
          <p:nvPr>
            <p:ph type="title"/>
          </p:nvPr>
        </p:nvSpPr>
        <p:spPr>
          <a:prstGeom prst="rect">
            <a:avLst/>
          </a:prstGeom>
        </p:spPr>
        <p:txBody>
          <a:bodyPr/>
          <a:lstStyle>
            <a:lvl1pPr>
              <a:defRPr>
                <a:latin typeface="Gill Sans"/>
                <a:ea typeface="Gill Sans"/>
                <a:cs typeface="Gill Sans"/>
                <a:sym typeface="Gill Sans"/>
              </a:defRPr>
            </a:lvl1pPr>
          </a:lstStyle>
          <a:p>
            <a:pPr/>
            <a:r>
              <a:t>Le calendrier de Paul</a:t>
            </a:r>
          </a:p>
        </p:txBody>
      </p:sp>
      <p:sp>
        <p:nvSpPr>
          <p:cNvPr id="274" name="L’avènement du Seigneur (v1)"/>
          <p:cNvSpPr/>
          <p:nvPr/>
        </p:nvSpPr>
        <p:spPr>
          <a:xfrm>
            <a:off x="9296400" y="4216400"/>
            <a:ext cx="3237946" cy="1270000"/>
          </a:xfrm>
          <a:prstGeom prst="roundRect">
            <a:avLst>
              <a:gd name="adj" fmla="val 23314"/>
            </a:avLst>
          </a:pr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3200">
                <a:latin typeface="Gill Sans"/>
                <a:ea typeface="Gill Sans"/>
                <a:cs typeface="Gill Sans"/>
                <a:sym typeface="Gill Sans"/>
              </a:defRPr>
            </a:lvl1pPr>
          </a:lstStyle>
          <a:p>
            <a:pPr/>
            <a:r>
              <a:t>L’avènement du Seigneur (v1)</a:t>
            </a:r>
          </a:p>
        </p:txBody>
      </p:sp>
      <p:sp>
        <p:nvSpPr>
          <p:cNvPr id="275" name="Notre rassemblement auprès de Lui (v1)"/>
          <p:cNvSpPr/>
          <p:nvPr/>
        </p:nvSpPr>
        <p:spPr>
          <a:xfrm>
            <a:off x="9296400" y="5651500"/>
            <a:ext cx="3237946" cy="1765852"/>
          </a:xfrm>
          <a:prstGeom prst="roundRect">
            <a:avLst>
              <a:gd name="adj" fmla="val 16767"/>
            </a:avLst>
          </a:pr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3200">
                <a:latin typeface="Gill Sans"/>
                <a:ea typeface="Gill Sans"/>
                <a:cs typeface="Gill Sans"/>
                <a:sym typeface="Gill Sans"/>
              </a:defRPr>
            </a:lvl1pPr>
          </a:lstStyle>
          <a:p>
            <a:pPr/>
            <a:r>
              <a:t>Notre rassemblement auprès de Lui (v1)</a:t>
            </a:r>
          </a:p>
        </p:txBody>
      </p:sp>
      <p:sp>
        <p:nvSpPr>
          <p:cNvPr id="276" name="Le jour du Seigneur (v1)"/>
          <p:cNvSpPr/>
          <p:nvPr/>
        </p:nvSpPr>
        <p:spPr>
          <a:xfrm>
            <a:off x="9296400" y="7493000"/>
            <a:ext cx="3237946" cy="1765852"/>
          </a:xfrm>
          <a:prstGeom prst="roundRect">
            <a:avLst>
              <a:gd name="adj" fmla="val 16767"/>
            </a:avLst>
          </a:pr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3200">
                <a:latin typeface="Gill Sans"/>
                <a:ea typeface="Gill Sans"/>
                <a:cs typeface="Gill Sans"/>
                <a:sym typeface="Gill Sans"/>
              </a:defRPr>
            </a:lvl1pPr>
          </a:lstStyle>
          <a:p>
            <a:pPr/>
            <a:r>
              <a:t>Le jour du Seigneur (v1)</a:t>
            </a:r>
          </a:p>
        </p:txBody>
      </p:sp>
      <p:sp>
        <p:nvSpPr>
          <p:cNvPr id="277" name="L’apostasie (v3)"/>
          <p:cNvSpPr/>
          <p:nvPr/>
        </p:nvSpPr>
        <p:spPr>
          <a:xfrm>
            <a:off x="3035300" y="4610100"/>
            <a:ext cx="3237946" cy="1106666"/>
          </a:xfrm>
          <a:prstGeom prst="roundRect">
            <a:avLst>
              <a:gd name="adj" fmla="val 26754"/>
            </a:avLst>
          </a:pr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3200">
                <a:latin typeface="Gill Sans"/>
                <a:ea typeface="Gill Sans"/>
                <a:cs typeface="Gill Sans"/>
                <a:sym typeface="Gill Sans"/>
              </a:defRPr>
            </a:lvl1pPr>
          </a:lstStyle>
          <a:p>
            <a:pPr/>
            <a:r>
              <a:t>L’apostasie (v3)</a:t>
            </a:r>
          </a:p>
        </p:txBody>
      </p:sp>
      <p:sp>
        <p:nvSpPr>
          <p:cNvPr id="278" name="La révélation du fils de perdition (v3-4)"/>
          <p:cNvSpPr/>
          <p:nvPr/>
        </p:nvSpPr>
        <p:spPr>
          <a:xfrm>
            <a:off x="3035300" y="5854700"/>
            <a:ext cx="3237946" cy="1765852"/>
          </a:xfrm>
          <a:prstGeom prst="roundRect">
            <a:avLst>
              <a:gd name="adj" fmla="val 16767"/>
            </a:avLst>
          </a:pr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3200">
                <a:latin typeface="Gill Sans"/>
                <a:ea typeface="Gill Sans"/>
                <a:cs typeface="Gill Sans"/>
                <a:sym typeface="Gill Sans"/>
              </a:defRPr>
            </a:lvl1pPr>
          </a:lstStyle>
          <a:p>
            <a:pPr/>
            <a:r>
              <a:t>La révélation du fils de perdition (v3-4)</a:t>
            </a:r>
          </a:p>
        </p:txBody>
      </p:sp>
      <p:sp>
        <p:nvSpPr>
          <p:cNvPr id="279" name="Ce/Celui qui retient ne le fera plus (v6-7)"/>
          <p:cNvSpPr/>
          <p:nvPr/>
        </p:nvSpPr>
        <p:spPr>
          <a:xfrm>
            <a:off x="287165" y="5758612"/>
            <a:ext cx="2633281" cy="1958028"/>
          </a:xfrm>
          <a:prstGeom prst="roundRect">
            <a:avLst>
              <a:gd name="adj" fmla="val 15121"/>
            </a:avLst>
          </a:pr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3200">
                <a:latin typeface="Gill Sans"/>
                <a:ea typeface="Gill Sans"/>
                <a:cs typeface="Gill Sans"/>
                <a:sym typeface="Gill Sans"/>
              </a:defRPr>
            </a:lvl1pPr>
          </a:lstStyle>
          <a:p>
            <a:pPr/>
            <a:r>
              <a:t>Ce/Celui qui retient ne le fera plus (v6-7)</a:t>
            </a:r>
          </a:p>
        </p:txBody>
      </p:sp>
      <p:sp>
        <p:nvSpPr>
          <p:cNvPr id="280" name="L’inique anéanti (v8)"/>
          <p:cNvSpPr/>
          <p:nvPr/>
        </p:nvSpPr>
        <p:spPr>
          <a:xfrm>
            <a:off x="6388100" y="6184293"/>
            <a:ext cx="2793446" cy="1106666"/>
          </a:xfrm>
          <a:prstGeom prst="roundRect">
            <a:avLst>
              <a:gd name="adj" fmla="val 26754"/>
            </a:avLst>
          </a:pr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3200">
                <a:latin typeface="Gill Sans"/>
                <a:ea typeface="Gill Sans"/>
                <a:cs typeface="Gill Sans"/>
                <a:sym typeface="Gill Sans"/>
              </a:defRPr>
            </a:lvl1pPr>
          </a:lstStyle>
          <a:p>
            <a:pPr/>
            <a:r>
              <a:t>L’inique anéanti (v8)</a:t>
            </a:r>
          </a:p>
        </p:txBody>
      </p:sp>
      <p:sp>
        <p:nvSpPr>
          <p:cNvPr id="281" name="en 2Th 2"/>
          <p:cNvSpPr txBox="1"/>
          <p:nvPr/>
        </p:nvSpPr>
        <p:spPr>
          <a:xfrm>
            <a:off x="7687071" y="1889472"/>
            <a:ext cx="5533629" cy="63782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lvl1pPr>
              <a:defRPr i="1" sz="3200">
                <a:latin typeface="Gill Sans"/>
                <a:ea typeface="Gill Sans"/>
                <a:cs typeface="Gill Sans"/>
                <a:sym typeface="Gill Sans"/>
              </a:defRPr>
            </a:lvl1pPr>
          </a:lstStyle>
          <a:p>
            <a:pPr/>
            <a:r>
              <a:t>en 2Th 2</a:t>
            </a:r>
          </a:p>
        </p:txBody>
      </p:sp>
      <p:sp>
        <p:nvSpPr>
          <p:cNvPr id="282" name="La puissance d’erreur (v11)"/>
          <p:cNvSpPr/>
          <p:nvPr/>
        </p:nvSpPr>
        <p:spPr>
          <a:xfrm>
            <a:off x="3035300" y="7758486"/>
            <a:ext cx="3237946" cy="1106666"/>
          </a:xfrm>
          <a:prstGeom prst="roundRect">
            <a:avLst>
              <a:gd name="adj" fmla="val 26754"/>
            </a:avLst>
          </a:pr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3200">
                <a:latin typeface="Gill Sans"/>
                <a:ea typeface="Gill Sans"/>
                <a:cs typeface="Gill Sans"/>
                <a:sym typeface="Gill Sans"/>
              </a:defRPr>
            </a:lvl1pPr>
          </a:lstStyle>
          <a:p>
            <a:pPr/>
            <a:r>
              <a:t>La puissance d’erreur (v11)</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4" name="Un schéma…"/>
          <p:cNvSpPr txBox="1"/>
          <p:nvPr>
            <p:ph type="title"/>
          </p:nvPr>
        </p:nvSpPr>
        <p:spPr>
          <a:xfrm>
            <a:off x="1270000" y="457200"/>
            <a:ext cx="10464800" cy="2641600"/>
          </a:xfrm>
          <a:prstGeom prst="rect">
            <a:avLst/>
          </a:prstGeom>
        </p:spPr>
        <p:txBody>
          <a:bodyPr/>
          <a:lstStyle/>
          <a:p>
            <a:pPr>
              <a:lnSpc>
                <a:spcPct val="60000"/>
              </a:lnSpc>
            </a:pPr>
            <a:r>
              <a:t>Un schéma </a:t>
            </a:r>
          </a:p>
          <a:p>
            <a:pPr>
              <a:lnSpc>
                <a:spcPct val="60000"/>
              </a:lnSpc>
            </a:pPr>
            <a:r>
              <a:t>prémillénariste...</a:t>
            </a:r>
          </a:p>
        </p:txBody>
      </p:sp>
      <p:grpSp>
        <p:nvGrpSpPr>
          <p:cNvPr id="310" name="Grouper"/>
          <p:cNvGrpSpPr/>
          <p:nvPr/>
        </p:nvGrpSpPr>
        <p:grpSpPr>
          <a:xfrm>
            <a:off x="571499" y="4267200"/>
            <a:ext cx="12742743" cy="5060950"/>
            <a:chOff x="135368" y="247650"/>
            <a:chExt cx="12742741" cy="5060950"/>
          </a:xfrm>
        </p:grpSpPr>
        <p:sp>
          <p:nvSpPr>
            <p:cNvPr id="285" name="Règne de 1000 ans"/>
            <p:cNvSpPr/>
            <p:nvPr/>
          </p:nvSpPr>
          <p:spPr>
            <a:xfrm>
              <a:off x="7887010" y="1797050"/>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z="2400">
                  <a:latin typeface="Gill Sans"/>
                  <a:ea typeface="Gill Sans"/>
                  <a:cs typeface="Gill Sans"/>
                  <a:sym typeface="Gill Sans"/>
                </a:defRPr>
              </a:lvl1pPr>
            </a:lstStyle>
            <a:p>
              <a:pPr/>
              <a:r>
                <a:t>Règne de 1000 ans</a:t>
              </a:r>
            </a:p>
          </p:txBody>
        </p:sp>
        <p:sp>
          <p:nvSpPr>
            <p:cNvPr id="286" name="Ligne"/>
            <p:cNvSpPr/>
            <p:nvPr/>
          </p:nvSpPr>
          <p:spPr>
            <a:xfrm flipH="1">
              <a:off x="135368" y="3707359"/>
              <a:ext cx="5368692" cy="2"/>
            </a:xfrm>
            <a:prstGeom prst="line">
              <a:avLst/>
            </a:prstGeom>
            <a:noFill/>
            <a:ln w="76200" cap="flat">
              <a:solidFill>
                <a:schemeClr val="accent6">
                  <a:hueOff val="7068528"/>
                  <a:satOff val="-63217"/>
                  <a:lumOff val="21330"/>
                </a:schemeClr>
              </a:solidFill>
              <a:prstDash val="solid"/>
              <a:miter lim="400000"/>
              <a:headEnd type="stealth" w="med" len="med"/>
            </a:ln>
            <a:effectLst/>
          </p:spPr>
          <p:txBody>
            <a:bodyPr wrap="square" lIns="50800" tIns="50800" rIns="50800" bIns="50800" numCol="1" anchor="ctr">
              <a:noAutofit/>
            </a:bodyPr>
            <a:lstStyle/>
            <a:p>
              <a:pPr algn="l" defTabSz="457200">
                <a:defRPr sz="1200">
                  <a:solidFill>
                    <a:srgbClr val="000000"/>
                  </a:solidFill>
                  <a:latin typeface="Helvetica"/>
                  <a:ea typeface="Helvetica"/>
                  <a:cs typeface="Helvetica"/>
                  <a:sym typeface="Helvetica"/>
                </a:defRPr>
              </a:pPr>
            </a:p>
          </p:txBody>
        </p:sp>
        <p:sp>
          <p:nvSpPr>
            <p:cNvPr id="287" name="Ligne"/>
            <p:cNvSpPr/>
            <p:nvPr/>
          </p:nvSpPr>
          <p:spPr>
            <a:xfrm flipV="1">
              <a:off x="5456668" y="1243634"/>
              <a:ext cx="1" cy="1315417"/>
            </a:xfrm>
            <a:prstGeom prst="line">
              <a:avLst/>
            </a:prstGeom>
            <a:noFill/>
            <a:ln w="25400" cap="flat">
              <a:solidFill>
                <a:srgbClr val="6E6E6E"/>
              </a:solidFill>
              <a:prstDash val="solid"/>
              <a:miter lim="400000"/>
            </a:ln>
            <a:effectLst/>
          </p:spPr>
          <p:txBody>
            <a:bodyPr wrap="square" lIns="50800" tIns="50800" rIns="50800" bIns="50800" numCol="1" anchor="ctr">
              <a:noAutofit/>
            </a:bodyPr>
            <a:lstStyle/>
            <a:p>
              <a:pPr algn="l" defTabSz="457200">
                <a:defRPr sz="1200">
                  <a:solidFill>
                    <a:srgbClr val="000000"/>
                  </a:solidFill>
                  <a:latin typeface="Helvetica"/>
                  <a:ea typeface="Helvetica"/>
                  <a:cs typeface="Helvetica"/>
                  <a:sym typeface="Helvetica"/>
                </a:defRPr>
              </a:pPr>
            </a:p>
          </p:txBody>
        </p:sp>
        <p:sp>
          <p:nvSpPr>
            <p:cNvPr id="288" name="Ligne"/>
            <p:cNvSpPr/>
            <p:nvPr/>
          </p:nvSpPr>
          <p:spPr>
            <a:xfrm flipV="1">
              <a:off x="1106918" y="692154"/>
              <a:ext cx="1" cy="1270001"/>
            </a:xfrm>
            <a:prstGeom prst="line">
              <a:avLst/>
            </a:prstGeom>
            <a:noFill/>
            <a:ln w="25400" cap="flat">
              <a:solidFill>
                <a:srgbClr val="FFFFFF"/>
              </a:solidFill>
              <a:prstDash val="solid"/>
              <a:miter lim="400000"/>
            </a:ln>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289" name="Ligne"/>
            <p:cNvSpPr/>
            <p:nvPr/>
          </p:nvSpPr>
          <p:spPr>
            <a:xfrm flipV="1">
              <a:off x="979918" y="819154"/>
              <a:ext cx="254001" cy="254001"/>
            </a:xfrm>
            <a:prstGeom prst="line">
              <a:avLst/>
            </a:prstGeom>
            <a:noFill/>
            <a:ln w="25400" cap="flat">
              <a:solidFill>
                <a:srgbClr val="FFFFFF"/>
              </a:solidFill>
              <a:prstDash val="solid"/>
              <a:miter lim="400000"/>
            </a:ln>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290" name="Ligne"/>
            <p:cNvSpPr/>
            <p:nvPr/>
          </p:nvSpPr>
          <p:spPr>
            <a:xfrm>
              <a:off x="174753" y="1974854"/>
              <a:ext cx="11783031" cy="1"/>
            </a:xfrm>
            <a:prstGeom prst="line">
              <a:avLst/>
            </a:prstGeom>
            <a:noFill/>
            <a:ln w="25400" cap="flat">
              <a:solidFill>
                <a:srgbClr val="FFFFFF"/>
              </a:solidFill>
              <a:prstDash val="solid"/>
              <a:miter lim="400000"/>
            </a:ln>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291" name="Ligne"/>
            <p:cNvSpPr/>
            <p:nvPr/>
          </p:nvSpPr>
          <p:spPr>
            <a:xfrm flipV="1">
              <a:off x="4104118" y="679450"/>
              <a:ext cx="1" cy="1315416"/>
            </a:xfrm>
            <a:prstGeom prst="line">
              <a:avLst/>
            </a:prstGeom>
            <a:noFill/>
            <a:ln w="25400" cap="flat">
              <a:solidFill>
                <a:srgbClr val="FFFFFF"/>
              </a:solidFill>
              <a:prstDash val="solid"/>
              <a:miter lim="400000"/>
              <a:tailEnd type="triangle" w="med" len="med"/>
            </a:ln>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292" name="Ligne"/>
            <p:cNvSpPr/>
            <p:nvPr/>
          </p:nvSpPr>
          <p:spPr>
            <a:xfrm>
              <a:off x="5489583" y="661365"/>
              <a:ext cx="1" cy="1270001"/>
            </a:xfrm>
            <a:prstGeom prst="line">
              <a:avLst/>
            </a:prstGeom>
            <a:noFill/>
            <a:ln w="25400" cap="flat">
              <a:solidFill>
                <a:srgbClr val="FFFFFF"/>
              </a:solidFill>
              <a:prstDash val="solid"/>
              <a:miter lim="400000"/>
              <a:tailEnd type="triangle" w="med" len="med"/>
            </a:ln>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293" name="Ovale"/>
            <p:cNvSpPr/>
            <p:nvPr/>
          </p:nvSpPr>
          <p:spPr>
            <a:xfrm>
              <a:off x="4104118" y="806450"/>
              <a:ext cx="762944" cy="800101"/>
            </a:xfrm>
            <a:prstGeom prst="ellipse">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294" name="Ovale"/>
            <p:cNvSpPr/>
            <p:nvPr/>
          </p:nvSpPr>
          <p:spPr>
            <a:xfrm>
              <a:off x="4415379" y="1136650"/>
              <a:ext cx="762944" cy="800101"/>
            </a:xfrm>
            <a:prstGeom prst="ellipse">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295" name="Ovale"/>
            <p:cNvSpPr/>
            <p:nvPr/>
          </p:nvSpPr>
          <p:spPr>
            <a:xfrm>
              <a:off x="4713718" y="806450"/>
              <a:ext cx="762944" cy="800101"/>
            </a:xfrm>
            <a:prstGeom prst="ellipse">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296" name="Temps d’Israël"/>
            <p:cNvSpPr/>
            <p:nvPr/>
          </p:nvSpPr>
          <p:spPr>
            <a:xfrm>
              <a:off x="8064717" y="247650"/>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z="2700">
                  <a:latin typeface="Gill Sans"/>
                  <a:ea typeface="Gill Sans"/>
                  <a:cs typeface="Gill Sans"/>
                  <a:sym typeface="Gill Sans"/>
                </a:defRPr>
              </a:lvl1pPr>
            </a:lstStyle>
            <a:p>
              <a:pPr/>
              <a:r>
                <a:t>Temps d’Israël</a:t>
              </a:r>
            </a:p>
          </p:txBody>
        </p:sp>
        <p:sp>
          <p:nvSpPr>
            <p:cNvPr id="297" name="Temps des nations"/>
            <p:cNvSpPr/>
            <p:nvPr/>
          </p:nvSpPr>
          <p:spPr>
            <a:xfrm>
              <a:off x="1244910" y="247650"/>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z="2700">
                  <a:latin typeface="Gill Sans"/>
                  <a:ea typeface="Gill Sans"/>
                  <a:cs typeface="Gill Sans"/>
                  <a:sym typeface="Gill Sans"/>
                </a:defRPr>
              </a:lvl1pPr>
            </a:lstStyle>
            <a:p>
              <a:pPr/>
              <a:r>
                <a:t>Temps des nations</a:t>
              </a:r>
            </a:p>
          </p:txBody>
        </p:sp>
        <p:sp>
          <p:nvSpPr>
            <p:cNvPr id="298" name="Ligne"/>
            <p:cNvSpPr/>
            <p:nvPr/>
          </p:nvSpPr>
          <p:spPr>
            <a:xfrm flipV="1">
              <a:off x="10046775" y="1777034"/>
              <a:ext cx="1" cy="395641"/>
            </a:xfrm>
            <a:prstGeom prst="line">
              <a:avLst/>
            </a:prstGeom>
            <a:noFill/>
            <a:ln w="25400" cap="flat">
              <a:solidFill>
                <a:srgbClr val="FFFFFF"/>
              </a:solidFill>
              <a:prstDash val="solid"/>
              <a:miter lim="400000"/>
            </a:ln>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4"/>
                      </a:srgbClr>
                    </a:outerShdw>
                  </a:effectLst>
                </a:defRPr>
              </a:pPr>
            </a:p>
          </p:txBody>
        </p:sp>
        <p:sp>
          <p:nvSpPr>
            <p:cNvPr id="299" name="Mort du Seigneur"/>
            <p:cNvSpPr/>
            <p:nvPr/>
          </p:nvSpPr>
          <p:spPr>
            <a:xfrm>
              <a:off x="1106918" y="2291978"/>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pc="-154" sz="2200">
                  <a:latin typeface="Gill Sans"/>
                  <a:ea typeface="Gill Sans"/>
                  <a:cs typeface="Gill Sans"/>
                  <a:sym typeface="Gill Sans"/>
                </a:defRPr>
              </a:lvl1pPr>
            </a:lstStyle>
            <a:p>
              <a:pPr/>
              <a:r>
                <a:t>Mort du Seigneur</a:t>
              </a:r>
            </a:p>
          </p:txBody>
        </p:sp>
        <p:sp>
          <p:nvSpPr>
            <p:cNvPr id="300" name="Enlèvement…"/>
            <p:cNvSpPr/>
            <p:nvPr/>
          </p:nvSpPr>
          <p:spPr>
            <a:xfrm>
              <a:off x="3415496" y="401321"/>
              <a:ext cx="1377245"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defRPr i="1" spc="-154" sz="2200">
                  <a:latin typeface="Gill Sans"/>
                  <a:ea typeface="Gill Sans"/>
                  <a:cs typeface="Gill Sans"/>
                  <a:sym typeface="Gill Sans"/>
                </a:defRPr>
              </a:pPr>
              <a:r>
                <a:t>Enlèvement </a:t>
              </a:r>
            </a:p>
            <a:p>
              <a:pPr>
                <a:defRPr i="1" spc="-154" sz="2200">
                  <a:latin typeface="Gill Sans"/>
                  <a:ea typeface="Gill Sans"/>
                  <a:cs typeface="Gill Sans"/>
                  <a:sym typeface="Gill Sans"/>
                </a:defRPr>
              </a:pPr>
              <a:r>
                <a:t>de l’Eglise</a:t>
              </a:r>
            </a:p>
          </p:txBody>
        </p:sp>
        <p:sp>
          <p:nvSpPr>
            <p:cNvPr id="301" name="Avènement du Christ"/>
            <p:cNvSpPr/>
            <p:nvPr/>
          </p:nvSpPr>
          <p:spPr>
            <a:xfrm>
              <a:off x="4800962" y="2374908"/>
              <a:ext cx="1377244"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i="1" spc="-154" sz="2200">
                  <a:latin typeface="Gill Sans"/>
                  <a:ea typeface="Gill Sans"/>
                  <a:cs typeface="Gill Sans"/>
                  <a:sym typeface="Gill Sans"/>
                </a:defRPr>
              </a:lvl1pPr>
            </a:lstStyle>
            <a:p>
              <a:pPr/>
              <a:r>
                <a:t>Avènement du Christ</a:t>
              </a:r>
            </a:p>
          </p:txBody>
        </p:sp>
        <p:sp>
          <p:nvSpPr>
            <p:cNvPr id="302" name="Jugement dernier"/>
            <p:cNvSpPr/>
            <p:nvPr/>
          </p:nvSpPr>
          <p:spPr>
            <a:xfrm>
              <a:off x="9406368" y="2425704"/>
              <a:ext cx="1377244"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i="1" spc="-154" sz="2200">
                  <a:latin typeface="Gill Sans"/>
                  <a:ea typeface="Gill Sans"/>
                  <a:cs typeface="Gill Sans"/>
                  <a:sym typeface="Gill Sans"/>
                </a:defRPr>
              </a:lvl1pPr>
            </a:lstStyle>
            <a:p>
              <a:pPr/>
              <a:r>
                <a:t>Jugement dernier</a:t>
              </a:r>
            </a:p>
          </p:txBody>
        </p:sp>
        <p:sp>
          <p:nvSpPr>
            <p:cNvPr id="303" name="Etat éternel"/>
            <p:cNvSpPr/>
            <p:nvPr/>
          </p:nvSpPr>
          <p:spPr>
            <a:xfrm>
              <a:off x="11430310" y="247650"/>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z="2700">
                  <a:latin typeface="Gill Sans"/>
                  <a:ea typeface="Gill Sans"/>
                  <a:cs typeface="Gill Sans"/>
                  <a:sym typeface="Gill Sans"/>
                </a:defRPr>
              </a:lvl1pPr>
            </a:lstStyle>
            <a:p>
              <a:pPr/>
              <a:r>
                <a:t>Etat éternel</a:t>
              </a:r>
            </a:p>
          </p:txBody>
        </p:sp>
        <p:sp>
          <p:nvSpPr>
            <p:cNvPr id="304" name="Enfer"/>
            <p:cNvSpPr/>
            <p:nvPr/>
          </p:nvSpPr>
          <p:spPr>
            <a:xfrm>
              <a:off x="11608110" y="3695700"/>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z="2700">
                  <a:latin typeface="Gill Sans"/>
                  <a:ea typeface="Gill Sans"/>
                  <a:cs typeface="Gill Sans"/>
                  <a:sym typeface="Gill Sans"/>
                </a:defRPr>
              </a:lvl1pPr>
            </a:lstStyle>
            <a:p>
              <a:pPr/>
              <a:r>
                <a:t>Enfer</a:t>
              </a:r>
            </a:p>
          </p:txBody>
        </p:sp>
        <p:sp>
          <p:nvSpPr>
            <p:cNvPr id="305" name="Paradis"/>
            <p:cNvSpPr/>
            <p:nvPr/>
          </p:nvSpPr>
          <p:spPr>
            <a:xfrm>
              <a:off x="2313418" y="3473078"/>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pc="0" sz="2200">
                  <a:latin typeface="Gill Sans"/>
                  <a:ea typeface="Gill Sans"/>
                  <a:cs typeface="Gill Sans"/>
                  <a:sym typeface="Gill Sans"/>
                </a:defRPr>
              </a:lvl1pPr>
            </a:lstStyle>
            <a:p>
              <a:pPr/>
              <a:r>
                <a:t>Paradis</a:t>
              </a:r>
            </a:p>
          </p:txBody>
        </p:sp>
        <p:sp>
          <p:nvSpPr>
            <p:cNvPr id="306" name="Ligne"/>
            <p:cNvSpPr/>
            <p:nvPr/>
          </p:nvSpPr>
          <p:spPr>
            <a:xfrm flipH="1">
              <a:off x="135368" y="4215130"/>
              <a:ext cx="9919643" cy="2"/>
            </a:xfrm>
            <a:prstGeom prst="line">
              <a:avLst/>
            </a:prstGeom>
            <a:noFill/>
            <a:ln w="76200" cap="flat">
              <a:solidFill>
                <a:schemeClr val="accent6">
                  <a:hueOff val="7068528"/>
                  <a:satOff val="-63217"/>
                  <a:lumOff val="21330"/>
                </a:schemeClr>
              </a:solidFill>
              <a:prstDash val="solid"/>
              <a:miter lim="400000"/>
              <a:headEnd type="stealth" w="med" len="med"/>
            </a:ln>
            <a:effectLst/>
          </p:spPr>
          <p:txBody>
            <a:bodyPr wrap="square" lIns="50800" tIns="50800" rIns="50800" bIns="50800" numCol="1" anchor="ctr">
              <a:noAutofit/>
            </a:bodyPr>
            <a:lstStyle/>
            <a:p>
              <a:pPr algn="l" defTabSz="457200">
                <a:defRPr sz="1200">
                  <a:solidFill>
                    <a:srgbClr val="000000"/>
                  </a:solidFill>
                  <a:latin typeface="Helvetica"/>
                  <a:ea typeface="Helvetica"/>
                  <a:cs typeface="Helvetica"/>
                  <a:sym typeface="Helvetica"/>
                </a:defRPr>
              </a:pPr>
            </a:p>
          </p:txBody>
        </p:sp>
        <p:sp>
          <p:nvSpPr>
            <p:cNvPr id="307" name="Séjour des morts malheureux"/>
            <p:cNvSpPr/>
            <p:nvPr/>
          </p:nvSpPr>
          <p:spPr>
            <a:xfrm>
              <a:off x="5780518" y="4038600"/>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pc="0" sz="2200">
                  <a:latin typeface="Gill Sans"/>
                  <a:ea typeface="Gill Sans"/>
                  <a:cs typeface="Gill Sans"/>
                  <a:sym typeface="Gill Sans"/>
                </a:defRPr>
              </a:lvl1pPr>
            </a:lstStyle>
            <a:p>
              <a:pPr/>
              <a:r>
                <a:t>Séjour des morts malheureux</a:t>
              </a:r>
            </a:p>
          </p:txBody>
        </p:sp>
        <p:sp>
          <p:nvSpPr>
            <p:cNvPr id="308" name="Grande Tribulation"/>
            <p:cNvSpPr/>
            <p:nvPr/>
          </p:nvSpPr>
          <p:spPr>
            <a:xfrm>
              <a:off x="4108229" y="1337157"/>
              <a:ext cx="1377244"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i="1" spc="-154" sz="2200">
                  <a:latin typeface="Gill Sans"/>
                  <a:ea typeface="Gill Sans"/>
                  <a:cs typeface="Gill Sans"/>
                  <a:sym typeface="Gill Sans"/>
                </a:defRPr>
              </a:lvl1pPr>
            </a:lstStyle>
            <a:p>
              <a:pPr/>
              <a:r>
                <a:t>Grande Tribulation</a:t>
              </a:r>
            </a:p>
          </p:txBody>
        </p:sp>
        <p:sp>
          <p:nvSpPr>
            <p:cNvPr id="309" name="Tribunal du Christ"/>
            <p:cNvSpPr/>
            <p:nvPr/>
          </p:nvSpPr>
          <p:spPr>
            <a:xfrm>
              <a:off x="5698535" y="546104"/>
              <a:ext cx="4376950" cy="800101"/>
            </a:xfrm>
            <a:prstGeom prst="ellipse">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b="1" sz="18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Tribunal du Christ</a:t>
              </a:r>
            </a:p>
          </p:txBody>
        </p:sp>
      </p:grpSp>
      <p:sp>
        <p:nvSpPr>
          <p:cNvPr id="311" name="1Th 4.15"/>
          <p:cNvSpPr txBox="1"/>
          <p:nvPr/>
        </p:nvSpPr>
        <p:spPr>
          <a:xfrm>
            <a:off x="4038463" y="3778249"/>
            <a:ext cx="1028974" cy="39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000">
                <a:latin typeface="Gill Sans"/>
                <a:ea typeface="Gill Sans"/>
                <a:cs typeface="Gill Sans"/>
                <a:sym typeface="Gill Sans"/>
              </a:defRPr>
            </a:lvl1pPr>
          </a:lstStyle>
          <a:p>
            <a:pPr/>
            <a:r>
              <a:t>1Th 4.15</a:t>
            </a:r>
          </a:p>
        </p:txBody>
      </p:sp>
      <p:sp>
        <p:nvSpPr>
          <p:cNvPr id="312" name="Mt 25.31"/>
          <p:cNvSpPr txBox="1"/>
          <p:nvPr/>
        </p:nvSpPr>
        <p:spPr>
          <a:xfrm>
            <a:off x="5434223" y="6610349"/>
            <a:ext cx="1031454" cy="39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000">
                <a:latin typeface="Gill Sans"/>
                <a:ea typeface="Gill Sans"/>
                <a:cs typeface="Gill Sans"/>
                <a:sym typeface="Gill Sans"/>
              </a:defRPr>
            </a:lvl1pPr>
          </a:lstStyle>
          <a:p>
            <a:pPr/>
            <a:r>
              <a:t>Mt 25.31</a:t>
            </a:r>
          </a:p>
        </p:txBody>
      </p:sp>
      <p:sp>
        <p:nvSpPr>
          <p:cNvPr id="313" name="Ap 20.12"/>
          <p:cNvSpPr txBox="1"/>
          <p:nvPr/>
        </p:nvSpPr>
        <p:spPr>
          <a:xfrm>
            <a:off x="10050264" y="6711949"/>
            <a:ext cx="1044972" cy="39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000">
                <a:latin typeface="Gill Sans"/>
                <a:ea typeface="Gill Sans"/>
                <a:cs typeface="Gill Sans"/>
                <a:sym typeface="Gill Sans"/>
              </a:defRPr>
            </a:lvl1pPr>
          </a:lstStyle>
          <a:p>
            <a:pPr/>
            <a:r>
              <a:t>Ap 20.12</a:t>
            </a:r>
          </a:p>
        </p:txBody>
      </p:sp>
    </p:spTree>
  </p:cSld>
  <p:clrMapOvr>
    <a:masterClrMapping/>
  </p:clrMapOvr>
  <mc:AlternateContent xmlns:mc="http://schemas.openxmlformats.org/markup-compatibility/2006">
    <mc:Choice xmlns:p14="http://schemas.microsoft.com/office/powerpoint/2010/main" Requires="p14">
      <p:transition spd="slow" advClick="1" p14:dur="1500">
        <p14:flip dir="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Un calendrier"/>
          <p:cNvSpPr txBox="1"/>
          <p:nvPr>
            <p:ph type="ctrTitle"/>
          </p:nvPr>
        </p:nvSpPr>
        <p:spPr>
          <a:xfrm>
            <a:off x="4356100" y="4737100"/>
            <a:ext cx="10464800" cy="3302000"/>
          </a:xfrm>
          <a:prstGeom prst="rect">
            <a:avLst/>
          </a:prstGeom>
        </p:spPr>
        <p:txBody>
          <a:bodyPr/>
          <a:lstStyle>
            <a:lvl1pPr>
              <a:defRPr>
                <a:latin typeface="Gill Sans"/>
                <a:ea typeface="Gill Sans"/>
                <a:cs typeface="Gill Sans"/>
                <a:sym typeface="Gill Sans"/>
              </a:defRPr>
            </a:lvl1pPr>
          </a:lstStyle>
          <a:p>
            <a:pPr/>
            <a:r>
              <a:t>Un calendrier</a:t>
            </a:r>
          </a:p>
        </p:txBody>
      </p:sp>
      <p:sp>
        <p:nvSpPr>
          <p:cNvPr id="132" name="IEB - Cursus 2024-25"/>
          <p:cNvSpPr txBox="1"/>
          <p:nvPr>
            <p:ph type="subTitle" sz="quarter" idx="1"/>
          </p:nvPr>
        </p:nvSpPr>
        <p:spPr>
          <a:xfrm>
            <a:off x="8385999" y="8937972"/>
            <a:ext cx="4263202" cy="637828"/>
          </a:xfrm>
          <a:prstGeom prst="rect">
            <a:avLst/>
          </a:prstGeom>
        </p:spPr>
        <p:txBody>
          <a:bodyPr/>
          <a:lstStyle>
            <a:lvl1pPr>
              <a:defRPr>
                <a:latin typeface="Gill Sans"/>
                <a:ea typeface="Gill Sans"/>
                <a:cs typeface="Gill Sans"/>
                <a:sym typeface="Gill Sans"/>
              </a:defRPr>
            </a:lvl1pPr>
          </a:lstStyle>
          <a:p>
            <a:pPr/>
            <a:r>
              <a:t>IEB - Cursus 2024-25</a:t>
            </a:r>
          </a:p>
        </p:txBody>
      </p:sp>
      <p:sp>
        <p:nvSpPr>
          <p:cNvPr id="133" name="des temps de la fin"/>
          <p:cNvSpPr txBox="1"/>
          <p:nvPr/>
        </p:nvSpPr>
        <p:spPr>
          <a:xfrm>
            <a:off x="7750786" y="7759700"/>
            <a:ext cx="5533629" cy="63782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lvl1pPr>
              <a:defRPr i="1" sz="3200">
                <a:latin typeface="Gill Sans"/>
                <a:ea typeface="Gill Sans"/>
                <a:cs typeface="Gill Sans"/>
                <a:sym typeface="Gill Sans"/>
              </a:defRPr>
            </a:lvl1pPr>
          </a:lstStyle>
          <a:p>
            <a:pPr/>
            <a:r>
              <a:t>des temps de la fin</a:t>
            </a:r>
          </a:p>
        </p:txBody>
      </p:sp>
      <p:pic>
        <p:nvPicPr>
          <p:cNvPr id="134" name="pasted-image.tiff" descr="pasted-image.tiff"/>
          <p:cNvPicPr>
            <a:picLocks noChangeAspect="0"/>
          </p:cNvPicPr>
          <p:nvPr/>
        </p:nvPicPr>
        <p:blipFill>
          <a:blip r:embed="rId2">
            <a:extLst/>
          </a:blip>
          <a:stretch>
            <a:fillRect/>
          </a:stretch>
        </p:blipFill>
        <p:spPr>
          <a:xfrm>
            <a:off x="-27940" y="-2540"/>
            <a:ext cx="5268437" cy="9758681"/>
          </a:xfrm>
          <a:prstGeom prst="rect">
            <a:avLst/>
          </a:prstGeom>
          <a:ln w="12700">
            <a:miter lim="400000"/>
          </a:ln>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5" name="Ce/celui qui retient"/>
          <p:cNvSpPr txBox="1"/>
          <p:nvPr>
            <p:ph type="title"/>
          </p:nvPr>
        </p:nvSpPr>
        <p:spPr>
          <a:xfrm>
            <a:off x="1270000" y="457200"/>
            <a:ext cx="10464800" cy="2641600"/>
          </a:xfrm>
          <a:prstGeom prst="rect">
            <a:avLst/>
          </a:prstGeom>
        </p:spPr>
        <p:txBody>
          <a:bodyPr/>
          <a:lstStyle>
            <a:lvl1pPr>
              <a:lnSpc>
                <a:spcPct val="60000"/>
              </a:lnSpc>
            </a:lvl1pPr>
          </a:lstStyle>
          <a:p>
            <a:pPr/>
            <a:r>
              <a:t>Ce/celui qui retient</a:t>
            </a:r>
          </a:p>
        </p:txBody>
      </p:sp>
      <p:sp>
        <p:nvSpPr>
          <p:cNvPr id="316" name="Ce jour-là n’arrivera pas que…(v3)…"/>
          <p:cNvSpPr txBox="1"/>
          <p:nvPr>
            <p:ph type="body" idx="1"/>
          </p:nvPr>
        </p:nvSpPr>
        <p:spPr>
          <a:xfrm>
            <a:off x="1206500" y="2768600"/>
            <a:ext cx="11009959" cy="6299200"/>
          </a:xfrm>
          <a:prstGeom prst="rect">
            <a:avLst/>
          </a:prstGeom>
        </p:spPr>
        <p:txBody>
          <a:bodyPr>
            <a:normAutofit fontScale="100000" lnSpcReduction="0"/>
          </a:bodyPr>
          <a:lstStyle/>
          <a:p>
            <a:pPr marL="315468" indent="-315468" defTabSz="403097">
              <a:spcBef>
                <a:spcPts val="0"/>
              </a:spcBef>
              <a:buSzPct val="75000"/>
              <a:defRPr sz="2622"/>
            </a:pPr>
            <a:r>
              <a:t>Ce jour-là n’arrivera pas que…(v3)</a:t>
            </a:r>
          </a:p>
          <a:p>
            <a:pPr marL="315468" indent="-315468" defTabSz="403097">
              <a:spcBef>
                <a:spcPts val="0"/>
              </a:spcBef>
              <a:buSzPct val="75000"/>
              <a:defRPr sz="2622"/>
            </a:pPr>
            <a:r>
              <a:t>Je vous disais déjà cela quand j’étais chez vous, ne vous en souvenez-vous pas ? (v5)</a:t>
            </a:r>
          </a:p>
          <a:p>
            <a:pPr marL="315468" indent="-315468" defTabSz="403097">
              <a:spcBef>
                <a:spcPts val="0"/>
              </a:spcBef>
              <a:buSzPct val="75000"/>
              <a:defRPr sz="2622"/>
            </a:pPr>
            <a:r>
              <a:t>Ce qui retient (v6) : le neutre, marque du St Esprit ?</a:t>
            </a:r>
          </a:p>
          <a:p>
            <a:pPr marL="315468" indent="-315468" defTabSz="403097">
              <a:spcBef>
                <a:spcPts val="0"/>
              </a:spcBef>
              <a:buSzPct val="75000"/>
              <a:defRPr sz="2622"/>
            </a:pPr>
            <a:r>
              <a:t>Celui qui retient soit écarté (v7) : le masculin, marque de l’Eglise ?</a:t>
            </a:r>
          </a:p>
          <a:p>
            <a:pPr marL="315468" indent="-315468" defTabSz="403097">
              <a:spcBef>
                <a:spcPts val="0"/>
              </a:spcBef>
              <a:buSzPct val="75000"/>
              <a:defRPr sz="2622"/>
            </a:pPr>
            <a:r>
              <a:t>Dieu ramènera par Jésus et avec lui ceux qui sont morts unis au Christ (1Th 4.14)</a:t>
            </a:r>
          </a:p>
          <a:p>
            <a:pPr marL="315468" indent="-315468" defTabSz="403097">
              <a:spcBef>
                <a:spcPts val="0"/>
              </a:spcBef>
              <a:buSzPct val="75000"/>
              <a:defRPr sz="2622"/>
            </a:pPr>
            <a:r>
              <a:rPr u="sng"/>
              <a:t>Aller vers le Seigneur dans les airs</a:t>
            </a:r>
            <a:r>
              <a:t> : A</a:t>
            </a:r>
            <a:r>
              <a:rPr i="1"/>
              <a:t>u signal donné, sitôt que la voix de l’archange et le son de la trompette divine retentiront, le Seigneur lui-même descendra du ciel, et ceux qui sont morts unis au Christ ressusciteront les premiers. Ensuite, nous qui serons restés en vie à ce moment-là, nous serons enlevés ensemble avec eux, dans les nuées, pour rencontrer le Seigneur dans les airs</a:t>
            </a:r>
            <a:r>
              <a:t> (1Th 4.15-18)</a:t>
            </a:r>
          </a:p>
          <a:p>
            <a:pPr marL="315468" indent="-315468" defTabSz="403097">
              <a:spcBef>
                <a:spcPts val="0"/>
              </a:spcBef>
              <a:buSzPct val="75000"/>
              <a:defRPr sz="2622"/>
            </a:pPr>
            <a:r>
              <a:rPr u="sng"/>
              <a:t>La trompette</a:t>
            </a:r>
            <a:r>
              <a:t> (v16) : coïncide avec 1Co 15.52 et Ap 11.15.</a:t>
            </a:r>
          </a:p>
          <a:p>
            <a:pPr marL="315468" indent="-315468" defTabSz="403097">
              <a:spcBef>
                <a:spcPts val="0"/>
              </a:spcBef>
              <a:buSzPct val="75000"/>
              <a:defRPr sz="2622"/>
            </a:pPr>
            <a:r>
              <a:rPr u="sng"/>
              <a:t>L’enlèvement de l’église</a:t>
            </a:r>
            <a:r>
              <a:t> (v17)</a:t>
            </a:r>
          </a:p>
          <a:p>
            <a:pPr marL="315468" indent="-315468" defTabSz="403097">
              <a:spcBef>
                <a:spcPts val="0"/>
              </a:spcBef>
              <a:buSzPct val="75000"/>
              <a:defRPr sz="2622"/>
            </a:pPr>
            <a:r>
              <a:rPr u="sng"/>
              <a:t>La rencontre avec le Seigneur dans les airs</a:t>
            </a:r>
            <a:r>
              <a:t> : un préalable plus qu’un accomplissement (v17)</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1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3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3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3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1" fill="hold">
                                  <p:stCondLst>
                                    <p:cond delay="0"/>
                                  </p:stCondLst>
                                  <p:iterate type="el" backwards="0">
                                    <p:tmAbs val="0"/>
                                  </p:iterate>
                                  <p:childTnLst>
                                    <p:set>
                                      <p:cBhvr>
                                        <p:cTn id="22" fill="hold"/>
                                        <p:tgtEl>
                                          <p:spTgt spid="3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1" fill="hold">
                                  <p:stCondLst>
                                    <p:cond delay="0"/>
                                  </p:stCondLst>
                                  <p:iterate type="el" backwards="0">
                                    <p:tmAbs val="0"/>
                                  </p:iterate>
                                  <p:childTnLst>
                                    <p:set>
                                      <p:cBhvr>
                                        <p:cTn id="26" fill="hold"/>
                                        <p:tgtEl>
                                          <p:spTgt spid="3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1" fill="hold">
                                  <p:stCondLst>
                                    <p:cond delay="0"/>
                                  </p:stCondLst>
                                  <p:iterate type="el" backwards="0">
                                    <p:tmAbs val="0"/>
                                  </p:iterate>
                                  <p:childTnLst>
                                    <p:set>
                                      <p:cBhvr>
                                        <p:cTn id="30" fill="hold"/>
                                        <p:tgtEl>
                                          <p:spTgt spid="3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1" fill="hold">
                                  <p:stCondLst>
                                    <p:cond delay="0"/>
                                  </p:stCondLst>
                                  <p:iterate type="el" backwards="0">
                                    <p:tmAbs val="0"/>
                                  </p:iterate>
                                  <p:childTnLst>
                                    <p:set>
                                      <p:cBhvr>
                                        <p:cTn id="34" fill="hold"/>
                                        <p:tgtEl>
                                          <p:spTgt spid="316">
                                            <p:txEl>
                                              <p:pRg st="8" end="8"/>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16" grpId="1"/>
    </p:bldLst>
  </p:timing>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8" name="A retenir"/>
          <p:cNvSpPr txBox="1"/>
          <p:nvPr>
            <p:ph type="title"/>
          </p:nvPr>
        </p:nvSpPr>
        <p:spPr>
          <a:prstGeom prst="rect">
            <a:avLst/>
          </a:prstGeom>
        </p:spPr>
        <p:txBody>
          <a:bodyPr/>
          <a:lstStyle>
            <a:lvl1pPr>
              <a:defRPr>
                <a:latin typeface="Gill Sans"/>
                <a:ea typeface="Gill Sans"/>
                <a:cs typeface="Gill Sans"/>
                <a:sym typeface="Gill Sans"/>
              </a:defRPr>
            </a:lvl1pPr>
          </a:lstStyle>
          <a:p>
            <a:pPr/>
            <a:r>
              <a:t>A retenir</a:t>
            </a:r>
          </a:p>
        </p:txBody>
      </p:sp>
      <p:sp>
        <p:nvSpPr>
          <p:cNvPr id="319" name="Le règne du Christ est un aspect essentiel de l’œuvre de Dieu, de son message « collectif ».…"/>
          <p:cNvSpPr txBox="1"/>
          <p:nvPr>
            <p:ph type="body" idx="1"/>
          </p:nvPr>
        </p:nvSpPr>
        <p:spPr>
          <a:prstGeom prst="rect">
            <a:avLst/>
          </a:prstGeom>
        </p:spPr>
        <p:txBody>
          <a:bodyPr/>
          <a:lstStyle/>
          <a:p>
            <a:pPr marL="228600" indent="-228600">
              <a:spcBef>
                <a:spcPts val="0"/>
              </a:spcBef>
              <a:buSzPct val="100000"/>
              <a:defRPr>
                <a:latin typeface="Gill Sans"/>
                <a:ea typeface="Gill Sans"/>
                <a:cs typeface="Gill Sans"/>
                <a:sym typeface="Gill Sans"/>
              </a:defRPr>
            </a:pPr>
            <a:r>
              <a:t>Le règne du Christ est un aspect essentiel de l’œuvre de Dieu, de son message « collectif ».</a:t>
            </a:r>
          </a:p>
          <a:p>
            <a:pPr marL="228600" indent="-228600">
              <a:spcBef>
                <a:spcPts val="0"/>
              </a:spcBef>
              <a:buSzPct val="100000"/>
              <a:defRPr>
                <a:latin typeface="Gill Sans"/>
                <a:ea typeface="Gill Sans"/>
                <a:cs typeface="Gill Sans"/>
                <a:sym typeface="Gill Sans"/>
              </a:defRPr>
            </a:pPr>
            <a:r>
              <a:t>L’apparition de l’antichrist est « retenue » par quelque chose</a:t>
            </a:r>
          </a:p>
          <a:p>
            <a:pPr marL="228600" indent="-228600">
              <a:spcBef>
                <a:spcPts val="0"/>
              </a:spcBef>
              <a:buSzPct val="100000"/>
              <a:defRPr>
                <a:latin typeface="Gill Sans"/>
                <a:ea typeface="Gill Sans"/>
                <a:cs typeface="Gill Sans"/>
                <a:sym typeface="Gill Sans"/>
              </a:defRPr>
            </a:pPr>
            <a:r>
              <a:t>L’antichrist voudra régner avant le Christ, démonstration du mal.</a:t>
            </a:r>
          </a:p>
          <a:p>
            <a:pPr marL="228600" indent="-228600">
              <a:spcBef>
                <a:spcPts val="0"/>
              </a:spcBef>
              <a:buSzPct val="100000"/>
              <a:defRPr>
                <a:latin typeface="Gill Sans"/>
                <a:ea typeface="Gill Sans"/>
                <a:cs typeface="Gill Sans"/>
                <a:sym typeface="Gill Sans"/>
              </a:defRPr>
            </a:pPr>
            <a:r>
              <a:t>Nous attendons l’avènement bien plus que l’enlèvement</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1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3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319">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19" grpId="1"/>
    </p:bldLst>
  </p:timing>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
        <p:nvSpPr>
          <p:cNvPr id="321" name="Si l’enlèvement de l’église est prévisible…"/>
          <p:cNvSpPr txBox="1"/>
          <p:nvPr>
            <p:ph type="body" idx="1"/>
          </p:nvPr>
        </p:nvSpPr>
        <p:spPr>
          <a:xfrm>
            <a:off x="952500" y="2590800"/>
            <a:ext cx="10651980" cy="5073234"/>
          </a:xfrm>
          <a:prstGeom prst="rect">
            <a:avLst/>
          </a:prstGeom>
        </p:spPr>
        <p:txBody>
          <a:bodyPr/>
          <a:lstStyle/>
          <a:p>
            <a:pPr marL="0" indent="0" defTabSz="362204">
              <a:spcBef>
                <a:spcPts val="0"/>
              </a:spcBef>
              <a:buSzTx/>
              <a:buNone/>
              <a:defRPr sz="2356">
                <a:latin typeface="Gill Sans"/>
                <a:ea typeface="Gill Sans"/>
                <a:cs typeface="Gill Sans"/>
                <a:sym typeface="Gill Sans"/>
              </a:defRPr>
            </a:pPr>
            <a:r>
              <a:t>Si l’enlèvement de l’église est prévisible</a:t>
            </a:r>
          </a:p>
          <a:p>
            <a:pPr marL="0" indent="0" defTabSz="362204">
              <a:spcBef>
                <a:spcPts val="0"/>
              </a:spcBef>
              <a:buSzTx/>
              <a:buNone/>
              <a:defRPr sz="2356">
                <a:latin typeface="Gill Sans"/>
                <a:ea typeface="Gill Sans"/>
                <a:cs typeface="Gill Sans"/>
                <a:sym typeface="Gill Sans"/>
              </a:defRPr>
            </a:pPr>
            <a:r>
              <a:t>Comment se préparer au règne du Christ</a:t>
            </a:r>
          </a:p>
          <a:p>
            <a:pPr marL="0" indent="0" defTabSz="362204">
              <a:spcBef>
                <a:spcPts val="0"/>
              </a:spcBef>
              <a:buSzTx/>
              <a:buNone/>
              <a:defRPr sz="2356">
                <a:latin typeface="Gill Sans"/>
                <a:ea typeface="Gill Sans"/>
                <a:cs typeface="Gill Sans"/>
                <a:sym typeface="Gill Sans"/>
              </a:defRPr>
            </a:pPr>
            <a:r>
              <a:t>S’il y a un profit de savoir ce qui va arriver</a:t>
            </a:r>
          </a:p>
          <a:p>
            <a:pPr marL="0" indent="0" defTabSz="362204">
              <a:spcBef>
                <a:spcPts val="0"/>
              </a:spcBef>
              <a:buSzTx/>
              <a:buNone/>
              <a:defRPr sz="2356">
                <a:latin typeface="Gill Sans"/>
                <a:ea typeface="Gill Sans"/>
                <a:cs typeface="Gill Sans"/>
                <a:sym typeface="Gill Sans"/>
              </a:defRPr>
            </a:pPr>
            <a:r>
              <a:t>S’il y a une différence entre règne de mille ans et état éternel</a:t>
            </a:r>
          </a:p>
          <a:p>
            <a:pPr marL="0" indent="0" defTabSz="362204">
              <a:spcBef>
                <a:spcPts val="0"/>
              </a:spcBef>
              <a:buSzTx/>
              <a:buNone/>
              <a:defRPr sz="2356">
                <a:latin typeface="Gill Sans"/>
                <a:ea typeface="Gill Sans"/>
                <a:cs typeface="Gill Sans"/>
                <a:sym typeface="Gill Sans"/>
              </a:defRPr>
            </a:pPr>
            <a:r>
              <a:t>Si l’antichrist règne pendant la grande tribulation</a:t>
            </a:r>
          </a:p>
          <a:p>
            <a:pPr marL="0" indent="0" defTabSz="362204">
              <a:spcBef>
                <a:spcPts val="0"/>
              </a:spcBef>
              <a:buSzTx/>
              <a:buNone/>
              <a:defRPr sz="2356">
                <a:latin typeface="Gill Sans"/>
                <a:ea typeface="Gill Sans"/>
                <a:cs typeface="Gill Sans"/>
                <a:sym typeface="Gill Sans"/>
              </a:defRPr>
            </a:pPr>
            <a:r>
              <a:t>Comment irons-nous à la rencontre de Jésus dans les airs</a:t>
            </a:r>
            <a:br/>
            <a:r>
              <a:t>Ce qui se passera pour ceux qui n'ont pas cru lors de cette venue</a:t>
            </a:r>
            <a:br/>
            <a:r>
              <a:t>Ce que nous ferons au ciel avant Harmaguédon</a:t>
            </a:r>
          </a:p>
          <a:p>
            <a:pPr marL="0" indent="0" defTabSz="362204">
              <a:spcBef>
                <a:spcPts val="0"/>
              </a:spcBef>
              <a:buSzTx/>
              <a:buNone/>
              <a:defRPr sz="2356">
                <a:latin typeface="Gill Sans"/>
                <a:ea typeface="Gill Sans"/>
                <a:cs typeface="Gill Sans"/>
                <a:sym typeface="Gill Sans"/>
              </a:defRPr>
            </a:pPr>
            <a:r>
              <a:t>Ce que veut dire que Satan sera enchaîné pendant le règne</a:t>
            </a:r>
          </a:p>
          <a:p>
            <a:pPr marL="0" indent="0" defTabSz="362204">
              <a:spcBef>
                <a:spcPts val="0"/>
              </a:spcBef>
              <a:buSzTx/>
              <a:buNone/>
              <a:defRPr sz="2356">
                <a:latin typeface="Gill Sans"/>
                <a:ea typeface="Gill Sans"/>
                <a:cs typeface="Gill Sans"/>
                <a:sym typeface="Gill Sans"/>
              </a:defRPr>
            </a:pPr>
            <a:r>
              <a:t>La différence entre un corps glorifié d’un saint et celui du sujet du roi</a:t>
            </a:r>
          </a:p>
          <a:p>
            <a:pPr marL="0" indent="0" defTabSz="362204">
              <a:spcBef>
                <a:spcPts val="0"/>
              </a:spcBef>
              <a:buSzTx/>
              <a:buNone/>
              <a:defRPr sz="2356">
                <a:latin typeface="Gill Sans"/>
                <a:ea typeface="Gill Sans"/>
                <a:cs typeface="Gill Sans"/>
                <a:sym typeface="Gill Sans"/>
              </a:defRPr>
            </a:pPr>
            <a:r>
              <a:t>La différence entre tribunal de Christ et jugement dernier</a:t>
            </a:r>
            <a:br/>
            <a:r>
              <a:t>Ce que nous ferons sur terre pendant le règne</a:t>
            </a:r>
            <a:br/>
            <a:r>
              <a:t>Si ce qui va se passer peut avoir une influence sur ma manière de vivre et d'agir aujourd’hui </a:t>
            </a:r>
          </a:p>
        </p:txBody>
      </p:sp>
      <p:sp>
        <p:nvSpPr>
          <p:cNvPr id="322" name="Peut-être vous demandez-vous"/>
          <p:cNvSpPr txBox="1"/>
          <p:nvPr>
            <p:ph type="title"/>
          </p:nvPr>
        </p:nvSpPr>
        <p:spPr>
          <a:prstGeom prst="rect">
            <a:avLst/>
          </a:prstGeom>
        </p:spPr>
        <p:txBody>
          <a:bodyPr/>
          <a:lstStyle>
            <a:lvl1pPr defTabSz="543305">
              <a:defRPr spc="-223" sz="7440">
                <a:latin typeface="Gill Sans"/>
                <a:ea typeface="Gill Sans"/>
                <a:cs typeface="Gill Sans"/>
                <a:sym typeface="Gill Sans"/>
              </a:defRPr>
            </a:lvl1pPr>
          </a:lstStyle>
          <a:p>
            <a:pPr/>
            <a:r>
              <a:t>Peut-être vous demandez-vous </a:t>
            </a:r>
          </a:p>
        </p:txBody>
      </p:sp>
      <p:sp>
        <p:nvSpPr>
          <p:cNvPr id="323" name="Nous pourrons parler…"/>
          <p:cNvSpPr/>
          <p:nvPr/>
        </p:nvSpPr>
        <p:spPr>
          <a:xfrm>
            <a:off x="8775700" y="7727533"/>
            <a:ext cx="3630884" cy="1861390"/>
          </a:xfrm>
          <a:prstGeom prst="ellipse">
            <a:avLst/>
          </a:pr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p>
            <a:pPr>
              <a:defRPr sz="2600">
                <a:latin typeface="Gill Sans"/>
                <a:ea typeface="Gill Sans"/>
                <a:cs typeface="Gill Sans"/>
                <a:sym typeface="Gill Sans"/>
              </a:defRPr>
            </a:pPr>
            <a:r>
              <a:t>Nous pourrons parler </a:t>
            </a:r>
          </a:p>
          <a:p>
            <a:pPr>
              <a:defRPr sz="2600">
                <a:latin typeface="Gill Sans"/>
                <a:ea typeface="Gill Sans"/>
                <a:cs typeface="Gill Sans"/>
                <a:sym typeface="Gill Sans"/>
              </a:defRPr>
            </a:pPr>
            <a:r>
              <a:t>de ces questions, entre autres…</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2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23" grpId="1"/>
    </p:bldLst>
  </p:timing>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6" name="Introduction"/>
          <p:cNvSpPr txBox="1"/>
          <p:nvPr>
            <p:ph type="title"/>
          </p:nvPr>
        </p:nvSpPr>
        <p:spPr>
          <a:prstGeom prst="rect">
            <a:avLst/>
          </a:prstGeom>
        </p:spPr>
        <p:txBody>
          <a:bodyPr/>
          <a:lstStyle>
            <a:lvl1pPr>
              <a:defRPr>
                <a:latin typeface="Gill Sans"/>
                <a:ea typeface="Gill Sans"/>
                <a:cs typeface="Gill Sans"/>
                <a:sym typeface="Gill Sans"/>
              </a:defRPr>
            </a:lvl1pPr>
          </a:lstStyle>
          <a:p>
            <a:pPr/>
            <a:r>
              <a:t>Introduction</a:t>
            </a:r>
          </a:p>
        </p:txBody>
      </p:sp>
      <p:sp>
        <p:nvSpPr>
          <p:cNvPr id="137" name="Celui qui persévèrera jusqu’à la fin sera sauvé (Mat 24.13) : la perte du salut, un salut qui dépend de notre persévérance ? Quelle est cette fin ?…"/>
          <p:cNvSpPr txBox="1"/>
          <p:nvPr>
            <p:ph type="body" idx="1"/>
          </p:nvPr>
        </p:nvSpPr>
        <p:spPr>
          <a:xfrm>
            <a:off x="676919" y="2578100"/>
            <a:ext cx="8267297" cy="6660504"/>
          </a:xfrm>
          <a:prstGeom prst="rect">
            <a:avLst/>
          </a:prstGeom>
        </p:spPr>
        <p:txBody>
          <a:bodyPr/>
          <a:lstStyle/>
          <a:p>
            <a:pPr marL="320039" indent="-320039" defTabSz="408940">
              <a:spcBef>
                <a:spcPts val="700"/>
              </a:spcBef>
              <a:defRPr sz="2660">
                <a:latin typeface="Gill Sans"/>
                <a:ea typeface="Gill Sans"/>
                <a:cs typeface="Gill Sans"/>
                <a:sym typeface="Gill Sans"/>
              </a:defRPr>
            </a:pPr>
            <a:r>
              <a:rPr i="1"/>
              <a:t>Celui qui persévèrera jusqu’à la fin sera sauvé</a:t>
            </a:r>
            <a:r>
              <a:t> (Mat 24.13) : la perte du salut, un salut qui dépend de notre persévérance ? Quelle est cette fin ?</a:t>
            </a:r>
          </a:p>
          <a:p>
            <a:pPr marL="320039" indent="-320039" defTabSz="408940">
              <a:spcBef>
                <a:spcPts val="700"/>
              </a:spcBef>
              <a:defRPr sz="2660">
                <a:latin typeface="Gill Sans"/>
                <a:ea typeface="Gill Sans"/>
                <a:cs typeface="Gill Sans"/>
                <a:sym typeface="Gill Sans"/>
              </a:defRPr>
            </a:pPr>
            <a:r>
              <a:rPr i="1"/>
              <a:t>C'est à travers beaucoup de difficultés qu'il nous faut entrer dans le royaume de Dieu</a:t>
            </a:r>
            <a:r>
              <a:t> (Actes 14.22) : le salut par les œuvres, si le royaume de Dieu est le domaine de ceux qui sont sauvés ? Quelles sont ces difficultés ?</a:t>
            </a:r>
          </a:p>
          <a:p>
            <a:pPr marL="320039" indent="-320039" defTabSz="408940">
              <a:spcBef>
                <a:spcPts val="700"/>
              </a:spcBef>
              <a:defRPr sz="2660">
                <a:latin typeface="Gill Sans"/>
                <a:ea typeface="Gill Sans"/>
                <a:cs typeface="Gill Sans"/>
                <a:sym typeface="Gill Sans"/>
              </a:defRPr>
            </a:pPr>
            <a:r>
              <a:rPr i="1"/>
              <a:t>Sa maison, c'est nous, pourvu que nous retenions fermement jusqu'à la fin la confiance et l'espérance dont nous tirons notre fierté</a:t>
            </a:r>
            <a:r>
              <a:t> (Hébreux 3.6) : Pouvons-nous être rejetés par Dieu ? Nous sommes sa maison ! (1Ti 3.15)</a:t>
            </a:r>
          </a:p>
          <a:p>
            <a:pPr marL="320039" indent="-320039" defTabSz="408940">
              <a:spcBef>
                <a:spcPts val="700"/>
              </a:spcBef>
              <a:defRPr sz="2660">
                <a:latin typeface="Gill Sans"/>
                <a:ea typeface="Gill Sans"/>
                <a:cs typeface="Gill Sans"/>
                <a:sym typeface="Gill Sans"/>
              </a:defRPr>
            </a:pPr>
            <a:r>
              <a:rPr i="1"/>
              <a:t>Considère donc la bonté et la sévérité de Dieu : sévérité envers ceux qui sont tombés et bonté envers toi, si tu demeures dans sa bonté ; autrement, toi aussi tu seras retranché</a:t>
            </a:r>
            <a:r>
              <a:t> (Ro 11.22) : Dieu peut nous retrancher, comme il l’a fait pour Israël !</a:t>
            </a:r>
          </a:p>
        </p:txBody>
      </p:sp>
      <p:sp>
        <p:nvSpPr>
          <p:cNvPr id="138" name="Un message du Seigneur à comprendre"/>
          <p:cNvSpPr/>
          <p:nvPr/>
        </p:nvSpPr>
        <p:spPr>
          <a:xfrm>
            <a:off x="9086850" y="2667000"/>
            <a:ext cx="3424635" cy="10584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03" y="0"/>
                </a:moveTo>
                <a:cubicBezTo>
                  <a:pt x="1781" y="0"/>
                  <a:pt x="1602" y="580"/>
                  <a:pt x="1602" y="1296"/>
                </a:cubicBezTo>
                <a:lnTo>
                  <a:pt x="1602" y="10367"/>
                </a:lnTo>
                <a:lnTo>
                  <a:pt x="0" y="12958"/>
                </a:lnTo>
                <a:lnTo>
                  <a:pt x="1602" y="15550"/>
                </a:lnTo>
                <a:lnTo>
                  <a:pt x="1602" y="20304"/>
                </a:lnTo>
                <a:cubicBezTo>
                  <a:pt x="1602" y="21020"/>
                  <a:pt x="1781" y="21600"/>
                  <a:pt x="2003" y="21600"/>
                </a:cubicBezTo>
                <a:lnTo>
                  <a:pt x="21199" y="21600"/>
                </a:lnTo>
                <a:cubicBezTo>
                  <a:pt x="21421" y="21600"/>
                  <a:pt x="21600" y="21020"/>
                  <a:pt x="21600" y="20304"/>
                </a:cubicBezTo>
                <a:lnTo>
                  <a:pt x="21600" y="1296"/>
                </a:lnTo>
                <a:cubicBezTo>
                  <a:pt x="21600" y="580"/>
                  <a:pt x="21421" y="0"/>
                  <a:pt x="21199" y="0"/>
                </a:cubicBezTo>
                <a:lnTo>
                  <a:pt x="2003"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Un message du Seigneur à comprendre</a:t>
            </a:r>
          </a:p>
        </p:txBody>
      </p:sp>
      <p:sp>
        <p:nvSpPr>
          <p:cNvPr id="139" name="Définir le royaume de Dieu"/>
          <p:cNvSpPr/>
          <p:nvPr/>
        </p:nvSpPr>
        <p:spPr>
          <a:xfrm>
            <a:off x="9086850" y="4051300"/>
            <a:ext cx="3424635" cy="10584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03" y="0"/>
                </a:moveTo>
                <a:cubicBezTo>
                  <a:pt x="1781" y="0"/>
                  <a:pt x="1602" y="580"/>
                  <a:pt x="1602" y="1296"/>
                </a:cubicBezTo>
                <a:lnTo>
                  <a:pt x="1602" y="10367"/>
                </a:lnTo>
                <a:lnTo>
                  <a:pt x="0" y="12958"/>
                </a:lnTo>
                <a:lnTo>
                  <a:pt x="1602" y="15550"/>
                </a:lnTo>
                <a:lnTo>
                  <a:pt x="1602" y="20304"/>
                </a:lnTo>
                <a:cubicBezTo>
                  <a:pt x="1602" y="21020"/>
                  <a:pt x="1781" y="21600"/>
                  <a:pt x="2003" y="21600"/>
                </a:cubicBezTo>
                <a:lnTo>
                  <a:pt x="21199" y="21600"/>
                </a:lnTo>
                <a:cubicBezTo>
                  <a:pt x="21421" y="21600"/>
                  <a:pt x="21600" y="21020"/>
                  <a:pt x="21600" y="20304"/>
                </a:cubicBezTo>
                <a:lnTo>
                  <a:pt x="21600" y="1296"/>
                </a:lnTo>
                <a:cubicBezTo>
                  <a:pt x="21600" y="580"/>
                  <a:pt x="21421" y="0"/>
                  <a:pt x="21199" y="0"/>
                </a:cubicBezTo>
                <a:lnTo>
                  <a:pt x="2003"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Définir le royaume de Dieu</a:t>
            </a:r>
          </a:p>
        </p:txBody>
      </p:sp>
      <p:sp>
        <p:nvSpPr>
          <p:cNvPr id="140" name="Sommes-nous la maison de Dieu (1Pi 4.17) ?"/>
          <p:cNvSpPr/>
          <p:nvPr/>
        </p:nvSpPr>
        <p:spPr>
          <a:xfrm>
            <a:off x="9086850" y="5626100"/>
            <a:ext cx="3424635" cy="12743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03" y="0"/>
                </a:moveTo>
                <a:cubicBezTo>
                  <a:pt x="1781" y="0"/>
                  <a:pt x="1602" y="482"/>
                  <a:pt x="1602" y="1076"/>
                </a:cubicBezTo>
                <a:lnTo>
                  <a:pt x="1602" y="12270"/>
                </a:lnTo>
                <a:lnTo>
                  <a:pt x="0" y="14422"/>
                </a:lnTo>
                <a:lnTo>
                  <a:pt x="1602" y="16575"/>
                </a:lnTo>
                <a:lnTo>
                  <a:pt x="1602" y="20524"/>
                </a:lnTo>
                <a:cubicBezTo>
                  <a:pt x="1602" y="21118"/>
                  <a:pt x="1781" y="21600"/>
                  <a:pt x="2003" y="21600"/>
                </a:cubicBezTo>
                <a:lnTo>
                  <a:pt x="21199" y="21600"/>
                </a:lnTo>
                <a:cubicBezTo>
                  <a:pt x="21421" y="21600"/>
                  <a:pt x="21600" y="21118"/>
                  <a:pt x="21600" y="20524"/>
                </a:cubicBezTo>
                <a:lnTo>
                  <a:pt x="21600" y="1076"/>
                </a:lnTo>
                <a:cubicBezTo>
                  <a:pt x="21600" y="482"/>
                  <a:pt x="21421" y="0"/>
                  <a:pt x="21199" y="0"/>
                </a:cubicBezTo>
                <a:lnTo>
                  <a:pt x="2003"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Sommes-nous la maison de Dieu (1Pi 4.17) ?</a:t>
            </a:r>
          </a:p>
        </p:txBody>
      </p:sp>
      <p:sp>
        <p:nvSpPr>
          <p:cNvPr id="141" name="De quoi Israël a-t-il été retranché ?"/>
          <p:cNvSpPr/>
          <p:nvPr/>
        </p:nvSpPr>
        <p:spPr>
          <a:xfrm>
            <a:off x="9086850" y="7416800"/>
            <a:ext cx="3424635" cy="10584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03" y="0"/>
                </a:moveTo>
                <a:cubicBezTo>
                  <a:pt x="1781" y="0"/>
                  <a:pt x="1602" y="580"/>
                  <a:pt x="1602" y="1296"/>
                </a:cubicBezTo>
                <a:lnTo>
                  <a:pt x="1602" y="10367"/>
                </a:lnTo>
                <a:lnTo>
                  <a:pt x="0" y="12958"/>
                </a:lnTo>
                <a:lnTo>
                  <a:pt x="1602" y="15550"/>
                </a:lnTo>
                <a:lnTo>
                  <a:pt x="1602" y="20304"/>
                </a:lnTo>
                <a:cubicBezTo>
                  <a:pt x="1602" y="21020"/>
                  <a:pt x="1781" y="21600"/>
                  <a:pt x="2003" y="21600"/>
                </a:cubicBezTo>
                <a:lnTo>
                  <a:pt x="21199" y="21600"/>
                </a:lnTo>
                <a:cubicBezTo>
                  <a:pt x="21421" y="21600"/>
                  <a:pt x="21600" y="21020"/>
                  <a:pt x="21600" y="20304"/>
                </a:cubicBezTo>
                <a:lnTo>
                  <a:pt x="21600" y="1296"/>
                </a:lnTo>
                <a:cubicBezTo>
                  <a:pt x="21600" y="580"/>
                  <a:pt x="21421" y="0"/>
                  <a:pt x="21199" y="0"/>
                </a:cubicBezTo>
                <a:lnTo>
                  <a:pt x="2003"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De quoi Israël a-t-il été retranché ?</a:t>
            </a:r>
          </a:p>
        </p:txBody>
      </p:sp>
    </p:spTree>
  </p:cSld>
  <p:clrMapOvr>
    <a:masterClrMapping/>
  </p:clrMapOvr>
  <mc:AlternateContent xmlns:mc="http://schemas.openxmlformats.org/markup-compatibility/2006">
    <mc:Choice xmlns:p14="http://schemas.microsoft.com/office/powerpoint/2010/main" Requires="p14">
      <p:transition spd="slow" advClick="1" p14:dur="1500">
        <p14:doors dir="vert"/>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3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3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2" fill="hold">
                                  <p:stCondLst>
                                    <p:cond delay="0"/>
                                  </p:stCondLst>
                                  <p:iterate type="el" backwards="0">
                                    <p:tmAbs val="0"/>
                                  </p:iterate>
                                  <p:childTnLst>
                                    <p:set>
                                      <p:cBhvr>
                                        <p:cTn id="18" fill="hold"/>
                                        <p:tgtEl>
                                          <p:spTgt spid="1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4" fill="hold">
                                  <p:stCondLst>
                                    <p:cond delay="0"/>
                                  </p:stCondLst>
                                  <p:iterate type="el" backwards="0">
                                    <p:tmAbs val="0"/>
                                  </p:iterate>
                                  <p:childTnLst>
                                    <p:set>
                                      <p:cBhvr>
                                        <p:cTn id="22" fill="hold"/>
                                        <p:tgtEl>
                                          <p:spTgt spid="14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2" fill="hold">
                                  <p:stCondLst>
                                    <p:cond delay="0"/>
                                  </p:stCondLst>
                                  <p:iterate type="el" backwards="0">
                                    <p:tmAbs val="0"/>
                                  </p:iterate>
                                  <p:childTnLst>
                                    <p:set>
                                      <p:cBhvr>
                                        <p:cTn id="26" fill="hold"/>
                                        <p:tgtEl>
                                          <p:spTgt spid="137">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5" fill="hold">
                                  <p:stCondLst>
                                    <p:cond delay="0"/>
                                  </p:stCondLst>
                                  <p:iterate type="el" backwards="0">
                                    <p:tmAbs val="0"/>
                                  </p:iterate>
                                  <p:childTnLst>
                                    <p:set>
                                      <p:cBhvr>
                                        <p:cTn id="30" fill="hold"/>
                                        <p:tgtEl>
                                          <p:spTgt spid="14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40" grpId="4"/>
      <p:bldP build="whole" bldLvl="1" animBg="1" rev="0" advAuto="0" spid="138" grpId="1"/>
      <p:bldP build="whole" bldLvl="1" animBg="1" rev="0" advAuto="0" spid="139" grpId="3"/>
      <p:bldP build="whole" bldLvl="1" animBg="1" rev="0" advAuto="0" spid="141" grpId="5"/>
      <p:bldP build="p" bldLvl="5" animBg="1" rev="0" advAuto="0" spid="137" grpId="2"/>
    </p:bldLst>
  </p:timing>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Enjeux du calendrier"/>
          <p:cNvSpPr txBox="1"/>
          <p:nvPr>
            <p:ph type="title"/>
          </p:nvPr>
        </p:nvSpPr>
        <p:spPr>
          <a:xfrm>
            <a:off x="952500" y="406400"/>
            <a:ext cx="8888687" cy="2120900"/>
          </a:xfrm>
          <a:prstGeom prst="rect">
            <a:avLst/>
          </a:prstGeom>
        </p:spPr>
        <p:txBody>
          <a:bodyPr/>
          <a:lstStyle>
            <a:lvl1pPr>
              <a:defRPr>
                <a:latin typeface="Gill Sans"/>
                <a:ea typeface="Gill Sans"/>
                <a:cs typeface="Gill Sans"/>
                <a:sym typeface="Gill Sans"/>
              </a:defRPr>
            </a:lvl1pPr>
          </a:lstStyle>
          <a:p>
            <a:pPr/>
            <a:r>
              <a:t>Enjeux du calendrier</a:t>
            </a:r>
          </a:p>
        </p:txBody>
      </p:sp>
      <p:sp>
        <p:nvSpPr>
          <p:cNvPr id="144" name="L’évangile politique de Dieu : Les nations seront bénies par ta semence (Gen 12.3)…"/>
          <p:cNvSpPr txBox="1"/>
          <p:nvPr>
            <p:ph type="body" idx="1"/>
          </p:nvPr>
        </p:nvSpPr>
        <p:spPr>
          <a:xfrm>
            <a:off x="1398975" y="3003449"/>
            <a:ext cx="10206850" cy="6395643"/>
          </a:xfrm>
          <a:prstGeom prst="rect">
            <a:avLst/>
          </a:prstGeom>
        </p:spPr>
        <p:txBody>
          <a:bodyPr/>
          <a:lstStyle/>
          <a:p>
            <a:pPr marL="356615" indent="-356615" defTabSz="455675">
              <a:spcBef>
                <a:spcPts val="1100"/>
              </a:spcBef>
              <a:defRPr sz="2964">
                <a:latin typeface="Gill Sans"/>
                <a:ea typeface="Gill Sans"/>
                <a:cs typeface="Gill Sans"/>
                <a:sym typeface="Gill Sans"/>
              </a:defRPr>
            </a:pPr>
            <a:r>
              <a:rPr u="sng"/>
              <a:t>L’évangile politique de Dieu</a:t>
            </a:r>
            <a:r>
              <a:t> : </a:t>
            </a:r>
            <a:r>
              <a:rPr i="1"/>
              <a:t>Les nations seront bénies par ta semence</a:t>
            </a:r>
            <a:r>
              <a:t> (Gen 12.3)</a:t>
            </a:r>
          </a:p>
          <a:p>
            <a:pPr marL="356615" indent="-356615" defTabSz="455675">
              <a:spcBef>
                <a:spcPts val="1100"/>
              </a:spcBef>
              <a:defRPr sz="2964">
                <a:latin typeface="Gill Sans"/>
                <a:ea typeface="Gill Sans"/>
                <a:cs typeface="Gill Sans"/>
                <a:sym typeface="Gill Sans"/>
              </a:defRPr>
            </a:pPr>
            <a:r>
              <a:rPr u="sng"/>
              <a:t>L’empire/les bêtes en l’absence d’Israël</a:t>
            </a:r>
            <a:r>
              <a:t> : </a:t>
            </a:r>
            <a:r>
              <a:rPr i="1"/>
              <a:t>Jérusalem sera piétinée par des non-Juifs jusqu'à ce que la période accordée aux nations prenne fin</a:t>
            </a:r>
            <a:r>
              <a:t> (Lc 21.24)</a:t>
            </a:r>
          </a:p>
          <a:p>
            <a:pPr marL="356615" indent="-356615" defTabSz="455675">
              <a:spcBef>
                <a:spcPts val="1100"/>
              </a:spcBef>
              <a:defRPr sz="2964">
                <a:latin typeface="Gill Sans"/>
                <a:ea typeface="Gill Sans"/>
                <a:cs typeface="Gill Sans"/>
                <a:sym typeface="Gill Sans"/>
              </a:defRPr>
            </a:pPr>
            <a:r>
              <a:rPr u="sng"/>
              <a:t>Des récompenses particulières</a:t>
            </a:r>
            <a:r>
              <a:t> : </a:t>
            </a:r>
            <a:r>
              <a:rPr i="1"/>
              <a:t>Il nous faut comparaître devant le tribunal du Christ afin que nous recevions selon ce que nous aurons fait dans le corps, soir bien, soit mal</a:t>
            </a:r>
            <a:r>
              <a:t> (2Co 5.10)</a:t>
            </a:r>
          </a:p>
          <a:p>
            <a:pPr marL="356615" indent="-356615" defTabSz="455675">
              <a:spcBef>
                <a:spcPts val="1100"/>
              </a:spcBef>
              <a:defRPr sz="2964">
                <a:latin typeface="Gill Sans"/>
                <a:ea typeface="Gill Sans"/>
                <a:cs typeface="Gill Sans"/>
                <a:sym typeface="Gill Sans"/>
              </a:defRPr>
            </a:pPr>
            <a:r>
              <a:rPr u="sng"/>
              <a:t>Un jugement annoncé, un moment, une durée</a:t>
            </a:r>
            <a:r>
              <a:t> : </a:t>
            </a:r>
            <a:r>
              <a:rPr i="1"/>
              <a:t>Le Christ jugera vivants et morts par son apparition et par son règne</a:t>
            </a:r>
            <a:r>
              <a:t> (2Ti 4.1)</a:t>
            </a:r>
          </a:p>
          <a:p>
            <a:pPr marL="356615" indent="-356615" defTabSz="455675">
              <a:spcBef>
                <a:spcPts val="1100"/>
              </a:spcBef>
              <a:defRPr sz="2964">
                <a:latin typeface="Gill Sans"/>
                <a:ea typeface="Gill Sans"/>
                <a:cs typeface="Gill Sans"/>
                <a:sym typeface="Gill Sans"/>
              </a:defRPr>
            </a:pPr>
            <a:r>
              <a:rPr u="sng"/>
              <a:t>Un futur mandat</a:t>
            </a:r>
            <a:r>
              <a:t> : </a:t>
            </a:r>
            <a:r>
              <a:rPr i="1"/>
              <a:t>Au vainqueur, à celui qui accomplit mes œuvres jusqu'à la fin, je donnerai autorité sur les nations. Il les dirigera avec un sceptre de fer</a:t>
            </a:r>
            <a:r>
              <a:t> (Ap 2.26)</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4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14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14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144">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44" grpId="1"/>
    </p:bldLst>
  </p:timing>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Enjeux du calendrier"/>
          <p:cNvSpPr txBox="1"/>
          <p:nvPr>
            <p:ph type="title"/>
          </p:nvPr>
        </p:nvSpPr>
        <p:spPr>
          <a:xfrm>
            <a:off x="952500" y="406400"/>
            <a:ext cx="8888687" cy="2120900"/>
          </a:xfrm>
          <a:prstGeom prst="rect">
            <a:avLst/>
          </a:prstGeom>
        </p:spPr>
        <p:txBody>
          <a:bodyPr/>
          <a:lstStyle>
            <a:lvl1pPr>
              <a:defRPr>
                <a:latin typeface="Gill Sans"/>
                <a:ea typeface="Gill Sans"/>
                <a:cs typeface="Gill Sans"/>
                <a:sym typeface="Gill Sans"/>
              </a:defRPr>
            </a:lvl1pPr>
          </a:lstStyle>
          <a:p>
            <a:pPr/>
            <a:r>
              <a:t>Enjeux du calendrier</a:t>
            </a:r>
          </a:p>
        </p:txBody>
      </p:sp>
      <p:sp>
        <p:nvSpPr>
          <p:cNvPr id="147" name="Une construction quotidienne : Il nous faut comparaître devant le tribunal du Christ afin que nous recevions selon ce que nous aurons fait dans le corps, soir bien, soit mal (2Co 5.10)…"/>
          <p:cNvSpPr txBox="1"/>
          <p:nvPr>
            <p:ph type="body" idx="1"/>
          </p:nvPr>
        </p:nvSpPr>
        <p:spPr>
          <a:xfrm>
            <a:off x="1398975" y="3003449"/>
            <a:ext cx="10206850" cy="6395643"/>
          </a:xfrm>
          <a:prstGeom prst="rect">
            <a:avLst/>
          </a:prstGeom>
        </p:spPr>
        <p:txBody>
          <a:bodyPr/>
          <a:lstStyle/>
          <a:p>
            <a:pPr marL="443484" indent="-443484" defTabSz="566674">
              <a:spcBef>
                <a:spcPts val="1400"/>
              </a:spcBef>
              <a:defRPr sz="3686">
                <a:latin typeface="Gill Sans"/>
                <a:ea typeface="Gill Sans"/>
                <a:cs typeface="Gill Sans"/>
                <a:sym typeface="Gill Sans"/>
              </a:defRPr>
            </a:pPr>
            <a:r>
              <a:rPr u="sng"/>
              <a:t>Une construction quotidienne</a:t>
            </a:r>
            <a:r>
              <a:t> : </a:t>
            </a:r>
            <a:r>
              <a:rPr i="1"/>
              <a:t>Il nous faut comparaître devant le tribunal du Christ afin que nous recevions selon ce que nous aurons fait dans le corps, soir bien, soit mal</a:t>
            </a:r>
            <a:r>
              <a:t> (2Co 5.10)</a:t>
            </a:r>
          </a:p>
          <a:p>
            <a:pPr marL="443484" indent="-443484" defTabSz="566674">
              <a:spcBef>
                <a:spcPts val="1400"/>
              </a:spcBef>
              <a:defRPr sz="3686">
                <a:latin typeface="Gill Sans"/>
                <a:ea typeface="Gill Sans"/>
                <a:cs typeface="Gill Sans"/>
                <a:sym typeface="Gill Sans"/>
              </a:defRPr>
            </a:pPr>
            <a:r>
              <a:rPr u="sng"/>
              <a:t>Une colère qui peut s’estomper</a:t>
            </a:r>
            <a:r>
              <a:t> : </a:t>
            </a:r>
            <a:r>
              <a:rPr i="1"/>
              <a:t>Le Christ jugera vivants et morts par son apparition et par son règne</a:t>
            </a:r>
            <a:r>
              <a:t> (2Ti 4.1)</a:t>
            </a:r>
          </a:p>
          <a:p>
            <a:pPr marL="443484" indent="-443484" defTabSz="566674">
              <a:spcBef>
                <a:spcPts val="1400"/>
              </a:spcBef>
              <a:defRPr sz="3686">
                <a:latin typeface="Gill Sans"/>
                <a:ea typeface="Gill Sans"/>
                <a:cs typeface="Gill Sans"/>
                <a:sym typeface="Gill Sans"/>
              </a:defRPr>
            </a:pPr>
            <a:r>
              <a:rPr u="sng"/>
              <a:t>Attendre le règne de justice</a:t>
            </a:r>
            <a:r>
              <a:t> : </a:t>
            </a:r>
            <a:r>
              <a:rPr i="1"/>
              <a:t>Au vainqueur, à celui qui accomplit mes œuvres jusqu'à la fin, je donnerai autorité sur les nations. Il les dirigera avec un sceptre de fer</a:t>
            </a:r>
            <a:r>
              <a:t> (Ap 2.26)</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4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147">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47" grpId="1"/>
    </p:bldLst>
  </p:timing>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Plan"/>
          <p:cNvSpPr txBox="1"/>
          <p:nvPr>
            <p:ph type="title"/>
          </p:nvPr>
        </p:nvSpPr>
        <p:spPr>
          <a:prstGeom prst="rect">
            <a:avLst/>
          </a:prstGeom>
        </p:spPr>
        <p:txBody>
          <a:bodyPr/>
          <a:lstStyle>
            <a:lvl1pPr>
              <a:defRPr>
                <a:latin typeface="Gill Sans"/>
                <a:ea typeface="Gill Sans"/>
                <a:cs typeface="Gill Sans"/>
                <a:sym typeface="Gill Sans"/>
              </a:defRPr>
            </a:lvl1pPr>
          </a:lstStyle>
          <a:p>
            <a:pPr/>
            <a:r>
              <a:t>Plan</a:t>
            </a:r>
          </a:p>
        </p:txBody>
      </p:sp>
      <p:sp>
        <p:nvSpPr>
          <p:cNvPr id="150" name="Le règne…"/>
          <p:cNvSpPr txBox="1"/>
          <p:nvPr>
            <p:ph type="body" idx="1"/>
          </p:nvPr>
        </p:nvSpPr>
        <p:spPr>
          <a:xfrm>
            <a:off x="2368752" y="2552700"/>
            <a:ext cx="8267296" cy="6660504"/>
          </a:xfrm>
          <a:prstGeom prst="rect">
            <a:avLst/>
          </a:prstGeom>
        </p:spPr>
        <p:txBody>
          <a:bodyPr/>
          <a:lstStyle/>
          <a:p>
            <a:pPr marL="0" indent="0" algn="ctr">
              <a:spcBef>
                <a:spcPts val="1000"/>
              </a:spcBef>
              <a:buSzTx/>
              <a:buNone/>
              <a:defRPr sz="5200">
                <a:latin typeface="Gill Sans"/>
                <a:ea typeface="Gill Sans"/>
                <a:cs typeface="Gill Sans"/>
                <a:sym typeface="Gill Sans"/>
              </a:defRPr>
            </a:pPr>
            <a:r>
              <a:t>Le règne</a:t>
            </a:r>
          </a:p>
          <a:p>
            <a:pPr marL="0" indent="0" algn="ctr">
              <a:spcBef>
                <a:spcPts val="1000"/>
              </a:spcBef>
              <a:buSzTx/>
              <a:buNone/>
              <a:defRPr sz="5200">
                <a:latin typeface="Gill Sans"/>
                <a:ea typeface="Gill Sans"/>
                <a:cs typeface="Gill Sans"/>
                <a:sym typeface="Gill Sans"/>
              </a:defRPr>
            </a:pPr>
            <a:r>
              <a:t>Les annexes</a:t>
            </a:r>
          </a:p>
          <a:p>
            <a:pPr marL="0" indent="0" algn="ctr">
              <a:spcBef>
                <a:spcPts val="1000"/>
              </a:spcBef>
              <a:buSzTx/>
              <a:buNone/>
              <a:defRPr sz="5200">
                <a:latin typeface="Gill Sans"/>
                <a:ea typeface="Gill Sans"/>
                <a:cs typeface="Gill Sans"/>
                <a:sym typeface="Gill Sans"/>
              </a:defRPr>
            </a:pPr>
            <a:r>
              <a:t>Des calendriers</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Le règne du Christ,…"/>
          <p:cNvSpPr txBox="1"/>
          <p:nvPr>
            <p:ph type="title"/>
          </p:nvPr>
        </p:nvSpPr>
        <p:spPr>
          <a:xfrm>
            <a:off x="952500" y="406400"/>
            <a:ext cx="8888687" cy="2120900"/>
          </a:xfrm>
          <a:prstGeom prst="rect">
            <a:avLst/>
          </a:prstGeom>
        </p:spPr>
        <p:txBody>
          <a:bodyPr/>
          <a:lstStyle/>
          <a:p>
            <a:pPr defTabSz="502412">
              <a:lnSpc>
                <a:spcPts val="6100"/>
              </a:lnSpc>
              <a:defRPr sz="6880">
                <a:latin typeface="Gill Sans"/>
                <a:ea typeface="Gill Sans"/>
                <a:cs typeface="Gill Sans"/>
                <a:sym typeface="Gill Sans"/>
              </a:defRPr>
            </a:pPr>
            <a:r>
              <a:t>Le règne du Christ,</a:t>
            </a:r>
          </a:p>
          <a:p>
            <a:pPr defTabSz="502412">
              <a:lnSpc>
                <a:spcPts val="6100"/>
              </a:lnSpc>
              <a:defRPr sz="6880">
                <a:latin typeface="Gill Sans"/>
                <a:ea typeface="Gill Sans"/>
                <a:cs typeface="Gill Sans"/>
                <a:sym typeface="Gill Sans"/>
              </a:defRPr>
            </a:pPr>
            <a:r>
              <a:t>un aboutissement partiel</a:t>
            </a:r>
          </a:p>
        </p:txBody>
      </p:sp>
      <p:sp>
        <p:nvSpPr>
          <p:cNvPr id="153" name="Des circonstances précises : Et l'Éternel sortira et combattra contre ces nations comme au jour où il a combattu au jour de la bataille. Ses pieds se tiendront, en ce jour-là, sur la montagne des Oliviers, qui est en face de Jérusalem, vers l’orient… Et "/>
          <p:cNvSpPr txBox="1"/>
          <p:nvPr>
            <p:ph type="body" idx="1"/>
          </p:nvPr>
        </p:nvSpPr>
        <p:spPr>
          <a:xfrm>
            <a:off x="1398975" y="3003449"/>
            <a:ext cx="10206850" cy="6395643"/>
          </a:xfrm>
          <a:prstGeom prst="rect">
            <a:avLst/>
          </a:prstGeom>
        </p:spPr>
        <p:txBody>
          <a:bodyPr/>
          <a:lstStyle/>
          <a:p>
            <a:pPr marL="320039" indent="-320039" defTabSz="408940">
              <a:spcBef>
                <a:spcPts val="1000"/>
              </a:spcBef>
              <a:defRPr sz="2660">
                <a:latin typeface="Gill Sans"/>
                <a:ea typeface="Gill Sans"/>
                <a:cs typeface="Gill Sans"/>
                <a:sym typeface="Gill Sans"/>
              </a:defRPr>
            </a:pPr>
            <a:r>
              <a:rPr u="sng"/>
              <a:t>Des circonstances précises</a:t>
            </a:r>
            <a:r>
              <a:t> : </a:t>
            </a:r>
            <a:r>
              <a:rPr i="1"/>
              <a:t>Et l'Éternel sortira et combattra contre ces nations comme au jour où il a combattu au jour de la bataille. Ses pieds se tiendront, en ce jour-là, sur la montagne des Oliviers, qui est en face de Jérusalem, vers l’orient</a:t>
            </a:r>
            <a:r>
              <a:t>… </a:t>
            </a:r>
            <a:r>
              <a:rPr i="1"/>
              <a:t>Et l’Eternel sera roi sur toute la terre</a:t>
            </a:r>
            <a:r>
              <a:t> (Zach 14.4,9)</a:t>
            </a:r>
          </a:p>
          <a:p>
            <a:pPr marL="320039" indent="-320039" defTabSz="408940">
              <a:spcBef>
                <a:spcPts val="1000"/>
              </a:spcBef>
              <a:defRPr sz="2660">
                <a:latin typeface="Gill Sans"/>
                <a:ea typeface="Gill Sans"/>
                <a:cs typeface="Gill Sans"/>
                <a:sym typeface="Gill Sans"/>
              </a:defRPr>
            </a:pPr>
            <a:r>
              <a:rPr u="sng"/>
              <a:t>Un règne sur la terre</a:t>
            </a:r>
            <a:r>
              <a:t> : </a:t>
            </a:r>
            <a:r>
              <a:rPr i="1"/>
              <a:t>Un homme se tenait près de moi et dit : c’est ici le lieu de MON trône, le lieu de la plante de MES pieds, où je demeurerai au milieu des fils d’Israël à toujours</a:t>
            </a:r>
            <a:r>
              <a:t> (Ez 43.7)</a:t>
            </a:r>
          </a:p>
          <a:p>
            <a:pPr marL="320039" indent="-320039" defTabSz="408940">
              <a:spcBef>
                <a:spcPts val="1000"/>
              </a:spcBef>
              <a:defRPr sz="2660">
                <a:latin typeface="Gill Sans"/>
                <a:ea typeface="Gill Sans"/>
                <a:cs typeface="Gill Sans"/>
                <a:sym typeface="Gill Sans"/>
              </a:defRPr>
            </a:pPr>
            <a:r>
              <a:rPr u="sng"/>
              <a:t>Une étape intermédiaire</a:t>
            </a:r>
            <a:r>
              <a:t> : </a:t>
            </a:r>
            <a:r>
              <a:rPr i="1"/>
              <a:t>Alors, des temps de rafraîchissement viendront de la part du Seigneur et il enverra le Messie qui vous était destiné, Jésus. C’est lui que le ciel doit recevoir jusqu’aux temps du rétablissement de toutes choses</a:t>
            </a:r>
            <a:r>
              <a:t> (Ac 3.21)</a:t>
            </a:r>
          </a:p>
          <a:p>
            <a:pPr marL="320039" indent="-320039" defTabSz="408940">
              <a:spcBef>
                <a:spcPts val="1000"/>
              </a:spcBef>
              <a:defRPr sz="2660">
                <a:latin typeface="Gill Sans"/>
                <a:ea typeface="Gill Sans"/>
                <a:cs typeface="Gill Sans"/>
                <a:sym typeface="Gill Sans"/>
              </a:defRPr>
            </a:pPr>
            <a:r>
              <a:rPr u="sng"/>
              <a:t>L’enseignement des nations</a:t>
            </a:r>
            <a:r>
              <a:t> : </a:t>
            </a:r>
            <a:r>
              <a:rPr i="1"/>
              <a:t>La maison de l'Eternel sera fondée au sommet des montagnes. Elle s'élèvera au-dessus des collines et toutes les nations y afflueront</a:t>
            </a:r>
            <a:r>
              <a:t> (Es 2.2)</a:t>
            </a:r>
          </a:p>
        </p:txBody>
      </p:sp>
      <p:sp>
        <p:nvSpPr>
          <p:cNvPr id="154" name="Le règne…"/>
          <p:cNvSpPr txBox="1"/>
          <p:nvPr/>
        </p:nvSpPr>
        <p:spPr>
          <a:xfrm>
            <a:off x="10509901" y="197884"/>
            <a:ext cx="2170847" cy="142520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defTabSz="286258">
              <a:defRPr sz="2548" u="sng">
                <a:latin typeface="Gill Sans"/>
                <a:ea typeface="Gill Sans"/>
                <a:cs typeface="Gill Sans"/>
                <a:sym typeface="Gill Sans"/>
              </a:defRPr>
            </a:pPr>
            <a:r>
              <a:t>Le règne</a:t>
            </a:r>
          </a:p>
          <a:p>
            <a:pPr algn="r" defTabSz="286258">
              <a:defRPr sz="2548">
                <a:latin typeface="Gill Sans"/>
                <a:ea typeface="Gill Sans"/>
                <a:cs typeface="Gill Sans"/>
                <a:sym typeface="Gill Sans"/>
              </a:defRPr>
            </a:pPr>
            <a:r>
              <a:t>Les annexes</a:t>
            </a:r>
          </a:p>
          <a:p>
            <a:pPr algn="r" defTabSz="286258">
              <a:defRPr sz="2548">
                <a:latin typeface="Gill Sans"/>
                <a:ea typeface="Gill Sans"/>
                <a:cs typeface="Gill Sans"/>
                <a:sym typeface="Gill Sans"/>
              </a:defRPr>
            </a:pPr>
            <a:r>
              <a:t>Des calendriers</a:t>
            </a:r>
          </a:p>
        </p:txBody>
      </p:sp>
      <p:sp>
        <p:nvSpPr>
          <p:cNvPr id="155" name="avant l’éternité"/>
          <p:cNvSpPr txBox="1"/>
          <p:nvPr/>
        </p:nvSpPr>
        <p:spPr>
          <a:xfrm>
            <a:off x="8000457" y="2021168"/>
            <a:ext cx="2566486" cy="584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sz="3300">
                <a:latin typeface="Gill Sans"/>
                <a:ea typeface="Gill Sans"/>
                <a:cs typeface="Gill Sans"/>
                <a:sym typeface="Gill Sans"/>
              </a:defRPr>
            </a:lvl1pPr>
          </a:lstStyle>
          <a:p>
            <a:pPr/>
            <a:r>
              <a:t>avant l’éternité </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5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15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153">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53" grpId="1"/>
    </p:bldLst>
  </p:timing>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7" name="Le NT reprend…"/>
          <p:cNvSpPr txBox="1"/>
          <p:nvPr>
            <p:ph type="body" idx="1"/>
          </p:nvPr>
        </p:nvSpPr>
        <p:spPr>
          <a:xfrm>
            <a:off x="952500" y="1733550"/>
            <a:ext cx="11099800" cy="6286500"/>
          </a:xfrm>
          <a:prstGeom prst="rect">
            <a:avLst/>
          </a:prstGeom>
        </p:spPr>
        <p:txBody>
          <a:bodyPr/>
          <a:lstStyle/>
          <a:p>
            <a:pPr marL="0" indent="0" algn="ctr">
              <a:spcBef>
                <a:spcPts val="0"/>
              </a:spcBef>
              <a:buSzTx/>
              <a:buNone/>
              <a:defRPr sz="5000">
                <a:latin typeface="Gill Sans"/>
                <a:ea typeface="Gill Sans"/>
                <a:cs typeface="Gill Sans"/>
                <a:sym typeface="Gill Sans"/>
              </a:defRPr>
            </a:pPr>
            <a:r>
              <a:t>Le NT reprend </a:t>
            </a:r>
          </a:p>
          <a:p>
            <a:pPr marL="0" indent="0" algn="ctr">
              <a:spcBef>
                <a:spcPts val="0"/>
              </a:spcBef>
              <a:buSzTx/>
              <a:buNone/>
              <a:defRPr sz="5000">
                <a:latin typeface="Gill Sans"/>
                <a:ea typeface="Gill Sans"/>
                <a:cs typeface="Gill Sans"/>
                <a:sym typeface="Gill Sans"/>
              </a:defRPr>
            </a:pPr>
            <a:r>
              <a:t>le thème du règne de Dieu,</a:t>
            </a:r>
          </a:p>
          <a:p>
            <a:pPr marL="0" indent="0" algn="ctr">
              <a:spcBef>
                <a:spcPts val="0"/>
              </a:spcBef>
              <a:buSzTx/>
              <a:buNone/>
              <a:defRPr sz="5000">
                <a:latin typeface="Gill Sans"/>
                <a:ea typeface="Gill Sans"/>
                <a:cs typeface="Gill Sans"/>
                <a:sym typeface="Gill Sans"/>
              </a:defRPr>
            </a:pPr>
            <a:r>
              <a:t>par Israël, qui représente Dieu,</a:t>
            </a:r>
          </a:p>
          <a:p>
            <a:pPr marL="0" indent="0" algn="ctr">
              <a:spcBef>
                <a:spcPts val="0"/>
              </a:spcBef>
              <a:buSzTx/>
              <a:buNone/>
              <a:defRPr sz="5000">
                <a:latin typeface="Gill Sans"/>
                <a:ea typeface="Gill Sans"/>
                <a:cs typeface="Gill Sans"/>
                <a:sym typeface="Gill Sans"/>
              </a:defRPr>
            </a:pPr>
            <a:r>
              <a:t>moyen de conversion des nations,</a:t>
            </a:r>
          </a:p>
          <a:p>
            <a:pPr marL="0" indent="0" algn="ctr">
              <a:spcBef>
                <a:spcPts val="0"/>
              </a:spcBef>
              <a:buSzTx/>
              <a:buNone/>
              <a:defRPr sz="5000">
                <a:latin typeface="Gill Sans"/>
                <a:ea typeface="Gill Sans"/>
                <a:cs typeface="Gill Sans"/>
                <a:sym typeface="Gill Sans"/>
              </a:defRPr>
            </a:pPr>
            <a:r>
              <a:t>une étape avant l’état éternel.</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159" name="Tableau 1"/>
          <p:cNvGraphicFramePr/>
          <p:nvPr/>
        </p:nvGraphicFramePr>
        <p:xfrm>
          <a:off x="323258" y="113668"/>
          <a:ext cx="12560495" cy="9538963"/>
        </p:xfrm>
        <a:graphic xmlns:a="http://schemas.openxmlformats.org/drawingml/2006/main">
          <a:graphicData uri="http://schemas.openxmlformats.org/drawingml/2006/table">
            <a:tbl>
              <a:tblPr firstCol="0" firstRow="1" lastCol="0" lastRow="0" bandCol="0" bandRow="0" rtl="0">
                <a:tableStyleId>{4C3C2611-4C71-4FC5-86AE-919BDF0F9419}</a:tableStyleId>
              </a:tblPr>
              <a:tblGrid>
                <a:gridCol w="2505448"/>
                <a:gridCol w="5582750"/>
                <a:gridCol w="4459596"/>
              </a:tblGrid>
              <a:tr h="307298">
                <a:tc>
                  <a:txBody>
                    <a:bodyPr/>
                    <a:lstStyle/>
                    <a:p>
                      <a:pPr defTabSz="914400">
                        <a:defRPr>
                          <a:solidFill>
                            <a:srgbClr val="000000"/>
                          </a:solidFill>
                        </a:defRPr>
                      </a:pPr>
                      <a:r>
                        <a:rPr b="1" sz="2200">
                          <a:solidFill>
                            <a:srgbClr val="FFFFFF"/>
                          </a:solidFill>
                          <a:latin typeface="Gill Sans"/>
                          <a:ea typeface="Gill Sans"/>
                          <a:cs typeface="Gill Sans"/>
                          <a:sym typeface="Gill Sans"/>
                        </a:rPr>
                        <a:t>Livre</a:t>
                      </a:r>
                    </a:p>
                  </a:txBody>
                  <a:tcPr marL="50800" marR="50800" marT="50800" marB="50800" anchor="ctr" anchorCtr="0" horzOverflow="overflow"/>
                </a:tc>
                <a:tc>
                  <a:txBody>
                    <a:bodyPr/>
                    <a:lstStyle/>
                    <a:p>
                      <a:pPr defTabSz="914400">
                        <a:defRPr>
                          <a:solidFill>
                            <a:srgbClr val="000000"/>
                          </a:solidFill>
                        </a:defRPr>
                      </a:pPr>
                      <a:r>
                        <a:rPr b="1" i="1" sz="2200">
                          <a:solidFill>
                            <a:srgbClr val="FFFFFF"/>
                          </a:solidFill>
                          <a:latin typeface="Gill Sans"/>
                          <a:ea typeface="Gill Sans"/>
                          <a:cs typeface="Gill Sans"/>
                          <a:sym typeface="Gill Sans"/>
                        </a:rPr>
                        <a:t>Mots</a:t>
                      </a:r>
                    </a:p>
                  </a:txBody>
                  <a:tcPr marL="50800" marR="50800" marT="50800" marB="50800" anchor="ctr" anchorCtr="0" horzOverflow="overflow"/>
                </a:tc>
                <a:tc>
                  <a:txBody>
                    <a:bodyPr/>
                    <a:lstStyle/>
                    <a:p>
                      <a:pPr defTabSz="914400">
                        <a:defRPr>
                          <a:solidFill>
                            <a:srgbClr val="000000"/>
                          </a:solidFill>
                        </a:defRPr>
                      </a:pPr>
                      <a:r>
                        <a:rPr b="1" sz="2200">
                          <a:solidFill>
                            <a:srgbClr val="FFFFFF"/>
                          </a:solidFill>
                          <a:latin typeface="Gill Sans"/>
                          <a:ea typeface="Gill Sans"/>
                          <a:cs typeface="Gill Sans"/>
                          <a:sym typeface="Gill Sans"/>
                        </a:rPr>
                        <a:t>Versets</a:t>
                      </a:r>
                    </a:p>
                  </a:txBody>
                  <a:tcPr marL="50800" marR="50800" marT="50800" marB="50800" anchor="ctr" anchorCtr="0" horzOverflow="overflow"/>
                </a:tc>
              </a:tr>
              <a:tr h="307298">
                <a:tc>
                  <a:txBody>
                    <a:bodyPr/>
                    <a:lstStyle/>
                    <a:p>
                      <a:pPr defTabSz="914400">
                        <a:defRPr>
                          <a:solidFill>
                            <a:srgbClr val="000000"/>
                          </a:solidFill>
                        </a:defRPr>
                      </a:pPr>
                      <a:r>
                        <a:rPr sz="2200">
                          <a:solidFill>
                            <a:srgbClr val="FFFFFF"/>
                          </a:solidFill>
                          <a:latin typeface="Gill Sans"/>
                          <a:ea typeface="Gill Sans"/>
                          <a:cs typeface="Gill Sans"/>
                          <a:sym typeface="Gill Sans"/>
                        </a:rPr>
                        <a:t>Jacques</a:t>
                      </a:r>
                    </a:p>
                  </a:txBody>
                  <a:tcPr marL="50800" marR="50800" marT="50800" marB="50800" anchor="ctr" anchorCtr="0" horzOverflow="overflow">
                    <a:solidFill>
                      <a:schemeClr val="accent6"/>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parousia</a:t>
                      </a:r>
                    </a:p>
                  </a:txBody>
                  <a:tcPr marL="50800" marR="50800" marT="50800" marB="50800" anchor="ctr" anchorCtr="0" horzOverflow="overflow">
                    <a:solidFill>
                      <a:schemeClr val="accent6"/>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5.7; 8</a:t>
                      </a:r>
                    </a:p>
                  </a:txBody>
                  <a:tcPr marL="50800" marR="50800" marT="50800" marB="50800" anchor="ctr" anchorCtr="0" horzOverflow="overflow">
                    <a:solidFill>
                      <a:schemeClr val="accent6"/>
                    </a:solidFill>
                  </a:tcPr>
                </a:tc>
              </a:tr>
              <a:tr h="307298">
                <a:tc>
                  <a:txBody>
                    <a:bodyPr/>
                    <a:lstStyle/>
                    <a:p>
                      <a:pPr defTabSz="914400">
                        <a:defRPr>
                          <a:solidFill>
                            <a:srgbClr val="000000"/>
                          </a:solidFill>
                        </a:defRPr>
                      </a:pPr>
                      <a:r>
                        <a:rPr sz="2200">
                          <a:solidFill>
                            <a:srgbClr val="FFFFFF"/>
                          </a:solidFill>
                          <a:latin typeface="Gill Sans"/>
                          <a:ea typeface="Gill Sans"/>
                          <a:cs typeface="Gill Sans"/>
                          <a:sym typeface="Gill Sans"/>
                        </a:rPr>
                        <a:t>Galates</a:t>
                      </a: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pour nous retirer du présent siècle mauvais</a:t>
                      </a: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1.4</a:t>
                      </a:r>
                    </a:p>
                  </a:txBody>
                  <a:tcPr marL="50800" marR="50800" marT="50800" marB="50800" anchor="ctr" anchorCtr="0" horzOverflow="overflow">
                    <a:solidFill>
                      <a:schemeClr val="accent5">
                        <a:hueOff val="100859"/>
                        <a:satOff val="-13629"/>
                        <a:lumOff val="23879"/>
                      </a:schemeClr>
                    </a:solidFill>
                  </a:tcPr>
                </a:tc>
              </a:tr>
              <a:tr h="307298">
                <a:tc>
                  <a:txBody>
                    <a:bodyPr/>
                    <a:lstStyle/>
                    <a:p>
                      <a:pPr defTabSz="914400">
                        <a:defRPr>
                          <a:solidFill>
                            <a:srgbClr val="000000"/>
                          </a:solidFill>
                        </a:defRPr>
                      </a:pPr>
                      <a:r>
                        <a:rPr sz="2200">
                          <a:solidFill>
                            <a:srgbClr val="FFFFFF"/>
                          </a:solidFill>
                          <a:latin typeface="Gill Sans"/>
                          <a:ea typeface="Gill Sans"/>
                          <a:cs typeface="Gill Sans"/>
                          <a:sym typeface="Gill Sans"/>
                        </a:rPr>
                        <a:t>1&amp;2 Thessaloniciens</a:t>
                      </a: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apocalupsis</a:t>
                      </a: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2Th 1.7</a:t>
                      </a:r>
                    </a:p>
                  </a:txBody>
                  <a:tcPr marL="50800" marR="50800" marT="50800" marB="50800" anchor="ctr" anchorCtr="0" horzOverflow="overflow">
                    <a:solidFill>
                      <a:schemeClr val="accent5">
                        <a:hueOff val="100859"/>
                        <a:satOff val="-13629"/>
                        <a:lumOff val="23879"/>
                      </a:schemeClr>
                    </a:solidFill>
                  </a:tcPr>
                </a:tc>
              </a:tr>
              <a:tr h="307298">
                <a:tc>
                  <a:txBody>
                    <a:bodyPr/>
                    <a:lstStyle/>
                    <a:p>
                      <a:pPr defTabSz="914400">
                        <a:defRPr sz="2200">
                          <a:latin typeface="Gill Sans"/>
                          <a:ea typeface="Gill Sans"/>
                          <a:cs typeface="Gill Sans"/>
                          <a:sym typeface="Gill Sans"/>
                        </a:defRPr>
                      </a:pP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parousia</a:t>
                      </a: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1Th 2.19; 3.13. 4.15; 5.23; 2Th 2.1; 2.8</a:t>
                      </a:r>
                    </a:p>
                  </a:txBody>
                  <a:tcPr marL="50800" marR="50800" marT="50800" marB="50800" anchor="ctr" anchorCtr="0" horzOverflow="overflow">
                    <a:solidFill>
                      <a:schemeClr val="accent5">
                        <a:hueOff val="100859"/>
                        <a:satOff val="-13629"/>
                        <a:lumOff val="23879"/>
                      </a:schemeClr>
                    </a:solidFill>
                  </a:tcPr>
                </a:tc>
              </a:tr>
              <a:tr h="307298">
                <a:tc>
                  <a:txBody>
                    <a:bodyPr/>
                    <a:lstStyle/>
                    <a:p>
                      <a:pPr defTabSz="914400">
                        <a:defRPr sz="2200">
                          <a:latin typeface="Gill Sans"/>
                          <a:ea typeface="Gill Sans"/>
                          <a:cs typeface="Gill Sans"/>
                          <a:sym typeface="Gill Sans"/>
                        </a:defRPr>
                      </a:pP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epiphaneia</a:t>
                      </a: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2Th 2.8</a:t>
                      </a:r>
                    </a:p>
                  </a:txBody>
                  <a:tcPr marL="50800" marR="50800" marT="50800" marB="50800" anchor="ctr" anchorCtr="0" horzOverflow="overflow">
                    <a:solidFill>
                      <a:schemeClr val="accent5">
                        <a:hueOff val="100859"/>
                        <a:satOff val="-13629"/>
                        <a:lumOff val="23879"/>
                      </a:schemeClr>
                    </a:solidFill>
                  </a:tcPr>
                </a:tc>
              </a:tr>
              <a:tr h="307298">
                <a:tc>
                  <a:txBody>
                    <a:bodyPr/>
                    <a:lstStyle/>
                    <a:p>
                      <a:pPr defTabSz="914400">
                        <a:defRPr>
                          <a:solidFill>
                            <a:srgbClr val="000000"/>
                          </a:solidFill>
                        </a:defRPr>
                      </a:pPr>
                      <a:r>
                        <a:rPr sz="2200">
                          <a:solidFill>
                            <a:srgbClr val="FFFFFF"/>
                          </a:solidFill>
                          <a:latin typeface="Gill Sans"/>
                          <a:ea typeface="Gill Sans"/>
                          <a:cs typeface="Gill Sans"/>
                          <a:sym typeface="Gill Sans"/>
                        </a:rPr>
                        <a:t>1&amp;2 Corinthiens</a:t>
                      </a: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apocalupsis</a:t>
                      </a: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1Co 1.7</a:t>
                      </a:r>
                    </a:p>
                  </a:txBody>
                  <a:tcPr marL="50800" marR="50800" marT="50800" marB="50800" anchor="ctr" anchorCtr="0" horzOverflow="overflow">
                    <a:solidFill>
                      <a:schemeClr val="accent5">
                        <a:hueOff val="100859"/>
                        <a:satOff val="-13629"/>
                        <a:lumOff val="23879"/>
                      </a:schemeClr>
                    </a:solidFill>
                  </a:tcPr>
                </a:tc>
              </a:tr>
              <a:tr h="307298">
                <a:tc>
                  <a:txBody>
                    <a:bodyPr/>
                    <a:lstStyle/>
                    <a:p>
                      <a:pPr defTabSz="914400">
                        <a:defRPr sz="2200">
                          <a:latin typeface="Gill Sans"/>
                          <a:ea typeface="Gill Sans"/>
                          <a:cs typeface="Gill Sans"/>
                          <a:sym typeface="Gill Sans"/>
                        </a:defRPr>
                      </a:pP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parousia</a:t>
                      </a: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1Co 15.23</a:t>
                      </a:r>
                    </a:p>
                  </a:txBody>
                  <a:tcPr marL="50800" marR="50800" marT="50800" marB="50800" anchor="ctr" anchorCtr="0" horzOverflow="overflow">
                    <a:solidFill>
                      <a:schemeClr val="accent5">
                        <a:hueOff val="100859"/>
                        <a:satOff val="-13629"/>
                        <a:lumOff val="23879"/>
                      </a:schemeClr>
                    </a:solidFill>
                  </a:tcPr>
                </a:tc>
              </a:tr>
              <a:tr h="307298">
                <a:tc>
                  <a:txBody>
                    <a:bodyPr/>
                    <a:lstStyle/>
                    <a:p>
                      <a:pPr defTabSz="914400">
                        <a:defRPr>
                          <a:solidFill>
                            <a:srgbClr val="000000"/>
                          </a:solidFill>
                        </a:defRPr>
                      </a:pPr>
                      <a:r>
                        <a:rPr sz="2200">
                          <a:solidFill>
                            <a:srgbClr val="FFFFFF"/>
                          </a:solidFill>
                          <a:latin typeface="Gill Sans"/>
                          <a:ea typeface="Gill Sans"/>
                          <a:cs typeface="Gill Sans"/>
                          <a:sym typeface="Gill Sans"/>
                        </a:rPr>
                        <a:t>Romains</a:t>
                      </a: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apocalupsis</a:t>
                      </a: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Ro 2.5</a:t>
                      </a:r>
                    </a:p>
                  </a:txBody>
                  <a:tcPr marL="50800" marR="50800" marT="50800" marB="50800" anchor="ctr" anchorCtr="0" horzOverflow="overflow">
                    <a:solidFill>
                      <a:schemeClr val="accent5">
                        <a:hueOff val="100859"/>
                        <a:satOff val="-13629"/>
                        <a:lumOff val="23879"/>
                      </a:schemeClr>
                    </a:solidFill>
                  </a:tcPr>
                </a:tc>
              </a:tr>
              <a:tr h="307298">
                <a:tc>
                  <a:txBody>
                    <a:bodyPr/>
                    <a:lstStyle/>
                    <a:p>
                      <a:pPr defTabSz="914400">
                        <a:defRPr>
                          <a:solidFill>
                            <a:srgbClr val="000000"/>
                          </a:solidFill>
                        </a:defRPr>
                      </a:pPr>
                      <a:r>
                        <a:rPr sz="2200">
                          <a:solidFill>
                            <a:srgbClr val="FFFFFF"/>
                          </a:solidFill>
                          <a:latin typeface="Gill Sans"/>
                          <a:ea typeface="Gill Sans"/>
                          <a:cs typeface="Gill Sans"/>
                          <a:sym typeface="Gill Sans"/>
                        </a:rPr>
                        <a:t>Ephésiens</a:t>
                      </a: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le siècle à venir</a:t>
                      </a: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Eph 1.21; 2.7</a:t>
                      </a:r>
                    </a:p>
                  </a:txBody>
                  <a:tcPr marL="50800" marR="50800" marT="50800" marB="50800" anchor="ctr" anchorCtr="0" horzOverflow="overflow">
                    <a:solidFill>
                      <a:schemeClr val="accent5">
                        <a:hueOff val="100859"/>
                        <a:satOff val="-13629"/>
                        <a:lumOff val="23879"/>
                      </a:schemeClr>
                    </a:solidFill>
                  </a:tcPr>
                </a:tc>
              </a:tr>
              <a:tr h="307298">
                <a:tc>
                  <a:txBody>
                    <a:bodyPr/>
                    <a:lstStyle/>
                    <a:p>
                      <a:pPr defTabSz="914400">
                        <a:defRPr sz="2200">
                          <a:latin typeface="Gill Sans"/>
                          <a:ea typeface="Gill Sans"/>
                          <a:cs typeface="Gill Sans"/>
                          <a:sym typeface="Gill Sans"/>
                        </a:defRPr>
                      </a:pP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le royaume du Christ</a:t>
                      </a: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Eph 5.5</a:t>
                      </a:r>
                    </a:p>
                  </a:txBody>
                  <a:tcPr marL="50800" marR="50800" marT="50800" marB="50800" anchor="ctr" anchorCtr="0" horzOverflow="overflow">
                    <a:solidFill>
                      <a:schemeClr val="accent5">
                        <a:hueOff val="100859"/>
                        <a:satOff val="-13629"/>
                        <a:lumOff val="23879"/>
                      </a:schemeClr>
                    </a:solidFill>
                  </a:tcPr>
                </a:tc>
              </a:tr>
              <a:tr h="307298">
                <a:tc>
                  <a:txBody>
                    <a:bodyPr/>
                    <a:lstStyle/>
                    <a:p>
                      <a:pPr defTabSz="914400">
                        <a:defRPr>
                          <a:solidFill>
                            <a:srgbClr val="000000"/>
                          </a:solidFill>
                        </a:defRPr>
                      </a:pPr>
                      <a:r>
                        <a:rPr sz="2200">
                          <a:solidFill>
                            <a:srgbClr val="FFFFFF"/>
                          </a:solidFill>
                          <a:latin typeface="Gill Sans"/>
                          <a:ea typeface="Gill Sans"/>
                          <a:cs typeface="Gill Sans"/>
                          <a:sym typeface="Gill Sans"/>
                        </a:rPr>
                        <a:t>Philippiens</a:t>
                      </a: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jour de JC</a:t>
                      </a: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Php 1.6, 10; 2.16</a:t>
                      </a:r>
                    </a:p>
                  </a:txBody>
                  <a:tcPr marL="50800" marR="50800" marT="50800" marB="50800" anchor="ctr" anchorCtr="0" horzOverflow="overflow">
                    <a:solidFill>
                      <a:schemeClr val="accent5">
                        <a:hueOff val="100859"/>
                        <a:satOff val="-13629"/>
                        <a:lumOff val="23879"/>
                      </a:schemeClr>
                    </a:solidFill>
                  </a:tcPr>
                </a:tc>
              </a:tr>
              <a:tr h="307298">
                <a:tc>
                  <a:txBody>
                    <a:bodyPr/>
                    <a:lstStyle/>
                    <a:p>
                      <a:pPr defTabSz="914400">
                        <a:defRPr sz="2200">
                          <a:latin typeface="Gill Sans"/>
                          <a:ea typeface="Gill Sans"/>
                          <a:cs typeface="Gill Sans"/>
                          <a:sym typeface="Gill Sans"/>
                        </a:defRPr>
                      </a:pP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nous attendons</a:t>
                      </a: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Php 3.20</a:t>
                      </a:r>
                    </a:p>
                  </a:txBody>
                  <a:tcPr marL="50800" marR="50800" marT="50800" marB="50800" anchor="ctr" anchorCtr="0" horzOverflow="overflow">
                    <a:solidFill>
                      <a:schemeClr val="accent5">
                        <a:hueOff val="100859"/>
                        <a:satOff val="-13629"/>
                        <a:lumOff val="23879"/>
                      </a:schemeClr>
                    </a:solidFill>
                  </a:tcPr>
                </a:tc>
              </a:tr>
              <a:tr h="307298">
                <a:tc>
                  <a:txBody>
                    <a:bodyPr/>
                    <a:lstStyle/>
                    <a:p>
                      <a:pPr defTabSz="914400">
                        <a:defRPr>
                          <a:solidFill>
                            <a:srgbClr val="000000"/>
                          </a:solidFill>
                        </a:defRPr>
                      </a:pPr>
                      <a:r>
                        <a:rPr sz="2200">
                          <a:solidFill>
                            <a:srgbClr val="FFFFFF"/>
                          </a:solidFill>
                          <a:latin typeface="Gill Sans"/>
                          <a:ea typeface="Gill Sans"/>
                          <a:cs typeface="Gill Sans"/>
                          <a:sym typeface="Gill Sans"/>
                        </a:rPr>
                        <a:t>Colossiens</a:t>
                      </a: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l’espérance réservée dans les cieux</a:t>
                      </a: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Col 1.5</a:t>
                      </a:r>
                    </a:p>
                  </a:txBody>
                  <a:tcPr marL="50800" marR="50800" marT="50800" marB="50800" anchor="ctr" anchorCtr="0" horzOverflow="overflow">
                    <a:solidFill>
                      <a:schemeClr val="accent5">
                        <a:hueOff val="100859"/>
                        <a:satOff val="-13629"/>
                        <a:lumOff val="23879"/>
                      </a:schemeClr>
                    </a:solidFill>
                  </a:tcPr>
                </a:tc>
              </a:tr>
              <a:tr h="307298">
                <a:tc>
                  <a:txBody>
                    <a:bodyPr/>
                    <a:lstStyle/>
                    <a:p>
                      <a:pPr defTabSz="914400">
                        <a:defRPr sz="2200">
                          <a:latin typeface="Gill Sans"/>
                          <a:ea typeface="Gill Sans"/>
                          <a:cs typeface="Gill Sans"/>
                          <a:sym typeface="Gill Sans"/>
                        </a:defRPr>
                      </a:pP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faneroo</a:t>
                      </a: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Col 3.4</a:t>
                      </a:r>
                    </a:p>
                  </a:txBody>
                  <a:tcPr marL="50800" marR="50800" marT="50800" marB="50800" anchor="ctr" anchorCtr="0" horzOverflow="overflow">
                    <a:solidFill>
                      <a:schemeClr val="accent5">
                        <a:hueOff val="100859"/>
                        <a:satOff val="-13629"/>
                        <a:lumOff val="23879"/>
                      </a:schemeClr>
                    </a:solidFill>
                  </a:tcPr>
                </a:tc>
              </a:tr>
              <a:tr h="307298">
                <a:tc>
                  <a:txBody>
                    <a:bodyPr/>
                    <a:lstStyle/>
                    <a:p>
                      <a:pPr defTabSz="914400">
                        <a:defRPr sz="2200">
                          <a:latin typeface="Gill Sans"/>
                          <a:ea typeface="Gill Sans"/>
                          <a:cs typeface="Gill Sans"/>
                          <a:sym typeface="Gill Sans"/>
                        </a:defRPr>
                      </a:pP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le royaume de Dieu</a:t>
                      </a: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Col 4.11</a:t>
                      </a:r>
                    </a:p>
                  </a:txBody>
                  <a:tcPr marL="50800" marR="50800" marT="50800" marB="50800" anchor="ctr" anchorCtr="0" horzOverflow="overflow">
                    <a:solidFill>
                      <a:schemeClr val="accent5">
                        <a:hueOff val="100859"/>
                        <a:satOff val="-13629"/>
                        <a:lumOff val="23879"/>
                      </a:schemeClr>
                    </a:solidFill>
                  </a:tcPr>
                </a:tc>
              </a:tr>
              <a:tr h="307298">
                <a:tc>
                  <a:txBody>
                    <a:bodyPr/>
                    <a:lstStyle/>
                    <a:p>
                      <a:pPr defTabSz="914400">
                        <a:defRPr>
                          <a:solidFill>
                            <a:srgbClr val="000000"/>
                          </a:solidFill>
                        </a:defRPr>
                      </a:pPr>
                      <a:r>
                        <a:rPr sz="2200">
                          <a:solidFill>
                            <a:srgbClr val="FFFFFF"/>
                          </a:solidFill>
                          <a:latin typeface="Gill Sans"/>
                          <a:ea typeface="Gill Sans"/>
                          <a:cs typeface="Gill Sans"/>
                          <a:sym typeface="Gill Sans"/>
                        </a:rPr>
                        <a:t>Philemon</a:t>
                      </a:r>
                    </a:p>
                  </a:txBody>
                  <a:tcPr marL="50800" marR="50800" marT="50800" marB="50800" anchor="ctr" anchorCtr="0" horzOverflow="overflow">
                    <a:solidFill>
                      <a:schemeClr val="accent5">
                        <a:hueOff val="100859"/>
                        <a:satOff val="-13629"/>
                        <a:lumOff val="23879"/>
                      </a:schemeClr>
                    </a:solidFill>
                  </a:tcPr>
                </a:tc>
                <a:tc>
                  <a:txBody>
                    <a:bodyPr/>
                    <a:lstStyle/>
                    <a:p>
                      <a:pPr defTabSz="914400">
                        <a:defRPr i="1" sz="2200">
                          <a:latin typeface="Gill Sans"/>
                          <a:ea typeface="Gill Sans"/>
                          <a:cs typeface="Gill Sans"/>
                          <a:sym typeface="Gill Sans"/>
                        </a:defRPr>
                      </a:pPr>
                    </a:p>
                  </a:txBody>
                  <a:tcPr marL="50800" marR="50800" marT="50800" marB="50800" anchor="ctr" anchorCtr="0" horzOverflow="overflow">
                    <a:solidFill>
                      <a:schemeClr val="accent5">
                        <a:hueOff val="100859"/>
                        <a:satOff val="-13629"/>
                        <a:lumOff val="23879"/>
                      </a:schemeClr>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a:t>
                      </a:r>
                    </a:p>
                  </a:txBody>
                  <a:tcPr marL="50800" marR="50800" marT="50800" marB="50800" anchor="ctr" anchorCtr="0" horzOverflow="overflow">
                    <a:solidFill>
                      <a:schemeClr val="accent5">
                        <a:hueOff val="100859"/>
                        <a:satOff val="-13629"/>
                        <a:lumOff val="23879"/>
                      </a:schemeClr>
                    </a:solidFill>
                  </a:tcPr>
                </a:tc>
              </a:tr>
              <a:tr h="307298">
                <a:tc>
                  <a:txBody>
                    <a:bodyPr/>
                    <a:lstStyle/>
                    <a:p>
                      <a:pPr defTabSz="914400">
                        <a:defRPr>
                          <a:solidFill>
                            <a:srgbClr val="000000"/>
                          </a:solidFill>
                        </a:defRPr>
                      </a:pPr>
                      <a:r>
                        <a:rPr sz="2200">
                          <a:solidFill>
                            <a:srgbClr val="FFFFFF"/>
                          </a:solidFill>
                          <a:latin typeface="Gill Sans"/>
                          <a:ea typeface="Gill Sans"/>
                          <a:cs typeface="Gill Sans"/>
                          <a:sym typeface="Gill Sans"/>
                        </a:rPr>
                        <a:t>Evangile de Matthieu</a:t>
                      </a:r>
                    </a:p>
                  </a:txBody>
                  <a:tcPr marL="50800" marR="50800" marT="50800" marB="50800" anchor="ctr" anchorCtr="0" horzOverflow="overflow">
                    <a:solidFill>
                      <a:schemeClr val="accent6"/>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parousia</a:t>
                      </a:r>
                    </a:p>
                  </a:txBody>
                  <a:tcPr marL="50800" marR="50800" marT="50800" marB="50800" anchor="ctr" anchorCtr="0" horzOverflow="overflow">
                    <a:solidFill>
                      <a:schemeClr val="accent6"/>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24.3, 27, 37, 39</a:t>
                      </a:r>
                    </a:p>
                  </a:txBody>
                  <a:tcPr marL="50800" marR="50800" marT="50800" marB="50800" anchor="ctr" anchorCtr="0" horzOverflow="overflow">
                    <a:solidFill>
                      <a:schemeClr val="accent6"/>
                    </a:solidFill>
                  </a:tcPr>
                </a:tc>
              </a:tr>
              <a:tr h="307298">
                <a:tc>
                  <a:txBody>
                    <a:bodyPr/>
                    <a:lstStyle/>
                    <a:p>
                      <a:pPr defTabSz="914400">
                        <a:defRPr>
                          <a:solidFill>
                            <a:srgbClr val="000000"/>
                          </a:solidFill>
                        </a:defRPr>
                      </a:pPr>
                      <a:r>
                        <a:rPr sz="2200">
                          <a:solidFill>
                            <a:srgbClr val="FFFFFF"/>
                          </a:solidFill>
                          <a:latin typeface="Gill Sans"/>
                          <a:ea typeface="Gill Sans"/>
                          <a:cs typeface="Gill Sans"/>
                          <a:sym typeface="Gill Sans"/>
                        </a:rPr>
                        <a:t>1&amp;2 Timothée</a:t>
                      </a:r>
                    </a:p>
                  </a:txBody>
                  <a:tcPr marL="50800" marR="50800" marT="50800" marB="50800" anchor="ctr" anchorCtr="0" horzOverflow="overflow"/>
                </a:tc>
                <a:tc>
                  <a:txBody>
                    <a:bodyPr/>
                    <a:lstStyle/>
                    <a:p>
                      <a:pPr defTabSz="914400">
                        <a:defRPr>
                          <a:solidFill>
                            <a:srgbClr val="000000"/>
                          </a:solidFill>
                        </a:defRPr>
                      </a:pPr>
                      <a:r>
                        <a:rPr i="1" sz="2200">
                          <a:solidFill>
                            <a:srgbClr val="FFFFFF"/>
                          </a:solidFill>
                          <a:latin typeface="Gill Sans"/>
                          <a:ea typeface="Gill Sans"/>
                          <a:cs typeface="Gill Sans"/>
                          <a:sym typeface="Gill Sans"/>
                        </a:rPr>
                        <a:t>epiphaneia</a:t>
                      </a:r>
                    </a:p>
                  </a:txBody>
                  <a:tcPr marL="50800" marR="50800" marT="50800" marB="50800" anchor="ctr" anchorCtr="0" horzOverflow="overflow"/>
                </a:tc>
                <a:tc>
                  <a:txBody>
                    <a:bodyPr/>
                    <a:lstStyle/>
                    <a:p>
                      <a:pPr defTabSz="914400">
                        <a:defRPr>
                          <a:solidFill>
                            <a:srgbClr val="000000"/>
                          </a:solidFill>
                        </a:defRPr>
                      </a:pPr>
                      <a:r>
                        <a:rPr sz="2200">
                          <a:solidFill>
                            <a:srgbClr val="FFFFFF"/>
                          </a:solidFill>
                          <a:latin typeface="Gill Sans"/>
                          <a:ea typeface="Gill Sans"/>
                          <a:cs typeface="Gill Sans"/>
                          <a:sym typeface="Gill Sans"/>
                        </a:rPr>
                        <a:t>1Ti 6.14; 2Ti 4.1; 8</a:t>
                      </a:r>
                    </a:p>
                  </a:txBody>
                  <a:tcPr marL="50800" marR="50800" marT="50800" marB="50800" anchor="ctr" anchorCtr="0" horzOverflow="overflow"/>
                </a:tc>
              </a:tr>
              <a:tr h="307298">
                <a:tc>
                  <a:txBody>
                    <a:bodyPr/>
                    <a:lstStyle/>
                    <a:p>
                      <a:pPr defTabSz="914400">
                        <a:defRPr>
                          <a:solidFill>
                            <a:srgbClr val="000000"/>
                          </a:solidFill>
                        </a:defRPr>
                      </a:pPr>
                      <a:r>
                        <a:rPr sz="2200">
                          <a:solidFill>
                            <a:srgbClr val="FFFFFF"/>
                          </a:solidFill>
                          <a:latin typeface="Gill Sans"/>
                          <a:ea typeface="Gill Sans"/>
                          <a:cs typeface="Gill Sans"/>
                          <a:sym typeface="Gill Sans"/>
                        </a:rPr>
                        <a:t>1&amp;2 Pierre</a:t>
                      </a:r>
                    </a:p>
                  </a:txBody>
                  <a:tcPr marL="50800" marR="50800" marT="50800" marB="50800" anchor="ctr" anchorCtr="0" horzOverflow="overflow">
                    <a:solidFill>
                      <a:schemeClr val="accent6"/>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apocalupsis</a:t>
                      </a:r>
                    </a:p>
                  </a:txBody>
                  <a:tcPr marL="50800" marR="50800" marT="50800" marB="50800" anchor="ctr" anchorCtr="0" horzOverflow="overflow">
                    <a:solidFill>
                      <a:schemeClr val="accent6"/>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1.7; 1.13; 4.13</a:t>
                      </a:r>
                    </a:p>
                  </a:txBody>
                  <a:tcPr marL="50800" marR="50800" marT="50800" marB="50800" anchor="ctr" anchorCtr="0" horzOverflow="overflow">
                    <a:solidFill>
                      <a:schemeClr val="accent6"/>
                    </a:solidFill>
                  </a:tcPr>
                </a:tc>
              </a:tr>
              <a:tr h="307298">
                <a:tc>
                  <a:txBody>
                    <a:bodyPr/>
                    <a:lstStyle/>
                    <a:p>
                      <a:pPr defTabSz="914400">
                        <a:defRPr sz="2200">
                          <a:latin typeface="Gill Sans"/>
                          <a:ea typeface="Gill Sans"/>
                          <a:cs typeface="Gill Sans"/>
                          <a:sym typeface="Gill Sans"/>
                        </a:defRPr>
                      </a:pPr>
                    </a:p>
                  </a:txBody>
                  <a:tcPr marL="50800" marR="50800" marT="50800" marB="50800" anchor="ctr" anchorCtr="0" horzOverflow="overflow">
                    <a:solidFill>
                      <a:schemeClr val="accent6"/>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parousia</a:t>
                      </a:r>
                    </a:p>
                  </a:txBody>
                  <a:tcPr marL="50800" marR="50800" marT="50800" marB="50800" anchor="ctr" anchorCtr="0" horzOverflow="overflow">
                    <a:solidFill>
                      <a:schemeClr val="accent6"/>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2Pi 1.16; 3.4; 3.12</a:t>
                      </a:r>
                    </a:p>
                  </a:txBody>
                  <a:tcPr marL="50800" marR="50800" marT="50800" marB="50800" anchor="ctr" anchorCtr="0" horzOverflow="overflow">
                    <a:solidFill>
                      <a:schemeClr val="accent6"/>
                    </a:solidFill>
                  </a:tcPr>
                </a:tc>
              </a:tr>
              <a:tr h="307298">
                <a:tc>
                  <a:txBody>
                    <a:bodyPr/>
                    <a:lstStyle/>
                    <a:p>
                      <a:pPr defTabSz="914400">
                        <a:defRPr>
                          <a:solidFill>
                            <a:srgbClr val="000000"/>
                          </a:solidFill>
                        </a:defRPr>
                      </a:pPr>
                      <a:r>
                        <a:rPr sz="2200">
                          <a:solidFill>
                            <a:srgbClr val="FFFFFF"/>
                          </a:solidFill>
                          <a:latin typeface="Gill Sans"/>
                          <a:ea typeface="Gill Sans"/>
                          <a:cs typeface="Gill Sans"/>
                          <a:sym typeface="Gill Sans"/>
                        </a:rPr>
                        <a:t>Tite</a:t>
                      </a:r>
                    </a:p>
                  </a:txBody>
                  <a:tcPr marL="50800" marR="50800" marT="50800" marB="50800" anchor="ctr" anchorCtr="0" horzOverflow="overflow"/>
                </a:tc>
                <a:tc>
                  <a:txBody>
                    <a:bodyPr/>
                    <a:lstStyle/>
                    <a:p>
                      <a:pPr defTabSz="914400">
                        <a:defRPr>
                          <a:solidFill>
                            <a:srgbClr val="000000"/>
                          </a:solidFill>
                        </a:defRPr>
                      </a:pPr>
                      <a:r>
                        <a:rPr i="1" sz="2200">
                          <a:solidFill>
                            <a:srgbClr val="FFFFFF"/>
                          </a:solidFill>
                          <a:latin typeface="Gill Sans"/>
                          <a:ea typeface="Gill Sans"/>
                          <a:cs typeface="Gill Sans"/>
                          <a:sym typeface="Gill Sans"/>
                        </a:rPr>
                        <a:t>epiphaneia</a:t>
                      </a:r>
                    </a:p>
                  </a:txBody>
                  <a:tcPr marL="50800" marR="50800" marT="50800" marB="50800" anchor="ctr" anchorCtr="0" horzOverflow="overflow"/>
                </a:tc>
                <a:tc>
                  <a:txBody>
                    <a:bodyPr/>
                    <a:lstStyle/>
                    <a:p>
                      <a:pPr defTabSz="914400">
                        <a:defRPr>
                          <a:solidFill>
                            <a:srgbClr val="000000"/>
                          </a:solidFill>
                        </a:defRPr>
                      </a:pPr>
                      <a:r>
                        <a:rPr sz="2200">
                          <a:solidFill>
                            <a:srgbClr val="FFFFFF"/>
                          </a:solidFill>
                          <a:latin typeface="Gill Sans"/>
                          <a:ea typeface="Gill Sans"/>
                          <a:cs typeface="Gill Sans"/>
                          <a:sym typeface="Gill Sans"/>
                        </a:rPr>
                        <a:t>Ti 2.13</a:t>
                      </a:r>
                    </a:p>
                  </a:txBody>
                  <a:tcPr marL="50800" marR="50800" marT="50800" marB="50800" anchor="ctr" anchorCtr="0" horzOverflow="overflow"/>
                </a:tc>
              </a:tr>
              <a:tr h="307298">
                <a:tc>
                  <a:txBody>
                    <a:bodyPr/>
                    <a:lstStyle/>
                    <a:p>
                      <a:pPr defTabSz="914400">
                        <a:defRPr>
                          <a:solidFill>
                            <a:srgbClr val="000000"/>
                          </a:solidFill>
                        </a:defRPr>
                      </a:pPr>
                      <a:r>
                        <a:rPr sz="2200">
                          <a:solidFill>
                            <a:srgbClr val="FFFFFF"/>
                          </a:solidFill>
                          <a:latin typeface="Gill Sans"/>
                          <a:ea typeface="Gill Sans"/>
                          <a:cs typeface="Gill Sans"/>
                          <a:sym typeface="Gill Sans"/>
                        </a:rPr>
                        <a:t>Jude</a:t>
                      </a:r>
                    </a:p>
                  </a:txBody>
                  <a:tcPr marL="50800" marR="50800" marT="50800" marB="50800" anchor="ctr" anchorCtr="0" horzOverflow="overflow"/>
                </a:tc>
                <a:tc>
                  <a:txBody>
                    <a:bodyPr/>
                    <a:lstStyle/>
                    <a:p>
                      <a:pPr defTabSz="914400">
                        <a:defRPr>
                          <a:solidFill>
                            <a:srgbClr val="000000"/>
                          </a:solidFill>
                        </a:defRPr>
                      </a:pPr>
                      <a:r>
                        <a:rPr i="1" sz="2200">
                          <a:solidFill>
                            <a:srgbClr val="FFFFFF"/>
                          </a:solidFill>
                          <a:latin typeface="Gill Sans"/>
                          <a:ea typeface="Gill Sans"/>
                          <a:cs typeface="Gill Sans"/>
                          <a:sym typeface="Gill Sans"/>
                        </a:rPr>
                        <a:t>le Seigneur est venu</a:t>
                      </a:r>
                    </a:p>
                  </a:txBody>
                  <a:tcPr marL="50800" marR="50800" marT="50800" marB="50800" anchor="ctr" anchorCtr="0" horzOverflow="overflow"/>
                </a:tc>
                <a:tc>
                  <a:txBody>
                    <a:bodyPr/>
                    <a:lstStyle/>
                    <a:p>
                      <a:pPr defTabSz="914400">
                        <a:defRPr>
                          <a:solidFill>
                            <a:srgbClr val="000000"/>
                          </a:solidFill>
                        </a:defRPr>
                      </a:pPr>
                      <a:r>
                        <a:rPr sz="2200">
                          <a:solidFill>
                            <a:srgbClr val="FFFFFF"/>
                          </a:solidFill>
                          <a:latin typeface="Gill Sans"/>
                          <a:ea typeface="Gill Sans"/>
                          <a:cs typeface="Gill Sans"/>
                          <a:sym typeface="Gill Sans"/>
                        </a:rPr>
                        <a:t>v14</a:t>
                      </a:r>
                    </a:p>
                  </a:txBody>
                  <a:tcPr marL="50800" marR="50800" marT="50800" marB="50800" anchor="ctr" anchorCtr="0" horzOverflow="overflow"/>
                </a:tc>
              </a:tr>
              <a:tr h="307298">
                <a:tc>
                  <a:txBody>
                    <a:bodyPr/>
                    <a:lstStyle/>
                    <a:p>
                      <a:pPr defTabSz="914400">
                        <a:defRPr sz="2200">
                          <a:latin typeface="Gill Sans"/>
                          <a:ea typeface="Gill Sans"/>
                          <a:cs typeface="Gill Sans"/>
                          <a:sym typeface="Gill Sans"/>
                        </a:defRPr>
                      </a:pPr>
                    </a:p>
                  </a:txBody>
                  <a:tcPr marL="50800" marR="50800" marT="50800" marB="50800" anchor="ctr" anchorCtr="0" horzOverflow="overflow"/>
                </a:tc>
                <a:tc>
                  <a:txBody>
                    <a:bodyPr/>
                    <a:lstStyle/>
                    <a:p>
                      <a:pPr defTabSz="914400">
                        <a:defRPr>
                          <a:solidFill>
                            <a:srgbClr val="000000"/>
                          </a:solidFill>
                        </a:defRPr>
                      </a:pPr>
                      <a:r>
                        <a:rPr i="1" sz="2200">
                          <a:solidFill>
                            <a:srgbClr val="FFFFFF"/>
                          </a:solidFill>
                          <a:latin typeface="Gill Sans"/>
                          <a:ea typeface="Gill Sans"/>
                          <a:cs typeface="Gill Sans"/>
                          <a:sym typeface="Gill Sans"/>
                        </a:rPr>
                        <a:t>devant sa gloire</a:t>
                      </a:r>
                    </a:p>
                  </a:txBody>
                  <a:tcPr marL="50800" marR="50800" marT="50800" marB="50800" anchor="ctr" anchorCtr="0" horzOverflow="overflow"/>
                </a:tc>
                <a:tc>
                  <a:txBody>
                    <a:bodyPr/>
                    <a:lstStyle/>
                    <a:p>
                      <a:pPr defTabSz="914400">
                        <a:defRPr>
                          <a:solidFill>
                            <a:srgbClr val="000000"/>
                          </a:solidFill>
                        </a:defRPr>
                      </a:pPr>
                      <a:r>
                        <a:rPr sz="2200">
                          <a:solidFill>
                            <a:srgbClr val="FFFFFF"/>
                          </a:solidFill>
                          <a:latin typeface="Gill Sans"/>
                          <a:ea typeface="Gill Sans"/>
                          <a:cs typeface="Gill Sans"/>
                          <a:sym typeface="Gill Sans"/>
                        </a:rPr>
                        <a:t>v24</a:t>
                      </a:r>
                    </a:p>
                  </a:txBody>
                  <a:tcPr marL="50800" marR="50800" marT="50800" marB="50800" anchor="ctr" anchorCtr="0" horzOverflow="overflow"/>
                </a:tc>
              </a:tr>
              <a:tr h="307298">
                <a:tc>
                  <a:txBody>
                    <a:bodyPr/>
                    <a:lstStyle/>
                    <a:p>
                      <a:pPr defTabSz="914400">
                        <a:defRPr>
                          <a:solidFill>
                            <a:srgbClr val="000000"/>
                          </a:solidFill>
                        </a:defRPr>
                      </a:pPr>
                      <a:r>
                        <a:rPr sz="2200">
                          <a:solidFill>
                            <a:srgbClr val="FFFFFF"/>
                          </a:solidFill>
                          <a:latin typeface="Gill Sans"/>
                          <a:ea typeface="Gill Sans"/>
                          <a:cs typeface="Gill Sans"/>
                          <a:sym typeface="Gill Sans"/>
                        </a:rPr>
                        <a:t>Evangile de Marc</a:t>
                      </a:r>
                    </a:p>
                  </a:txBody>
                  <a:tcPr marL="50800" marR="50800" marT="50800" marB="50800" anchor="ctr" anchorCtr="0" horzOverflow="overflow">
                    <a:solidFill>
                      <a:schemeClr val="accent6"/>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quand il viendra dans la gloire</a:t>
                      </a:r>
                    </a:p>
                  </a:txBody>
                  <a:tcPr marL="50800" marR="50800" marT="50800" marB="50800" anchor="ctr" anchorCtr="0" horzOverflow="overflow">
                    <a:solidFill>
                      <a:schemeClr val="accent6"/>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Mc 8.38</a:t>
                      </a:r>
                    </a:p>
                  </a:txBody>
                  <a:tcPr marL="50800" marR="50800" marT="50800" marB="50800" anchor="ctr" anchorCtr="0" horzOverflow="overflow">
                    <a:solidFill>
                      <a:schemeClr val="accent6"/>
                    </a:solidFill>
                  </a:tcPr>
                </a:tc>
              </a:tr>
              <a:tr h="307298">
                <a:tc>
                  <a:txBody>
                    <a:bodyPr/>
                    <a:lstStyle/>
                    <a:p>
                      <a:pPr defTabSz="914400">
                        <a:defRPr>
                          <a:solidFill>
                            <a:srgbClr val="000000"/>
                          </a:solidFill>
                        </a:defRPr>
                      </a:pPr>
                      <a:r>
                        <a:rPr sz="2200">
                          <a:solidFill>
                            <a:srgbClr val="FFFFFF"/>
                          </a:solidFill>
                          <a:latin typeface="Gill Sans"/>
                          <a:ea typeface="Gill Sans"/>
                          <a:cs typeface="Gill Sans"/>
                          <a:sym typeface="Gill Sans"/>
                        </a:rPr>
                        <a:t>Evangile de Luc</a:t>
                      </a:r>
                    </a:p>
                  </a:txBody>
                  <a:tcPr marL="50800" marR="50800" marT="50800" marB="50800" anchor="ctr" anchorCtr="0" horzOverflow="overflow"/>
                </a:tc>
                <a:tc>
                  <a:txBody>
                    <a:bodyPr/>
                    <a:lstStyle/>
                    <a:p>
                      <a:pPr defTabSz="914400">
                        <a:defRPr>
                          <a:solidFill>
                            <a:srgbClr val="000000"/>
                          </a:solidFill>
                        </a:defRPr>
                      </a:pPr>
                      <a:r>
                        <a:rPr i="1" sz="2200">
                          <a:solidFill>
                            <a:srgbClr val="FFFFFF"/>
                          </a:solidFill>
                          <a:latin typeface="Gill Sans"/>
                          <a:ea typeface="Gill Sans"/>
                          <a:cs typeface="Gill Sans"/>
                          <a:sym typeface="Gill Sans"/>
                        </a:rPr>
                        <a:t>le fils de l’homme venant sur une nuée</a:t>
                      </a:r>
                    </a:p>
                  </a:txBody>
                  <a:tcPr marL="50800" marR="50800" marT="50800" marB="50800" anchor="ctr" anchorCtr="0" horzOverflow="overflow"/>
                </a:tc>
                <a:tc>
                  <a:txBody>
                    <a:bodyPr/>
                    <a:lstStyle/>
                    <a:p>
                      <a:pPr defTabSz="914400">
                        <a:defRPr>
                          <a:solidFill>
                            <a:srgbClr val="000000"/>
                          </a:solidFill>
                        </a:defRPr>
                      </a:pPr>
                      <a:r>
                        <a:rPr sz="2200">
                          <a:solidFill>
                            <a:srgbClr val="FFFFFF"/>
                          </a:solidFill>
                          <a:latin typeface="Gill Sans"/>
                          <a:ea typeface="Gill Sans"/>
                          <a:cs typeface="Gill Sans"/>
                          <a:sym typeface="Gill Sans"/>
                        </a:rPr>
                        <a:t>Lc 21.27</a:t>
                      </a:r>
                    </a:p>
                  </a:txBody>
                  <a:tcPr marL="50800" marR="50800" marT="50800" marB="50800" anchor="ctr" anchorCtr="0" horzOverflow="overflow"/>
                </a:tc>
              </a:tr>
              <a:tr h="307298">
                <a:tc>
                  <a:txBody>
                    <a:bodyPr/>
                    <a:lstStyle/>
                    <a:p>
                      <a:pPr defTabSz="914400">
                        <a:defRPr>
                          <a:solidFill>
                            <a:srgbClr val="000000"/>
                          </a:solidFill>
                        </a:defRPr>
                      </a:pPr>
                      <a:r>
                        <a:rPr sz="2200">
                          <a:solidFill>
                            <a:srgbClr val="FFFFFF"/>
                          </a:solidFill>
                          <a:latin typeface="Gill Sans"/>
                          <a:ea typeface="Gill Sans"/>
                          <a:cs typeface="Gill Sans"/>
                          <a:sym typeface="Gill Sans"/>
                        </a:rPr>
                        <a:t>Actes</a:t>
                      </a:r>
                    </a:p>
                  </a:txBody>
                  <a:tcPr marL="50800" marR="50800" marT="50800" marB="50800" anchor="ctr" anchorCtr="0" horzOverflow="overflow"/>
                </a:tc>
                <a:tc>
                  <a:txBody>
                    <a:bodyPr/>
                    <a:lstStyle/>
                    <a:p>
                      <a:pPr defTabSz="914400">
                        <a:defRPr>
                          <a:solidFill>
                            <a:srgbClr val="000000"/>
                          </a:solidFill>
                        </a:defRPr>
                      </a:pPr>
                      <a:r>
                        <a:rPr i="1" sz="2200">
                          <a:solidFill>
                            <a:srgbClr val="FFFFFF"/>
                          </a:solidFill>
                          <a:latin typeface="Gill Sans"/>
                          <a:ea typeface="Gill Sans"/>
                          <a:cs typeface="Gill Sans"/>
                          <a:sym typeface="Gill Sans"/>
                        </a:rPr>
                        <a:t>JC qui vous a été préordonné</a:t>
                      </a:r>
                    </a:p>
                  </a:txBody>
                  <a:tcPr marL="50800" marR="50800" marT="50800" marB="50800" anchor="ctr" anchorCtr="0" horzOverflow="overflow"/>
                </a:tc>
                <a:tc>
                  <a:txBody>
                    <a:bodyPr/>
                    <a:lstStyle/>
                    <a:p>
                      <a:pPr defTabSz="914400">
                        <a:defRPr>
                          <a:solidFill>
                            <a:srgbClr val="000000"/>
                          </a:solidFill>
                        </a:defRPr>
                      </a:pPr>
                      <a:r>
                        <a:rPr sz="2200">
                          <a:solidFill>
                            <a:srgbClr val="FFFFFF"/>
                          </a:solidFill>
                          <a:latin typeface="Gill Sans"/>
                          <a:ea typeface="Gill Sans"/>
                          <a:cs typeface="Gill Sans"/>
                          <a:sym typeface="Gill Sans"/>
                        </a:rPr>
                        <a:t>Ac 3.20</a:t>
                      </a:r>
                    </a:p>
                  </a:txBody>
                  <a:tcPr marL="50800" marR="50800" marT="50800" marB="50800" anchor="ctr" anchorCtr="0" horzOverflow="overflow"/>
                </a:tc>
              </a:tr>
              <a:tr h="307298">
                <a:tc>
                  <a:txBody>
                    <a:bodyPr/>
                    <a:lstStyle/>
                    <a:p>
                      <a:pPr defTabSz="914400">
                        <a:defRPr>
                          <a:solidFill>
                            <a:srgbClr val="000000"/>
                          </a:solidFill>
                        </a:defRPr>
                      </a:pPr>
                      <a:r>
                        <a:rPr sz="2200">
                          <a:solidFill>
                            <a:srgbClr val="FFFFFF"/>
                          </a:solidFill>
                          <a:latin typeface="Gill Sans"/>
                          <a:ea typeface="Gill Sans"/>
                          <a:cs typeface="Gill Sans"/>
                          <a:sym typeface="Gill Sans"/>
                        </a:rPr>
                        <a:t>Hébreux</a:t>
                      </a:r>
                    </a:p>
                  </a:txBody>
                  <a:tcPr marL="50800" marR="50800" marT="50800" marB="50800" anchor="ctr" anchorCtr="0" horzOverflow="overflow">
                    <a:solidFill>
                      <a:schemeClr val="accent6"/>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recevant un royaume inébranlable</a:t>
                      </a:r>
                    </a:p>
                  </a:txBody>
                  <a:tcPr marL="50800" marR="50800" marT="50800" marB="50800" anchor="ctr" anchorCtr="0" horzOverflow="overflow">
                    <a:solidFill>
                      <a:schemeClr val="accent6"/>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He 12.28</a:t>
                      </a:r>
                    </a:p>
                  </a:txBody>
                  <a:tcPr marL="50800" marR="50800" marT="50800" marB="50800" anchor="ctr" anchorCtr="0" horzOverflow="overflow">
                    <a:solidFill>
                      <a:schemeClr val="accent6"/>
                    </a:solidFill>
                  </a:tcPr>
                </a:tc>
              </a:tr>
              <a:tr h="307298">
                <a:tc>
                  <a:txBody>
                    <a:bodyPr/>
                    <a:lstStyle/>
                    <a:p>
                      <a:pPr defTabSz="914400">
                        <a:defRPr>
                          <a:solidFill>
                            <a:srgbClr val="000000"/>
                          </a:solidFill>
                        </a:defRPr>
                      </a:pPr>
                      <a:r>
                        <a:rPr sz="2200">
                          <a:solidFill>
                            <a:srgbClr val="FFFFFF"/>
                          </a:solidFill>
                          <a:latin typeface="Gill Sans"/>
                          <a:ea typeface="Gill Sans"/>
                          <a:cs typeface="Gill Sans"/>
                          <a:sym typeface="Gill Sans"/>
                        </a:rPr>
                        <a:t>Evangile de Jean</a:t>
                      </a:r>
                    </a:p>
                  </a:txBody>
                  <a:tcPr marL="50800" marR="50800" marT="50800" marB="50800" anchor="ctr" anchorCtr="0" horzOverflow="overflow">
                    <a:solidFill>
                      <a:schemeClr val="accent1">
                        <a:hueOff val="203713"/>
                        <a:lumOff val="-13818"/>
                      </a:schemeClr>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je vous prendrai auprès de moi</a:t>
                      </a:r>
                    </a:p>
                  </a:txBody>
                  <a:tcPr marL="50800" marR="50800" marT="50800" marB="50800" anchor="ctr" anchorCtr="0" horzOverflow="overflow">
                    <a:solidFill>
                      <a:schemeClr val="accent1">
                        <a:hueOff val="203713"/>
                        <a:lumOff val="-13818"/>
                      </a:schemeClr>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Jn 14.3</a:t>
                      </a:r>
                    </a:p>
                  </a:txBody>
                  <a:tcPr marL="50800" marR="50800" marT="50800" marB="50800" anchor="ctr" anchorCtr="0" horzOverflow="overflow">
                    <a:solidFill>
                      <a:schemeClr val="accent1">
                        <a:hueOff val="203713"/>
                        <a:lumOff val="-13818"/>
                      </a:schemeClr>
                    </a:solidFill>
                  </a:tcPr>
                </a:tc>
              </a:tr>
              <a:tr h="307298">
                <a:tc>
                  <a:txBody>
                    <a:bodyPr/>
                    <a:lstStyle/>
                    <a:p>
                      <a:pPr defTabSz="914400">
                        <a:defRPr>
                          <a:solidFill>
                            <a:srgbClr val="000000"/>
                          </a:solidFill>
                        </a:defRPr>
                      </a:pPr>
                      <a:r>
                        <a:rPr sz="2200">
                          <a:solidFill>
                            <a:srgbClr val="FFFFFF"/>
                          </a:solidFill>
                          <a:latin typeface="Gill Sans"/>
                          <a:ea typeface="Gill Sans"/>
                          <a:cs typeface="Gill Sans"/>
                          <a:sym typeface="Gill Sans"/>
                        </a:rPr>
                        <a:t>1&amp;2&amp;3 Jean</a:t>
                      </a:r>
                    </a:p>
                  </a:txBody>
                  <a:tcPr marL="50800" marR="50800" marT="50800" marB="50800" anchor="ctr" anchorCtr="0" horzOverflow="overflow">
                    <a:solidFill>
                      <a:schemeClr val="accent1">
                        <a:hueOff val="203713"/>
                        <a:lumOff val="-13818"/>
                      </a:schemeClr>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parousia</a:t>
                      </a:r>
                    </a:p>
                  </a:txBody>
                  <a:tcPr marL="50800" marR="50800" marT="50800" marB="50800" anchor="ctr" anchorCtr="0" horzOverflow="overflow">
                    <a:solidFill>
                      <a:schemeClr val="accent1">
                        <a:hueOff val="203713"/>
                        <a:lumOff val="-13818"/>
                      </a:schemeClr>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1Jn 2.28</a:t>
                      </a:r>
                    </a:p>
                  </a:txBody>
                  <a:tcPr marL="50800" marR="50800" marT="50800" marB="50800" anchor="ctr" anchorCtr="0" horzOverflow="overflow">
                    <a:solidFill>
                      <a:schemeClr val="accent1">
                        <a:hueOff val="203713"/>
                        <a:lumOff val="-13818"/>
                      </a:schemeClr>
                    </a:solidFill>
                  </a:tcPr>
                </a:tc>
              </a:tr>
              <a:tr h="307298">
                <a:tc>
                  <a:txBody>
                    <a:bodyPr/>
                    <a:lstStyle/>
                    <a:p>
                      <a:pPr defTabSz="914400">
                        <a:defRPr>
                          <a:solidFill>
                            <a:srgbClr val="000000"/>
                          </a:solidFill>
                        </a:defRPr>
                      </a:pPr>
                      <a:r>
                        <a:rPr sz="2200">
                          <a:solidFill>
                            <a:srgbClr val="FFFFFF"/>
                          </a:solidFill>
                          <a:latin typeface="Gill Sans"/>
                          <a:ea typeface="Gill Sans"/>
                          <a:cs typeface="Gill Sans"/>
                          <a:sym typeface="Gill Sans"/>
                        </a:rPr>
                        <a:t>Apocalypse</a:t>
                      </a:r>
                    </a:p>
                  </a:txBody>
                  <a:tcPr marL="50800" marR="50800" marT="50800" marB="50800" anchor="ctr" anchorCtr="0" horzOverflow="overflow">
                    <a:solidFill>
                      <a:schemeClr val="accent1">
                        <a:hueOff val="203713"/>
                        <a:lumOff val="-13818"/>
                      </a:schemeClr>
                    </a:solidFill>
                  </a:tcPr>
                </a:tc>
                <a:tc>
                  <a:txBody>
                    <a:bodyPr/>
                    <a:lstStyle/>
                    <a:p>
                      <a:pPr defTabSz="914400">
                        <a:defRPr>
                          <a:solidFill>
                            <a:srgbClr val="000000"/>
                          </a:solidFill>
                        </a:defRPr>
                      </a:pPr>
                      <a:r>
                        <a:rPr i="1" sz="2200">
                          <a:solidFill>
                            <a:srgbClr val="FFFFFF"/>
                          </a:solidFill>
                          <a:latin typeface="Gill Sans"/>
                          <a:ea typeface="Gill Sans"/>
                          <a:cs typeface="Gill Sans"/>
                          <a:sym typeface="Gill Sans"/>
                        </a:rPr>
                        <a:t>apocalupsis</a:t>
                      </a:r>
                    </a:p>
                  </a:txBody>
                  <a:tcPr marL="50800" marR="50800" marT="50800" marB="50800" anchor="ctr" anchorCtr="0" horzOverflow="overflow">
                    <a:solidFill>
                      <a:schemeClr val="accent1">
                        <a:hueOff val="203713"/>
                        <a:lumOff val="-13818"/>
                      </a:schemeClr>
                    </a:solidFill>
                  </a:tcPr>
                </a:tc>
                <a:tc>
                  <a:txBody>
                    <a:bodyPr/>
                    <a:lstStyle/>
                    <a:p>
                      <a:pPr defTabSz="914400">
                        <a:defRPr>
                          <a:solidFill>
                            <a:srgbClr val="000000"/>
                          </a:solidFill>
                        </a:defRPr>
                      </a:pPr>
                      <a:r>
                        <a:rPr sz="2200">
                          <a:solidFill>
                            <a:srgbClr val="FFFFFF"/>
                          </a:solidFill>
                          <a:latin typeface="Gill Sans"/>
                          <a:ea typeface="Gill Sans"/>
                          <a:cs typeface="Gill Sans"/>
                          <a:sym typeface="Gill Sans"/>
                        </a:rPr>
                        <a:t>Ap 1.1</a:t>
                      </a:r>
                    </a:p>
                  </a:txBody>
                  <a:tcPr marL="50800" marR="50800" marT="50800" marB="50800" anchor="ctr" anchorCtr="0" horzOverflow="overflow">
                    <a:solidFill>
                      <a:schemeClr val="accent1">
                        <a:hueOff val="203713"/>
                        <a:lumOff val="-13818"/>
                      </a:schemeClr>
                    </a:solidFill>
                  </a:tcPr>
                </a:tc>
              </a:tr>
            </a:tbl>
          </a:graphicData>
        </a:graphic>
      </p:graphicFrame>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theme/theme1.xml><?xml version="1.0" encoding="utf-8"?>
<a:theme xmlns:a="http://schemas.openxmlformats.org/drawingml/2006/main" xmlns:r="http://schemas.openxmlformats.org/officeDocument/2006/relationships" name="Gradient">
  <a:themeElements>
    <a:clrScheme name="Gradient">
      <a:dk1>
        <a:srgbClr val="FF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Gradient">
  <a:themeElements>
    <a:clrScheme name="Gradient">
      <a:dk1>
        <a:srgbClr val="00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