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Avenir Roman"/>
        <a:ea typeface="Avenir Roman"/>
        <a:cs typeface="Avenir Roman"/>
        <a:sym typeface="Avenir Roman"/>
      </a:defRPr>
    </a:lvl1pPr>
    <a:lvl2pPr indent="228600" defTabSz="457200" latinLnBrk="0">
      <a:lnSpc>
        <a:spcPct val="125000"/>
      </a:lnSpc>
      <a:defRPr sz="2400">
        <a:latin typeface="Avenir Roman"/>
        <a:ea typeface="Avenir Roman"/>
        <a:cs typeface="Avenir Roman"/>
        <a:sym typeface="Avenir Roman"/>
      </a:defRPr>
    </a:lvl2pPr>
    <a:lvl3pPr indent="457200" defTabSz="457200" latinLnBrk="0">
      <a:lnSpc>
        <a:spcPct val="125000"/>
      </a:lnSpc>
      <a:defRPr sz="2400">
        <a:latin typeface="Avenir Roman"/>
        <a:ea typeface="Avenir Roman"/>
        <a:cs typeface="Avenir Roman"/>
        <a:sym typeface="Avenir Roman"/>
      </a:defRPr>
    </a:lvl3pPr>
    <a:lvl4pPr indent="685800" defTabSz="457200" latinLnBrk="0">
      <a:lnSpc>
        <a:spcPct val="125000"/>
      </a:lnSpc>
      <a:defRPr sz="2400">
        <a:latin typeface="Avenir Roman"/>
        <a:ea typeface="Avenir Roman"/>
        <a:cs typeface="Avenir Roman"/>
        <a:sym typeface="Avenir Roman"/>
      </a:defRPr>
    </a:lvl4pPr>
    <a:lvl5pPr indent="914400" defTabSz="457200" latinLnBrk="0">
      <a:lnSpc>
        <a:spcPct val="125000"/>
      </a:lnSpc>
      <a:defRPr sz="2400">
        <a:latin typeface="Avenir Roman"/>
        <a:ea typeface="Avenir Roman"/>
        <a:cs typeface="Avenir Roman"/>
        <a:sym typeface="Avenir Roman"/>
      </a:defRPr>
    </a:lvl5pPr>
    <a:lvl6pPr indent="1143000" defTabSz="457200" latinLnBrk="0">
      <a:lnSpc>
        <a:spcPct val="125000"/>
      </a:lnSpc>
      <a:defRPr sz="2400">
        <a:latin typeface="Avenir Roman"/>
        <a:ea typeface="Avenir Roman"/>
        <a:cs typeface="Avenir Roman"/>
        <a:sym typeface="Avenir Roman"/>
      </a:defRPr>
    </a:lvl6pPr>
    <a:lvl7pPr indent="1371600" defTabSz="457200" latinLnBrk="0">
      <a:lnSpc>
        <a:spcPct val="125000"/>
      </a:lnSpc>
      <a:defRPr sz="2400">
        <a:latin typeface="Avenir Roman"/>
        <a:ea typeface="Avenir Roman"/>
        <a:cs typeface="Avenir Roman"/>
        <a:sym typeface="Avenir Roman"/>
      </a:defRPr>
    </a:lvl7pPr>
    <a:lvl8pPr indent="1600200" defTabSz="457200" latinLnBrk="0">
      <a:lnSpc>
        <a:spcPct val="125000"/>
      </a:lnSpc>
      <a:defRPr sz="2400">
        <a:latin typeface="Avenir Roman"/>
        <a:ea typeface="Avenir Roman"/>
        <a:cs typeface="Avenir Roman"/>
        <a:sym typeface="Avenir Roman"/>
      </a:defRPr>
    </a:lvl8pPr>
    <a:lvl9pPr indent="1828800" defTabSz="457200" latinLnBrk="0">
      <a:lnSpc>
        <a:spcPct val="125000"/>
      </a:lnSpc>
      <a:defRPr sz="2400">
        <a:latin typeface="Avenir Roman"/>
        <a:ea typeface="Avenir Roman"/>
        <a:cs typeface="Avenir Roman"/>
        <a:sym typeface="Avenir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-Gilles Allain</a:t>
            </a:r>
          </a:p>
        </p:txBody>
      </p:sp>
      <p:sp>
        <p:nvSpPr>
          <p:cNvPr id="94" name="« Saisissez une citation ici. »"/>
          <p:cNvSpPr/>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 Saisissez une citation ici. »</a:t>
            </a:r>
          </a:p>
        </p:txBody>
      </p:sp>
      <p:sp>
        <p:nvSpPr>
          <p:cNvPr id="9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Esprit de Dieu"/>
          <p:cNvSpPr txBox="1"/>
          <p:nvPr>
            <p:ph type="ctrTitle"/>
          </p:nvPr>
        </p:nvSpPr>
        <p:spPr>
          <a:xfrm>
            <a:off x="2897655" y="-1123782"/>
            <a:ext cx="10464801" cy="3302001"/>
          </a:xfrm>
          <a:prstGeom prst="rect">
            <a:avLst/>
          </a:prstGeom>
        </p:spPr>
        <p:txBody>
          <a:bodyPr/>
          <a:lstStyle>
            <a:lvl1pPr>
              <a:defRPr>
                <a:latin typeface="Gill Sans"/>
                <a:ea typeface="Gill Sans"/>
                <a:cs typeface="Gill Sans"/>
                <a:sym typeface="Gill Sans"/>
              </a:defRPr>
            </a:lvl1pPr>
          </a:lstStyle>
          <a:p>
            <a:pPr/>
            <a:r>
              <a:t>Esprit de Dieu</a:t>
            </a:r>
          </a:p>
        </p:txBody>
      </p:sp>
      <p:sp>
        <p:nvSpPr>
          <p:cNvPr id="120" name="et esprit de l’homme"/>
          <p:cNvSpPr txBox="1"/>
          <p:nvPr>
            <p:ph type="subTitle" sz="quarter" idx="1"/>
          </p:nvPr>
        </p:nvSpPr>
        <p:spPr>
          <a:xfrm>
            <a:off x="5265153" y="2032834"/>
            <a:ext cx="10464801" cy="1130301"/>
          </a:xfrm>
          <a:prstGeom prst="rect">
            <a:avLst/>
          </a:prstGeom>
        </p:spPr>
        <p:txBody>
          <a:bodyPr/>
          <a:lstStyle>
            <a:lvl1pPr>
              <a:defRPr i="1">
                <a:latin typeface="Gill Sans"/>
                <a:ea typeface="Gill Sans"/>
                <a:cs typeface="Gill Sans"/>
                <a:sym typeface="Gill Sans"/>
              </a:defRPr>
            </a:lvl1pPr>
          </a:lstStyle>
          <a:p>
            <a:pPr/>
            <a:r>
              <a:t>et esprit de l’homme</a:t>
            </a:r>
          </a:p>
        </p:txBody>
      </p:sp>
      <p:pic>
        <p:nvPicPr>
          <p:cNvPr id="121" name="Visavis.png" descr="Visavis.png"/>
          <p:cNvPicPr>
            <a:picLocks noChangeAspect="1"/>
          </p:cNvPicPr>
          <p:nvPr/>
        </p:nvPicPr>
        <p:blipFill>
          <a:blip r:embed="rId2">
            <a:extLst/>
          </a:blip>
          <a:stretch>
            <a:fillRect/>
          </a:stretch>
        </p:blipFill>
        <p:spPr>
          <a:xfrm>
            <a:off x="317500" y="2272910"/>
            <a:ext cx="6957087" cy="7137790"/>
          </a:xfrm>
          <a:prstGeom prst="rect">
            <a:avLst/>
          </a:prstGeom>
          <a:ln w="12700">
            <a:miter lim="400000"/>
          </a:ln>
        </p:spPr>
      </p:pic>
      <p:sp>
        <p:nvSpPr>
          <p:cNvPr id="122" name="IEB Cursus 2024-25"/>
          <p:cNvSpPr txBox="1"/>
          <p:nvPr/>
        </p:nvSpPr>
        <p:spPr>
          <a:xfrm>
            <a:off x="8811259" y="8498420"/>
            <a:ext cx="3873380" cy="1130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defRPr sz="3100">
                <a:latin typeface="Gill Sans"/>
                <a:ea typeface="Gill Sans"/>
                <a:cs typeface="Gill Sans"/>
                <a:sym typeface="Gill Sans"/>
              </a:defRPr>
            </a:lvl1pPr>
          </a:lstStyle>
          <a:p>
            <a:pPr/>
            <a:r>
              <a:t>IEB Cursus 2024-25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Le ministère de l’Esprit"/>
          <p:cNvSpPr txBox="1"/>
          <p:nvPr>
            <p:ph type="title"/>
          </p:nvPr>
        </p:nvSpPr>
        <p:spPr>
          <a:xfrm>
            <a:off x="3369321" y="412750"/>
            <a:ext cx="4750443" cy="2120900"/>
          </a:xfrm>
          <a:prstGeom prst="rect">
            <a:avLst/>
          </a:prstGeom>
        </p:spPr>
        <p:txBody>
          <a:bodyPr/>
          <a:lstStyle>
            <a:lvl1pPr algn="l" defTabSz="531622">
              <a:lnSpc>
                <a:spcPct val="70000"/>
              </a:lnSpc>
              <a:defRPr sz="7280">
                <a:latin typeface="Gill Sans"/>
                <a:ea typeface="Gill Sans"/>
                <a:cs typeface="Gill Sans"/>
                <a:sym typeface="Gill Sans"/>
              </a:defRPr>
            </a:lvl1pPr>
          </a:lstStyle>
          <a:p>
            <a:pPr/>
            <a:r>
              <a:t>Le ministère de l’Esprit</a:t>
            </a:r>
          </a:p>
        </p:txBody>
      </p:sp>
      <p:sp>
        <p:nvSpPr>
          <p:cNvPr id="168" name="Aimer : l’amour de Dieu est versé dans nos coeurs par l’Esprit Saint qui nous a été donné (Ro 5.5)…"/>
          <p:cNvSpPr txBox="1"/>
          <p:nvPr>
            <p:ph type="body" idx="1"/>
          </p:nvPr>
        </p:nvSpPr>
        <p:spPr>
          <a:xfrm>
            <a:off x="952500" y="3331535"/>
            <a:ext cx="11099800" cy="6286501"/>
          </a:xfrm>
          <a:prstGeom prst="rect">
            <a:avLst/>
          </a:prstGeom>
        </p:spPr>
        <p:txBody>
          <a:bodyPr/>
          <a:lstStyle/>
          <a:p>
            <a:pPr marL="301752" indent="-301752" defTabSz="385572">
              <a:spcBef>
                <a:spcPts val="0"/>
              </a:spcBef>
              <a:defRPr sz="2508">
                <a:latin typeface="Gill Sans"/>
                <a:ea typeface="Gill Sans"/>
                <a:cs typeface="Gill Sans"/>
                <a:sym typeface="Gill Sans"/>
              </a:defRPr>
            </a:pPr>
            <a:r>
              <a:rPr u="sng"/>
              <a:t>Aimer</a:t>
            </a:r>
            <a:r>
              <a:t> : </a:t>
            </a:r>
            <a:r>
              <a:rPr i="1"/>
              <a:t>l’amour de Dieu est versé dans nos coeurs par l’Esprit Saint qui nous a été donné</a:t>
            </a:r>
            <a:r>
              <a:t> (Ro 5.5)</a:t>
            </a:r>
          </a:p>
          <a:p>
            <a:pPr marL="301752" indent="-301752" defTabSz="385572">
              <a:spcBef>
                <a:spcPts val="0"/>
              </a:spcBef>
              <a:defRPr sz="2508">
                <a:latin typeface="Gill Sans"/>
                <a:ea typeface="Gill Sans"/>
                <a:cs typeface="Gill Sans"/>
                <a:sym typeface="Gill Sans"/>
              </a:defRPr>
            </a:pPr>
            <a:r>
              <a:rPr u="sng"/>
              <a:t>Appartenir</a:t>
            </a:r>
            <a:r>
              <a:t> : </a:t>
            </a:r>
            <a:r>
              <a:rPr i="1"/>
              <a:t>Si quelqu’un n’a pas l’ Esprit du Christ, celui-là n’est pas de lui</a:t>
            </a:r>
            <a:r>
              <a:t> (Ro 8.9)</a:t>
            </a:r>
          </a:p>
          <a:p>
            <a:pPr marL="301752" indent="-301752" defTabSz="385572">
              <a:spcBef>
                <a:spcPts val="0"/>
              </a:spcBef>
              <a:defRPr sz="2508">
                <a:latin typeface="Gill Sans"/>
                <a:ea typeface="Gill Sans"/>
                <a:cs typeface="Gill Sans"/>
                <a:sym typeface="Gill Sans"/>
              </a:defRPr>
            </a:pPr>
            <a:r>
              <a:rPr u="sng"/>
              <a:t>Conduire</a:t>
            </a:r>
            <a:r>
              <a:t> : </a:t>
            </a:r>
            <a:r>
              <a:rPr i="1"/>
              <a:t>Car tous ceux qui sont conduits par l’ Esprit de Dieu, ceux-là sont fils de Dieu</a:t>
            </a:r>
            <a:r>
              <a:t> (Ro 8.14)</a:t>
            </a:r>
          </a:p>
          <a:p>
            <a:pPr marL="301752" indent="-301752" defTabSz="385572">
              <a:spcBef>
                <a:spcPts val="0"/>
              </a:spcBef>
              <a:defRPr sz="2508">
                <a:latin typeface="Gill Sans"/>
                <a:ea typeface="Gill Sans"/>
                <a:cs typeface="Gill Sans"/>
                <a:sym typeface="Gill Sans"/>
              </a:defRPr>
            </a:pPr>
            <a:r>
              <a:rPr u="sng"/>
              <a:t>Faire savoir</a:t>
            </a:r>
            <a:r>
              <a:t> : </a:t>
            </a:r>
            <a:r>
              <a:rPr i="1"/>
              <a:t>L’Esprit lui-même rend témoignage avec notre esprit, que nous sommes enfants de Dieu</a:t>
            </a:r>
            <a:r>
              <a:t> (Ro 8.16)</a:t>
            </a:r>
          </a:p>
          <a:p>
            <a:pPr marL="301752" indent="-301752" defTabSz="385572">
              <a:spcBef>
                <a:spcPts val="0"/>
              </a:spcBef>
              <a:defRPr sz="2508">
                <a:latin typeface="Gill Sans"/>
                <a:ea typeface="Gill Sans"/>
                <a:cs typeface="Gill Sans"/>
                <a:sym typeface="Gill Sans"/>
              </a:defRPr>
            </a:pPr>
            <a:r>
              <a:rPr u="sng"/>
              <a:t>Intercéder</a:t>
            </a:r>
            <a:r>
              <a:t> : i</a:t>
            </a:r>
            <a:r>
              <a:rPr i="1"/>
              <a:t>l intercède pour les saints, selon Dieu</a:t>
            </a:r>
            <a:r>
              <a:t> (Ro 8.27)</a:t>
            </a:r>
          </a:p>
          <a:p>
            <a:pPr marL="301752" indent="-301752" defTabSz="385572">
              <a:spcBef>
                <a:spcPts val="0"/>
              </a:spcBef>
              <a:defRPr sz="2508">
                <a:latin typeface="Gill Sans"/>
                <a:ea typeface="Gill Sans"/>
                <a:cs typeface="Gill Sans"/>
                <a:sym typeface="Gill Sans"/>
              </a:defRPr>
            </a:pPr>
            <a:r>
              <a:rPr u="sng"/>
              <a:t>Attendre</a:t>
            </a:r>
            <a:r>
              <a:t> : </a:t>
            </a:r>
            <a:r>
              <a:rPr i="1"/>
              <a:t>que vous abondiez en espérance par la puissance de l’Esprit Saint</a:t>
            </a:r>
            <a:r>
              <a:t> (Ro 15.13)</a:t>
            </a:r>
          </a:p>
          <a:p>
            <a:pPr marL="301752" indent="-301752" defTabSz="385572">
              <a:spcBef>
                <a:spcPts val="0"/>
              </a:spcBef>
              <a:defRPr spc="-75" sz="2508">
                <a:latin typeface="Gill Sans"/>
                <a:ea typeface="Gill Sans"/>
                <a:cs typeface="Gill Sans"/>
                <a:sym typeface="Gill Sans"/>
              </a:defRPr>
            </a:pPr>
            <a:r>
              <a:rPr u="sng"/>
              <a:t>Sanctifier</a:t>
            </a:r>
            <a:r>
              <a:t> : </a:t>
            </a:r>
            <a:r>
              <a:rPr i="1"/>
              <a:t>que l’offrande des nations soit agréable, étant sanctifiée par l’Esprit Saint</a:t>
            </a:r>
            <a:r>
              <a:t> (Ro 15.16)</a:t>
            </a:r>
          </a:p>
          <a:p>
            <a:pPr marL="301752" indent="-301752" defTabSz="385572">
              <a:spcBef>
                <a:spcPts val="0"/>
              </a:spcBef>
              <a:defRPr sz="2508">
                <a:latin typeface="Gill Sans"/>
                <a:ea typeface="Gill Sans"/>
                <a:cs typeface="Gill Sans"/>
                <a:sym typeface="Gill Sans"/>
              </a:defRPr>
            </a:pPr>
            <a:r>
              <a:rPr u="sng"/>
              <a:t>Agir </a:t>
            </a:r>
            <a:r>
              <a:t>: </a:t>
            </a:r>
            <a:r>
              <a:rPr i="1"/>
              <a:t>par la puissance de miracles et de prodiges, par la puissance de l’Esprit de Dieu</a:t>
            </a:r>
            <a:r>
              <a:t> (Ro 15.19)</a:t>
            </a:r>
          </a:p>
          <a:p>
            <a:pPr marL="301752" indent="-301752" defTabSz="385572">
              <a:spcBef>
                <a:spcPts val="0"/>
              </a:spcBef>
              <a:defRPr sz="2508">
                <a:latin typeface="Gill Sans"/>
                <a:ea typeface="Gill Sans"/>
                <a:cs typeface="Gill Sans"/>
                <a:sym typeface="Gill Sans"/>
              </a:defRPr>
            </a:pPr>
            <a:r>
              <a:rPr u="sng"/>
              <a:t>Donner les moyens</a:t>
            </a:r>
            <a:r>
              <a:t> : </a:t>
            </a:r>
            <a:r>
              <a:rPr i="1"/>
              <a:t>Mais je vous exhorte, frères, par notre Seigneur Jésus Christ et par l’amour de l’Esprit, à combattre avec moi dans vos prières à Dieu pour moi </a:t>
            </a:r>
            <a:r>
              <a:t>(Ro 15.30)</a:t>
            </a:r>
          </a:p>
        </p:txBody>
      </p:sp>
      <p:pic>
        <p:nvPicPr>
          <p:cNvPr id="169"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70"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i="1"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
        <p:nvSpPr>
          <p:cNvPr id="171" name="en nous, bien qu’on puisse l’ignorer !"/>
          <p:cNvSpPr txBox="1"/>
          <p:nvPr/>
        </p:nvSpPr>
        <p:spPr>
          <a:xfrm>
            <a:off x="4833850" y="2330000"/>
            <a:ext cx="5632253"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200">
                <a:latin typeface="Gill Sans"/>
                <a:ea typeface="Gill Sans"/>
                <a:cs typeface="Gill Sans"/>
                <a:sym typeface="Gill Sans"/>
              </a:defRPr>
            </a:lvl1pPr>
          </a:lstStyle>
          <a:p>
            <a:pPr/>
            <a:r>
              <a:t>en nous, bien qu’on puisse l’ignorer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Dieu envoya un mauvais esprit entre Abimélec et les hommes de Sichem (Jg 9.23)…"/>
          <p:cNvSpPr txBox="1"/>
          <p:nvPr>
            <p:ph type="title"/>
          </p:nvPr>
        </p:nvSpPr>
        <p:spPr>
          <a:xfrm>
            <a:off x="1070769" y="2619426"/>
            <a:ext cx="10863263" cy="7046435"/>
          </a:xfrm>
          <a:prstGeom prst="rect">
            <a:avLst/>
          </a:prstGeom>
        </p:spPr>
        <p:txBody>
          <a:bodyPr>
            <a:noAutofit/>
          </a:bodyPr>
          <a:lstStyle/>
          <a:p>
            <a:pPr algn="l">
              <a:spcBef>
                <a:spcPts val="1600"/>
              </a:spcBef>
              <a:defRPr sz="2300">
                <a:latin typeface="Gill Sans"/>
                <a:ea typeface="Gill Sans"/>
                <a:cs typeface="Gill Sans"/>
                <a:sym typeface="Gill Sans"/>
              </a:defRPr>
            </a:pPr>
            <a:r>
              <a:rPr i="1"/>
              <a:t>Dieu envoya un mauvais esprit entre Abimélec et les hommes de Sichem</a:t>
            </a:r>
            <a:r>
              <a:t> (Jg 9.23)</a:t>
            </a:r>
          </a:p>
          <a:p>
            <a:pPr algn="l">
              <a:spcBef>
                <a:spcPts val="1600"/>
              </a:spcBef>
              <a:defRPr spc="-22" sz="2300">
                <a:latin typeface="Gill Sans"/>
                <a:ea typeface="Gill Sans"/>
                <a:cs typeface="Gill Sans"/>
                <a:sym typeface="Gill Sans"/>
              </a:defRPr>
            </a:pPr>
            <a:r>
              <a:rPr i="1"/>
              <a:t>Quand l’esprit envoyé de Dieu était sur Saül, David prenait la harpe et en jouait de sa main. Saül était soulagé et se trouvait bien, et le mauvais esprit se retirait de lui</a:t>
            </a:r>
            <a:r>
              <a:t> (1Sam 16.23)</a:t>
            </a:r>
          </a:p>
          <a:p>
            <a:pPr algn="l">
              <a:spcBef>
                <a:spcPts val="1600"/>
              </a:spcBef>
              <a:defRPr sz="2300">
                <a:latin typeface="Gill Sans"/>
                <a:ea typeface="Gill Sans"/>
                <a:cs typeface="Gill Sans"/>
                <a:sym typeface="Gill Sans"/>
              </a:defRPr>
            </a:pPr>
            <a:r>
              <a:rPr i="1"/>
              <a:t>J’ai vu l’Éternel assis sur son trône, et toute l’armée des cieux se tenant à sa droite et à sa gauche. Et l’Éternel dit : Qui persuadera Achab, roi d’Israël, afin qu’il monte et qu’il tombe à Ramoth de Galaad ? Et on parla, celui-ci disant ainsi, et celui-là disant ainsi. Et un esprit sortit, et se tint devant l’Éternel, et dit: Moi, je le persuaderai. Et l’Éternel lui dit: Comment? Et il dit: Je sortirai, et je serai un esprit de mensonge dans la bouche de tous ses prophètes. Et l’Éternel dit: Tu le persuaderas, et aussi tu réussiras : sors, et fais ainsi.</a:t>
            </a:r>
            <a:r>
              <a:t>(2Ch 18.18-22)</a:t>
            </a:r>
          </a:p>
          <a:p>
            <a:pPr algn="l">
              <a:spcBef>
                <a:spcPts val="1600"/>
              </a:spcBef>
              <a:defRPr sz="2300">
                <a:latin typeface="Gill Sans"/>
                <a:ea typeface="Gill Sans"/>
                <a:cs typeface="Gill Sans"/>
                <a:sym typeface="Gill Sans"/>
              </a:defRPr>
            </a:pPr>
            <a:r>
              <a:rPr i="1"/>
              <a:t>Mettez-vous en colère, ne péchez pas…Ne donnez pas occasion au diable</a:t>
            </a:r>
            <a:r>
              <a:t> (Eph 4.27)</a:t>
            </a:r>
          </a:p>
          <a:p>
            <a:pPr algn="l">
              <a:spcBef>
                <a:spcPts val="1600"/>
              </a:spcBef>
              <a:defRPr sz="2300">
                <a:latin typeface="Gill Sans"/>
                <a:ea typeface="Gill Sans"/>
                <a:cs typeface="Gill Sans"/>
                <a:sym typeface="Gill Sans"/>
              </a:defRPr>
            </a:pPr>
            <a:r>
              <a:rPr i="1"/>
              <a:t>Que les jeunes [veuves] ne donnent aucune occasion à l’adversaire à cause des mauvais propos; car déjà quelques-unes se sont détournées après Satan</a:t>
            </a:r>
            <a:r>
              <a:t> (1Ti 5.14)</a:t>
            </a:r>
          </a:p>
          <a:p>
            <a:pPr algn="l">
              <a:spcBef>
                <a:spcPts val="1600"/>
              </a:spcBef>
              <a:defRPr sz="2300">
                <a:latin typeface="Gill Sans"/>
                <a:ea typeface="Gill Sans"/>
                <a:cs typeface="Gill Sans"/>
                <a:sym typeface="Gill Sans"/>
              </a:defRPr>
            </a:pPr>
            <a:r>
              <a:rPr i="1"/>
              <a:t>Tout esprit qui ne confesse pas Jésus Christ venu en chair n’est pas de Dieu. Ceci est l’ esprit de l’antichrist</a:t>
            </a:r>
            <a:r>
              <a:t> (1Jn 4.3)</a:t>
            </a:r>
          </a:p>
        </p:txBody>
      </p:sp>
      <p:sp>
        <p:nvSpPr>
          <p:cNvPr id="174" name="Le monde…"/>
          <p:cNvSpPr txBox="1"/>
          <p:nvPr/>
        </p:nvSpPr>
        <p:spPr>
          <a:xfrm>
            <a:off x="3369321" y="505045"/>
            <a:ext cx="4082138" cy="2120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defTabSz="525779">
              <a:lnSpc>
                <a:spcPct val="70000"/>
              </a:lnSpc>
              <a:defRPr sz="7200">
                <a:latin typeface="Gill Sans"/>
                <a:ea typeface="Gill Sans"/>
                <a:cs typeface="Gill Sans"/>
                <a:sym typeface="Gill Sans"/>
              </a:defRPr>
            </a:pPr>
            <a:r>
              <a:t>Le monde </a:t>
            </a:r>
          </a:p>
          <a:p>
            <a:pPr algn="l" defTabSz="525779">
              <a:lnSpc>
                <a:spcPct val="70000"/>
              </a:lnSpc>
              <a:defRPr sz="7200">
                <a:latin typeface="Gill Sans"/>
                <a:ea typeface="Gill Sans"/>
                <a:cs typeface="Gill Sans"/>
                <a:sym typeface="Gill Sans"/>
              </a:defRPr>
            </a:pPr>
            <a:r>
              <a:t>des esprits</a:t>
            </a:r>
          </a:p>
        </p:txBody>
      </p:sp>
      <p:sp>
        <p:nvSpPr>
          <p:cNvPr id="175" name="Qu’est-ce que l’esprit ?…"/>
          <p:cNvSpPr txBox="1"/>
          <p:nvPr/>
        </p:nvSpPr>
        <p:spPr>
          <a:xfrm>
            <a:off x="9711718" y="-212389"/>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i="1" sz="2200">
                <a:latin typeface="Gill Sans"/>
                <a:ea typeface="Gill Sans"/>
                <a:cs typeface="Gill Sans"/>
                <a:sym typeface="Gill Sans"/>
              </a:defRPr>
            </a:pPr>
            <a:r>
              <a:t>Le monde des esprits</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pic>
        <p:nvPicPr>
          <p:cNvPr id="176"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77" name="que Dieu donne à ceux qui les cherchent"/>
          <p:cNvSpPr txBox="1"/>
          <p:nvPr/>
        </p:nvSpPr>
        <p:spPr>
          <a:xfrm>
            <a:off x="5058928" y="2368100"/>
            <a:ext cx="5182097"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2600">
                <a:latin typeface="Gill Sans"/>
                <a:ea typeface="Gill Sans"/>
                <a:cs typeface="Gill Sans"/>
                <a:sym typeface="Gill Sans"/>
              </a:defRPr>
            </a:lvl1pPr>
          </a:lstStyle>
          <a:p>
            <a:pPr/>
            <a:r>
              <a:t>que Dieu donne à ceux qui les cherchent</a:t>
            </a:r>
          </a:p>
        </p:txBody>
      </p:sp>
      <p:sp>
        <p:nvSpPr>
          <p:cNvPr id="178" name="Ovale"/>
          <p:cNvSpPr/>
          <p:nvPr/>
        </p:nvSpPr>
        <p:spPr>
          <a:xfrm>
            <a:off x="404617" y="3394676"/>
            <a:ext cx="12195566" cy="4791292"/>
          </a:xfrm>
          <a:prstGeom prst="ellipse">
            <a:avLst/>
          </a:prstGeom>
          <a:ln w="190500">
            <a:solidFill>
              <a:srgbClr val="FFFFFF"/>
            </a:solidFill>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8" grpId="1"/>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L’Esprit…"/>
          <p:cNvSpPr txBox="1"/>
          <p:nvPr>
            <p:ph type="title"/>
          </p:nvPr>
        </p:nvSpPr>
        <p:spPr>
          <a:xfrm>
            <a:off x="3330064" y="514244"/>
            <a:ext cx="5163908" cy="2120901"/>
          </a:xfrm>
          <a:prstGeom prst="rect">
            <a:avLst/>
          </a:prstGeom>
        </p:spPr>
        <p:txBody>
          <a:bodyPr/>
          <a:lstStyle/>
          <a:p>
            <a:pPr algn="l" defTabSz="566674">
              <a:lnSpc>
                <a:spcPct val="70000"/>
              </a:lnSpc>
              <a:defRPr sz="7760">
                <a:latin typeface="Gill Sans"/>
                <a:ea typeface="Gill Sans"/>
                <a:cs typeface="Gill Sans"/>
                <a:sym typeface="Gill Sans"/>
              </a:defRPr>
            </a:pPr>
            <a:r>
              <a:t>L’Esprit </a:t>
            </a:r>
          </a:p>
          <a:p>
            <a:pPr algn="l" defTabSz="566674">
              <a:lnSpc>
                <a:spcPct val="70000"/>
              </a:lnSpc>
              <a:defRPr sz="7760">
                <a:latin typeface="Gill Sans"/>
                <a:ea typeface="Gill Sans"/>
                <a:cs typeface="Gill Sans"/>
                <a:sym typeface="Gill Sans"/>
              </a:defRPr>
            </a:pPr>
            <a:r>
              <a:t>et la matière</a:t>
            </a:r>
          </a:p>
        </p:txBody>
      </p:sp>
      <p:sp>
        <p:nvSpPr>
          <p:cNvPr id="181" name="L’esprit créateur : Les mondes ont été formés par la parole de Dieu, de sorte que ce qui se voit n’a pas été fait de choses qui paraissent. (He 11.3)…"/>
          <p:cNvSpPr txBox="1"/>
          <p:nvPr>
            <p:ph type="body" idx="1"/>
          </p:nvPr>
        </p:nvSpPr>
        <p:spPr>
          <a:xfrm>
            <a:off x="952500" y="3519939"/>
            <a:ext cx="11099800" cy="5357361"/>
          </a:xfrm>
          <a:prstGeom prst="rect">
            <a:avLst/>
          </a:prstGeom>
        </p:spPr>
        <p:txBody>
          <a:bodyPr/>
          <a:lstStyle/>
          <a:p>
            <a:pPr marL="345440" indent="-345440" defTabSz="467359">
              <a:spcBef>
                <a:spcPts val="0"/>
              </a:spcBef>
              <a:buSzPct val="100000"/>
              <a:defRPr sz="3040">
                <a:latin typeface="Gill Sans"/>
                <a:ea typeface="Gill Sans"/>
                <a:cs typeface="Gill Sans"/>
                <a:sym typeface="Gill Sans"/>
              </a:defRPr>
            </a:pPr>
            <a:r>
              <a:rPr u="sng"/>
              <a:t>L’esprit créateur</a:t>
            </a:r>
            <a:r>
              <a:t> : </a:t>
            </a:r>
            <a:r>
              <a:rPr i="1"/>
              <a:t>Les mondes ont été formés par la parole de Dieu, de sorte que ce qui se voit n’a pas été fait de choses qui paraissent.</a:t>
            </a:r>
            <a:r>
              <a:t> (He 11.3)</a:t>
            </a:r>
          </a:p>
          <a:p>
            <a:pPr marL="345440" indent="-345440" defTabSz="467359">
              <a:spcBef>
                <a:spcPts val="0"/>
              </a:spcBef>
              <a:buSzPct val="100000"/>
              <a:defRPr sz="3040">
                <a:latin typeface="Gill Sans"/>
                <a:ea typeface="Gill Sans"/>
                <a:cs typeface="Gill Sans"/>
                <a:sym typeface="Gill Sans"/>
              </a:defRPr>
            </a:pPr>
            <a:r>
              <a:rPr u="sng"/>
              <a:t>L’esprit glorieux dans l’humain</a:t>
            </a:r>
            <a:r>
              <a:t> : </a:t>
            </a:r>
            <a:r>
              <a:rPr i="1"/>
              <a:t>La parole est devenue chair, et a habité au milieu de nous, et nous avons vu sa gloire</a:t>
            </a:r>
            <a:r>
              <a:t> (Jn 1.14) </a:t>
            </a:r>
            <a:r>
              <a:rPr i="1"/>
              <a:t>Celui qui m’a vu a vu le Père</a:t>
            </a:r>
            <a:r>
              <a:t> </a:t>
            </a:r>
            <a:r>
              <a:t>(Jn 14.9)</a:t>
            </a:r>
          </a:p>
          <a:p>
            <a:pPr marL="345440" indent="-345440" defTabSz="467359">
              <a:spcBef>
                <a:spcPts val="0"/>
              </a:spcBef>
              <a:buSzPct val="100000"/>
              <a:defRPr sz="3040">
                <a:latin typeface="Gill Sans"/>
                <a:ea typeface="Gill Sans"/>
                <a:cs typeface="Gill Sans"/>
                <a:sym typeface="Gill Sans"/>
              </a:defRPr>
            </a:pPr>
            <a:r>
              <a:rPr u="sng"/>
              <a:t>L’humain représente l’Esprit</a:t>
            </a:r>
            <a:r>
              <a:t> : </a:t>
            </a:r>
            <a:r>
              <a:rPr i="1"/>
              <a:t>Il est l’image du Dieu invisible</a:t>
            </a:r>
            <a:r>
              <a:t> (Col 1.18), </a:t>
            </a:r>
            <a:r>
              <a:rPr i="1"/>
              <a:t>le resplendissement de sa gloire et l’empreinte de sa substance</a:t>
            </a:r>
            <a:r>
              <a:t> (He 1.2)</a:t>
            </a:r>
          </a:p>
          <a:p>
            <a:pPr marL="345440" indent="-345440" defTabSz="467359">
              <a:spcBef>
                <a:spcPts val="0"/>
              </a:spcBef>
              <a:buSzPct val="100000"/>
              <a:defRPr i="1" sz="3040">
                <a:latin typeface="Gill Sans"/>
                <a:ea typeface="Gill Sans"/>
                <a:cs typeface="Gill Sans"/>
                <a:sym typeface="Gill Sans"/>
              </a:defRPr>
            </a:pPr>
            <a:r>
              <a:rPr i="0" u="sng"/>
              <a:t>L’homme-Dieu, un modèle</a:t>
            </a:r>
            <a:r>
              <a:rPr i="0"/>
              <a:t> : </a:t>
            </a:r>
            <a:r>
              <a:t>Nous lui serons semblables car nous le verrons comme il est </a:t>
            </a:r>
            <a:r>
              <a:rPr i="0"/>
              <a:t>(1Jn 3.2) </a:t>
            </a:r>
            <a:r>
              <a:t>Glorifiez Dieu dans votre corps</a:t>
            </a:r>
            <a:r>
              <a:rPr i="0"/>
              <a:t> (1Co 6.20)</a:t>
            </a:r>
          </a:p>
        </p:txBody>
      </p:sp>
      <p:pic>
        <p:nvPicPr>
          <p:cNvPr id="182"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83"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i="1"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L’homme et son esprit"/>
          <p:cNvSpPr txBox="1"/>
          <p:nvPr>
            <p:ph type="title"/>
          </p:nvPr>
        </p:nvSpPr>
        <p:spPr>
          <a:xfrm>
            <a:off x="3669025" y="1121251"/>
            <a:ext cx="4450026" cy="2120901"/>
          </a:xfrm>
          <a:prstGeom prst="rect">
            <a:avLst/>
          </a:prstGeom>
        </p:spPr>
        <p:txBody>
          <a:bodyPr/>
          <a:lstStyle>
            <a:lvl1pPr algn="l" defTabSz="519937">
              <a:lnSpc>
                <a:spcPct val="80000"/>
              </a:lnSpc>
              <a:defRPr sz="7119">
                <a:latin typeface="Gill Sans"/>
                <a:ea typeface="Gill Sans"/>
                <a:cs typeface="Gill Sans"/>
                <a:sym typeface="Gill Sans"/>
              </a:defRPr>
            </a:lvl1pPr>
          </a:lstStyle>
          <a:p>
            <a:pPr/>
            <a:r>
              <a:t>L’homme et son esprit</a:t>
            </a:r>
          </a:p>
        </p:txBody>
      </p:sp>
      <p:sp>
        <p:nvSpPr>
          <p:cNvPr id="186" name="Matérialisme (esprit mort) : Lui n’est que chair (Ge 6.3)…"/>
          <p:cNvSpPr txBox="1"/>
          <p:nvPr>
            <p:ph type="body" idx="1"/>
          </p:nvPr>
        </p:nvSpPr>
        <p:spPr>
          <a:xfrm>
            <a:off x="952500" y="3633341"/>
            <a:ext cx="11099800" cy="5155016"/>
          </a:xfrm>
          <a:prstGeom prst="rect">
            <a:avLst/>
          </a:prstGeom>
        </p:spPr>
        <p:txBody>
          <a:bodyPr/>
          <a:lstStyle/>
          <a:p>
            <a:pPr marL="319077" indent="-319077" defTabSz="397256">
              <a:spcBef>
                <a:spcPts val="0"/>
              </a:spcBef>
              <a:defRPr sz="2652">
                <a:latin typeface="Gill Sans"/>
                <a:ea typeface="Gill Sans"/>
                <a:cs typeface="Gill Sans"/>
                <a:sym typeface="Gill Sans"/>
              </a:defRPr>
            </a:pPr>
            <a:r>
              <a:rPr u="sng"/>
              <a:t>Matérialisme</a:t>
            </a:r>
            <a:r>
              <a:t> (esprit mort) : </a:t>
            </a:r>
            <a:r>
              <a:rPr i="1"/>
              <a:t>Lui n’est que chair</a:t>
            </a:r>
            <a:r>
              <a:t> (Ge 6.3)</a:t>
            </a:r>
          </a:p>
          <a:p>
            <a:pPr marL="319077" indent="-319077" defTabSz="397256">
              <a:spcBef>
                <a:spcPts val="0"/>
              </a:spcBef>
              <a:defRPr sz="2652">
                <a:latin typeface="Gill Sans"/>
                <a:ea typeface="Gill Sans"/>
                <a:cs typeface="Gill Sans"/>
                <a:sym typeface="Gill Sans"/>
              </a:defRPr>
            </a:pPr>
            <a:r>
              <a:rPr u="sng"/>
              <a:t>Occultisme</a:t>
            </a:r>
            <a:r>
              <a:t> (esprit vivant, esprit mauvais) : </a:t>
            </a:r>
            <a:r>
              <a:rPr i="1"/>
              <a:t>une servante qui avait un esprit de python et qui, en prophétisant, procurait à ses maîtres un grand gain</a:t>
            </a:r>
            <a:r>
              <a:t> (Ac 16.16)</a:t>
            </a:r>
          </a:p>
          <a:p>
            <a:pPr marL="319077" indent="-319077" defTabSz="397256">
              <a:spcBef>
                <a:spcPts val="0"/>
              </a:spcBef>
              <a:defRPr sz="2652">
                <a:latin typeface="Gill Sans"/>
                <a:ea typeface="Gill Sans"/>
                <a:cs typeface="Gill Sans"/>
                <a:sym typeface="Gill Sans"/>
              </a:defRPr>
            </a:pPr>
            <a:r>
              <a:rPr u="sng"/>
              <a:t>Endurcissement</a:t>
            </a:r>
            <a:r>
              <a:t> (vie psychique, charnelle) : </a:t>
            </a:r>
            <a:r>
              <a:rPr i="1"/>
              <a:t>quiconque proférera des paroles injurieuses contre l’Esprit Saint n’aura jamais de pardon. Il est passible du jugement éternel</a:t>
            </a:r>
            <a:r>
              <a:t> (Mc 3.29)</a:t>
            </a:r>
          </a:p>
          <a:p>
            <a:pPr marL="319077" indent="-319077" defTabSz="397256">
              <a:spcBef>
                <a:spcPts val="0"/>
              </a:spcBef>
              <a:defRPr sz="2652">
                <a:latin typeface="Gill Sans"/>
                <a:ea typeface="Gill Sans"/>
                <a:cs typeface="Gill Sans"/>
                <a:sym typeface="Gill Sans"/>
              </a:defRPr>
            </a:pPr>
            <a:r>
              <a:rPr u="sng"/>
              <a:t>Interpellation</a:t>
            </a:r>
            <a:r>
              <a:t> : </a:t>
            </a:r>
            <a:r>
              <a:rPr i="1"/>
              <a:t>il a prêché aux esprits en prison, qui ont été autrefois désobéissants, quand la patience de Dieu attendait dans les jours de Noé</a:t>
            </a:r>
            <a:r>
              <a:t> (1Pi 3.19-20)</a:t>
            </a:r>
          </a:p>
          <a:p>
            <a:pPr marL="319077" indent="-319077" defTabSz="397256">
              <a:spcBef>
                <a:spcPts val="0"/>
              </a:spcBef>
              <a:defRPr sz="2652" u="sng">
                <a:latin typeface="Gill Sans"/>
                <a:ea typeface="Gill Sans"/>
                <a:cs typeface="Gill Sans"/>
                <a:sym typeface="Gill Sans"/>
              </a:defRPr>
            </a:pPr>
            <a:r>
              <a:t>Conviction</a:t>
            </a:r>
            <a:r>
              <a:rPr u="none"/>
              <a:t> : </a:t>
            </a:r>
            <a:r>
              <a:rPr i="1" u="none"/>
              <a:t>que vous soyez rempli de la connaissance de la volonté de Dieu, en toute sagesse et intelligence spirituelle</a:t>
            </a:r>
            <a:r>
              <a:rPr u="none"/>
              <a:t> (Col 1.9)</a:t>
            </a:r>
          </a:p>
          <a:p>
            <a:pPr marL="319077" indent="-319077" defTabSz="397256">
              <a:spcBef>
                <a:spcPts val="0"/>
              </a:spcBef>
              <a:defRPr sz="2652">
                <a:latin typeface="Gill Sans"/>
                <a:ea typeface="Gill Sans"/>
                <a:cs typeface="Gill Sans"/>
                <a:sym typeface="Gill Sans"/>
              </a:defRPr>
            </a:pPr>
            <a:r>
              <a:rPr u="sng"/>
              <a:t>L’enfer</a:t>
            </a:r>
            <a:r>
              <a:t> : </a:t>
            </a:r>
            <a:r>
              <a:rPr i="1"/>
              <a:t>et je vis les morts, les grands et les petits, ils se tenaient devant le trône… leur part sera dans l’étang brûlant de feu et de divinité, qui est la seconde mort </a:t>
            </a:r>
            <a:r>
              <a:t>(Ap 20.12 ; 21.8)</a:t>
            </a:r>
          </a:p>
        </p:txBody>
      </p:sp>
      <p:sp>
        <p:nvSpPr>
          <p:cNvPr id="187" name="Qu’est-ce que l’esprit ?…"/>
          <p:cNvSpPr txBox="1"/>
          <p:nvPr/>
        </p:nvSpPr>
        <p:spPr>
          <a:xfrm>
            <a:off x="9711718" y="-361547"/>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L’esprit et  la matière</a:t>
            </a:r>
          </a:p>
          <a:p>
            <a:pPr algn="r">
              <a:defRPr i="1"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pic>
        <p:nvPicPr>
          <p:cNvPr id="188"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Dieu et l’homme"/>
          <p:cNvSpPr txBox="1"/>
          <p:nvPr>
            <p:ph type="title"/>
          </p:nvPr>
        </p:nvSpPr>
        <p:spPr>
          <a:xfrm>
            <a:off x="1267651" y="1035109"/>
            <a:ext cx="11099801" cy="2120901"/>
          </a:xfrm>
          <a:prstGeom prst="rect">
            <a:avLst/>
          </a:prstGeom>
        </p:spPr>
        <p:txBody>
          <a:bodyPr/>
          <a:lstStyle>
            <a:lvl1pPr>
              <a:defRPr spc="-159">
                <a:latin typeface="Gill Sans"/>
                <a:ea typeface="Gill Sans"/>
                <a:cs typeface="Gill Sans"/>
                <a:sym typeface="Gill Sans"/>
              </a:defRPr>
            </a:lvl1pPr>
          </a:lstStyle>
          <a:p>
            <a:pPr/>
            <a:r>
              <a:t>Dieu et l’homme</a:t>
            </a:r>
          </a:p>
        </p:txBody>
      </p:sp>
      <p:sp>
        <p:nvSpPr>
          <p:cNvPr id="191" name="Recevoir par la foi l’Esprit promis : Est-ce par les oeuvres de la loi que vous avez reçu l’Esprit, ou par la prédication de la foi ? (Ga 3.2)…"/>
          <p:cNvSpPr txBox="1"/>
          <p:nvPr>
            <p:ph type="body" idx="1"/>
          </p:nvPr>
        </p:nvSpPr>
        <p:spPr>
          <a:xfrm>
            <a:off x="1556705" y="3613141"/>
            <a:ext cx="11099801" cy="5868365"/>
          </a:xfrm>
          <a:prstGeom prst="rect">
            <a:avLst/>
          </a:prstGeom>
        </p:spPr>
        <p:txBody>
          <a:bodyPr/>
          <a:lstStyle/>
          <a:p>
            <a:pPr marL="356615" indent="-356615" defTabSz="455675">
              <a:spcBef>
                <a:spcPts val="0"/>
              </a:spcBef>
              <a:defRPr sz="2964">
                <a:latin typeface="Gill Sans"/>
                <a:ea typeface="Gill Sans"/>
                <a:cs typeface="Gill Sans"/>
                <a:sym typeface="Gill Sans"/>
              </a:defRPr>
            </a:pPr>
            <a:r>
              <a:rPr u="sng"/>
              <a:t>Recevoir par la foi l’Esprit promis</a:t>
            </a:r>
            <a:r>
              <a:t> : </a:t>
            </a:r>
            <a:r>
              <a:rPr i="1"/>
              <a:t>Est-ce par les oeuvres de la loi que vous avez reçu l’Esprit, ou par la prédication de la foi ?</a:t>
            </a:r>
            <a:r>
              <a:t> (Ga 3.2)</a:t>
            </a:r>
          </a:p>
          <a:p>
            <a:pPr marL="356615" indent="-356615" defTabSz="455675">
              <a:spcBef>
                <a:spcPts val="0"/>
              </a:spcBef>
              <a:defRPr sz="2964">
                <a:latin typeface="Gill Sans"/>
                <a:ea typeface="Gill Sans"/>
                <a:cs typeface="Gill Sans"/>
                <a:sym typeface="Gill Sans"/>
              </a:defRPr>
            </a:pPr>
            <a:r>
              <a:rPr u="sng"/>
              <a:t>L’esprit d’adoption</a:t>
            </a:r>
            <a:r>
              <a:t> : </a:t>
            </a:r>
            <a:r>
              <a:rPr i="1"/>
              <a:t>Parce que vous êtes fils, Dieu a envoyé l’Esprit de son Fils dans nos coeurs, criant « Abba, Père » </a:t>
            </a:r>
            <a:r>
              <a:t>(Ga 4.6)</a:t>
            </a:r>
          </a:p>
          <a:p>
            <a:pPr marL="356615" indent="-356615" defTabSz="455675">
              <a:spcBef>
                <a:spcPts val="0"/>
              </a:spcBef>
              <a:defRPr sz="2964">
                <a:latin typeface="Gill Sans"/>
                <a:ea typeface="Gill Sans"/>
                <a:cs typeface="Gill Sans"/>
                <a:sym typeface="Gill Sans"/>
              </a:defRPr>
            </a:pPr>
            <a:r>
              <a:rPr u="sng"/>
              <a:t>L’esprit de liberté</a:t>
            </a:r>
            <a:r>
              <a:t> : </a:t>
            </a:r>
            <a:r>
              <a:rPr i="1"/>
              <a:t>Mais je dis, Marchez par l’Esprit, et vous n’accomplirez point la convoitise de la chair</a:t>
            </a:r>
            <a:r>
              <a:t> (Ga 5.16). </a:t>
            </a:r>
            <a:r>
              <a:rPr i="1"/>
              <a:t>Si vous êtes conduis par l’ Esprit, vous n’êtes pas sous la loi</a:t>
            </a:r>
            <a:r>
              <a:t> (Ga 5.18)</a:t>
            </a:r>
          </a:p>
          <a:p>
            <a:pPr marL="356615" indent="-356615" defTabSz="455675">
              <a:spcBef>
                <a:spcPts val="0"/>
              </a:spcBef>
              <a:defRPr sz="2964">
                <a:latin typeface="Gill Sans"/>
                <a:ea typeface="Gill Sans"/>
                <a:cs typeface="Gill Sans"/>
                <a:sym typeface="Gill Sans"/>
              </a:defRPr>
            </a:pPr>
            <a:r>
              <a:rPr u="sng"/>
              <a:t>Le fruit de l’esprit</a:t>
            </a:r>
            <a:r>
              <a:t> : </a:t>
            </a:r>
            <a:r>
              <a:rPr i="1"/>
              <a:t>Le fruit de l’Esprit est l’amour, la joie, la paix, la longanimité, la bienveillance, la bonté</a:t>
            </a:r>
            <a:r>
              <a:t> (Ga 5.22)</a:t>
            </a:r>
          </a:p>
          <a:p>
            <a:pPr marL="356615" indent="-356615" defTabSz="455675">
              <a:spcBef>
                <a:spcPts val="0"/>
              </a:spcBef>
              <a:defRPr sz="2964">
                <a:latin typeface="Gill Sans"/>
                <a:ea typeface="Gill Sans"/>
                <a:cs typeface="Gill Sans"/>
                <a:sym typeface="Gill Sans"/>
              </a:defRPr>
            </a:pPr>
            <a:r>
              <a:rPr u="sng"/>
              <a:t>La marche par l’esprit</a:t>
            </a:r>
            <a:r>
              <a:t> : </a:t>
            </a:r>
            <a:r>
              <a:rPr i="1"/>
              <a:t>Si nous vivons par l’Esprit, marchons aussi par l’Esprit</a:t>
            </a:r>
            <a:r>
              <a:t> (Ga 5.25)</a:t>
            </a:r>
          </a:p>
          <a:p>
            <a:pPr marL="356615" indent="-356615" defTabSz="455675">
              <a:spcBef>
                <a:spcPts val="0"/>
              </a:spcBef>
              <a:defRPr sz="2964">
                <a:latin typeface="Gill Sans"/>
                <a:ea typeface="Gill Sans"/>
                <a:cs typeface="Gill Sans"/>
                <a:sym typeface="Gill Sans"/>
              </a:defRPr>
            </a:pPr>
            <a:r>
              <a:rPr u="sng"/>
              <a:t>Un esprit nourri</a:t>
            </a:r>
            <a:r>
              <a:t> : </a:t>
            </a:r>
            <a:r>
              <a:rPr i="1"/>
              <a:t>Que la grâce de notre Seigneur Jésus Christ soit avec votre esprit, frères !</a:t>
            </a:r>
            <a:r>
              <a:t> (Ga 6.18)</a:t>
            </a:r>
          </a:p>
        </p:txBody>
      </p:sp>
      <p:pic>
        <p:nvPicPr>
          <p:cNvPr id="192"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93" name="pour que nous vivions par l’esprit"/>
          <p:cNvSpPr txBox="1"/>
          <p:nvPr/>
        </p:nvSpPr>
        <p:spPr>
          <a:xfrm>
            <a:off x="6804375" y="2419604"/>
            <a:ext cx="419794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2600">
                <a:latin typeface="Gill Sans"/>
                <a:ea typeface="Gill Sans"/>
                <a:cs typeface="Gill Sans"/>
                <a:sym typeface="Gill Sans"/>
              </a:defRPr>
            </a:lvl1pPr>
          </a:lstStyle>
          <a:p>
            <a:pPr/>
            <a:r>
              <a:t>pour que nous vivions par l’esprit</a:t>
            </a:r>
          </a:p>
        </p:txBody>
      </p:sp>
      <p:sp>
        <p:nvSpPr>
          <p:cNvPr id="194" name="Qu’est-ce que l’esprit ?…"/>
          <p:cNvSpPr txBox="1"/>
          <p:nvPr/>
        </p:nvSpPr>
        <p:spPr>
          <a:xfrm>
            <a:off x="9699287" y="-336687"/>
            <a:ext cx="3129758"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i="1" sz="2200">
                <a:latin typeface="Gill Sans"/>
                <a:ea typeface="Gill Sans"/>
                <a:cs typeface="Gill Sans"/>
                <a:sym typeface="Gill Sans"/>
              </a:defRPr>
            </a:pPr>
            <a:r>
              <a:t>Dieu et l’homme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Baptême de l’esprit"/>
          <p:cNvSpPr txBox="1"/>
          <p:nvPr>
            <p:ph type="title"/>
          </p:nvPr>
        </p:nvSpPr>
        <p:spPr>
          <a:xfrm>
            <a:off x="1704673" y="505045"/>
            <a:ext cx="11099801" cy="2120901"/>
          </a:xfrm>
          <a:prstGeom prst="rect">
            <a:avLst/>
          </a:prstGeom>
        </p:spPr>
        <p:txBody>
          <a:bodyPr/>
          <a:lstStyle>
            <a:lvl1pPr>
              <a:defRPr>
                <a:latin typeface="Gill Sans"/>
                <a:ea typeface="Gill Sans"/>
                <a:cs typeface="Gill Sans"/>
                <a:sym typeface="Gill Sans"/>
              </a:defRPr>
            </a:lvl1pPr>
          </a:lstStyle>
          <a:p>
            <a:pPr/>
            <a:r>
              <a:t>Baptême de l’esprit</a:t>
            </a:r>
          </a:p>
        </p:txBody>
      </p:sp>
      <p:sp>
        <p:nvSpPr>
          <p:cNvPr id="197" name="Un but : Nous avons tous, en effet, été baptisés dans un seul Esprit, pour former un seul corps, soit Juifs, soit Grecs, soit esclaves, soit libres, et nous avons tous été abreuvés d’un seul esprit (1Co 12.13)…"/>
          <p:cNvSpPr txBox="1"/>
          <p:nvPr>
            <p:ph type="body" idx="1"/>
          </p:nvPr>
        </p:nvSpPr>
        <p:spPr>
          <a:xfrm>
            <a:off x="1248437" y="3503273"/>
            <a:ext cx="11099801" cy="5842595"/>
          </a:xfrm>
          <a:prstGeom prst="rect">
            <a:avLst/>
          </a:prstGeom>
        </p:spPr>
        <p:txBody>
          <a:bodyPr/>
          <a:lstStyle/>
          <a:p>
            <a:pPr marL="374904" indent="-374904" defTabSz="479044">
              <a:spcBef>
                <a:spcPts val="0"/>
              </a:spcBef>
              <a:defRPr sz="3116">
                <a:latin typeface="Gill Sans"/>
                <a:ea typeface="Gill Sans"/>
                <a:cs typeface="Gill Sans"/>
                <a:sym typeface="Gill Sans"/>
              </a:defRPr>
            </a:pPr>
            <a:r>
              <a:rPr u="sng"/>
              <a:t>Un but</a:t>
            </a:r>
            <a:r>
              <a:t> : </a:t>
            </a:r>
            <a:r>
              <a:rPr i="1"/>
              <a:t>Nous avons tous, en effet, été baptisés dans un seul Esprit, pour former un seul corps, soit Juifs, soit Grecs, soit esclaves, soit libres, et nous avons tous été abreuvés d’un seul esprit </a:t>
            </a:r>
            <a:r>
              <a:t>(1Co 12.13)</a:t>
            </a:r>
          </a:p>
          <a:p>
            <a:pPr marL="374904" indent="-374904" defTabSz="479044">
              <a:spcBef>
                <a:spcPts val="0"/>
              </a:spcBef>
              <a:defRPr sz="3116">
                <a:latin typeface="Gill Sans"/>
                <a:ea typeface="Gill Sans"/>
                <a:cs typeface="Gill Sans"/>
                <a:sym typeface="Gill Sans"/>
              </a:defRPr>
            </a:pPr>
            <a:r>
              <a:rPr u="sng"/>
              <a:t>Une condition</a:t>
            </a:r>
            <a:r>
              <a:t> : </a:t>
            </a:r>
            <a:r>
              <a:rPr i="1"/>
              <a:t>Les apôtres … prièrent pour eux, afin qu’ils reçoivent le Saint-Esprit. Car il n’était encore descendu sur aucun d’eux; ils avaient seulement été baptisés au nom du Seigneur Jésus.  Alors Pierre et Jean leur imposèrent les mains, et ils reçurent le Saint-Esprit </a:t>
            </a:r>
            <a:r>
              <a:t>(Ac 8.14-17)</a:t>
            </a:r>
          </a:p>
          <a:p>
            <a:pPr marL="374904" indent="-374904" defTabSz="479044">
              <a:spcBef>
                <a:spcPts val="0"/>
              </a:spcBef>
              <a:defRPr spc="0" sz="3116">
                <a:latin typeface="Gill Sans"/>
                <a:ea typeface="Gill Sans"/>
                <a:cs typeface="Gill Sans"/>
                <a:sym typeface="Gill Sans"/>
              </a:defRPr>
            </a:pPr>
            <a:r>
              <a:rPr u="sng"/>
              <a:t>Des signes</a:t>
            </a:r>
            <a:r>
              <a:t> : </a:t>
            </a:r>
          </a:p>
          <a:p>
            <a:pPr lvl="2" marL="1124711" indent="-374904" defTabSz="479044">
              <a:spcBef>
                <a:spcPts val="0"/>
              </a:spcBef>
              <a:defRPr spc="0" sz="3116">
                <a:latin typeface="Gill Sans"/>
                <a:ea typeface="Gill Sans"/>
                <a:cs typeface="Gill Sans"/>
                <a:sym typeface="Gill Sans"/>
              </a:defRPr>
            </a:pPr>
            <a:r>
              <a:rPr u="sng"/>
              <a:t>L’unité</a:t>
            </a:r>
            <a:r>
              <a:t> : </a:t>
            </a:r>
            <a:r>
              <a:rPr i="1"/>
              <a:t>Garder l’unité de l’esprit par le lien de la paix</a:t>
            </a:r>
            <a:r>
              <a:t> (Eph 4.3)</a:t>
            </a:r>
          </a:p>
          <a:p>
            <a:pPr lvl="2" marL="1124711" indent="-374904" defTabSz="479044">
              <a:spcBef>
                <a:spcPts val="0"/>
              </a:spcBef>
              <a:defRPr spc="0" sz="3116">
                <a:latin typeface="Gill Sans"/>
                <a:ea typeface="Gill Sans"/>
                <a:cs typeface="Gill Sans"/>
                <a:sym typeface="Gill Sans"/>
              </a:defRPr>
            </a:pPr>
            <a:r>
              <a:rPr u="sng"/>
              <a:t>L’intelligence</a:t>
            </a:r>
            <a:r>
              <a:t> : </a:t>
            </a:r>
            <a:r>
              <a:rPr i="1"/>
              <a:t>Vous n’avez pas besoin qu’on vous enseigne, car l’onction de Dieu demeure en vous</a:t>
            </a:r>
            <a:r>
              <a:t> (1Jn 2.27)</a:t>
            </a:r>
          </a:p>
        </p:txBody>
      </p:sp>
      <p:pic>
        <p:nvPicPr>
          <p:cNvPr id="198"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99" name="Une œuvre initiale"/>
          <p:cNvSpPr txBox="1"/>
          <p:nvPr/>
        </p:nvSpPr>
        <p:spPr>
          <a:xfrm>
            <a:off x="8463172" y="1964897"/>
            <a:ext cx="3055517" cy="596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400">
                <a:latin typeface="Gill Sans"/>
                <a:ea typeface="Gill Sans"/>
                <a:cs typeface="Gill Sans"/>
                <a:sym typeface="Gill Sans"/>
              </a:defRPr>
            </a:lvl1pPr>
          </a:lstStyle>
          <a:p>
            <a:pPr/>
            <a:r>
              <a:t>Une œuvre initiale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9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9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9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7" grpId="1"/>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Plénitude…"/>
          <p:cNvSpPr txBox="1"/>
          <p:nvPr>
            <p:ph type="title"/>
          </p:nvPr>
        </p:nvSpPr>
        <p:spPr>
          <a:xfrm>
            <a:off x="4699674" y="698636"/>
            <a:ext cx="4042022" cy="2120901"/>
          </a:xfrm>
          <a:prstGeom prst="rect">
            <a:avLst/>
          </a:prstGeom>
        </p:spPr>
        <p:txBody>
          <a:bodyPr/>
          <a:lstStyle/>
          <a:p>
            <a:pPr algn="l" defTabSz="554990">
              <a:lnSpc>
                <a:spcPct val="80000"/>
              </a:lnSpc>
              <a:defRPr sz="7600">
                <a:latin typeface="Gill Sans"/>
                <a:ea typeface="Gill Sans"/>
                <a:cs typeface="Gill Sans"/>
                <a:sym typeface="Gill Sans"/>
              </a:defRPr>
            </a:pPr>
            <a:r>
              <a:t>Plénitude </a:t>
            </a:r>
          </a:p>
          <a:p>
            <a:pPr algn="l" defTabSz="554990">
              <a:lnSpc>
                <a:spcPct val="80000"/>
              </a:lnSpc>
              <a:defRPr sz="7600">
                <a:latin typeface="Gill Sans"/>
                <a:ea typeface="Gill Sans"/>
                <a:cs typeface="Gill Sans"/>
                <a:sym typeface="Gill Sans"/>
              </a:defRPr>
            </a:pPr>
            <a:r>
              <a:t>de l’esprit</a:t>
            </a:r>
          </a:p>
        </p:txBody>
      </p:sp>
      <p:sp>
        <p:nvSpPr>
          <p:cNvPr id="202" name="Ac 2:4 Et ils furent tous remplis de l’Esprit Saint…"/>
          <p:cNvSpPr txBox="1"/>
          <p:nvPr>
            <p:ph type="body" sz="half" idx="1"/>
          </p:nvPr>
        </p:nvSpPr>
        <p:spPr>
          <a:xfrm>
            <a:off x="321353" y="3356494"/>
            <a:ext cx="6325697" cy="6286501"/>
          </a:xfrm>
          <a:prstGeom prst="rect">
            <a:avLst/>
          </a:prstGeom>
        </p:spPr>
        <p:txBody>
          <a:bodyPr/>
          <a:lstStyle/>
          <a:p>
            <a:pPr marL="283463" indent="-283463" defTabSz="362204">
              <a:spcBef>
                <a:spcPts val="0"/>
              </a:spcBef>
              <a:defRPr sz="2356">
                <a:latin typeface="Gill Sans"/>
                <a:ea typeface="Gill Sans"/>
                <a:cs typeface="Gill Sans"/>
                <a:sym typeface="Gill Sans"/>
              </a:defRPr>
            </a:pPr>
            <a:r>
              <a:t>Ac 2:4 Et ils furent tous </a:t>
            </a:r>
            <a:r>
              <a:rPr u="sng"/>
              <a:t>remplis de l’Esprit Saint</a:t>
            </a:r>
          </a:p>
          <a:p>
            <a:pPr marL="283463" indent="-283463" defTabSz="362204">
              <a:spcBef>
                <a:spcPts val="0"/>
              </a:spcBef>
              <a:defRPr sz="2356">
                <a:latin typeface="Gill Sans"/>
                <a:ea typeface="Gill Sans"/>
                <a:cs typeface="Gill Sans"/>
                <a:sym typeface="Gill Sans"/>
              </a:defRPr>
            </a:pPr>
            <a:r>
              <a:t>Ac 4:8 Alors Pierre, étant </a:t>
            </a:r>
            <a:r>
              <a:rPr u="sng"/>
              <a:t>rempli de l’Esprit Saint</a:t>
            </a:r>
          </a:p>
          <a:p>
            <a:pPr marL="283463" indent="-283463" defTabSz="362204">
              <a:spcBef>
                <a:spcPts val="0"/>
              </a:spcBef>
              <a:defRPr sz="2356">
                <a:latin typeface="Gill Sans"/>
                <a:ea typeface="Gill Sans"/>
                <a:cs typeface="Gill Sans"/>
                <a:sym typeface="Gill Sans"/>
              </a:defRPr>
            </a:pPr>
            <a:r>
              <a:t>Ac 4:31 Ils furent tous </a:t>
            </a:r>
            <a:r>
              <a:rPr u="sng"/>
              <a:t>remplis du Saint Esprit</a:t>
            </a:r>
          </a:p>
          <a:p>
            <a:pPr marL="283463" indent="-283463" defTabSz="362204">
              <a:spcBef>
                <a:spcPts val="0"/>
              </a:spcBef>
              <a:defRPr sz="2356">
                <a:latin typeface="Gill Sans"/>
                <a:ea typeface="Gill Sans"/>
                <a:cs typeface="Gill Sans"/>
                <a:sym typeface="Gill Sans"/>
              </a:defRPr>
            </a:pPr>
            <a:r>
              <a:t>Ac 6:3 Jetez donc les yeux, frères, sur sept hommes … </a:t>
            </a:r>
            <a:r>
              <a:rPr u="sng"/>
              <a:t>pleins de l’Esprit Saint</a:t>
            </a:r>
          </a:p>
          <a:p>
            <a:pPr marL="283463" indent="-283463" defTabSz="362204">
              <a:spcBef>
                <a:spcPts val="0"/>
              </a:spcBef>
              <a:defRPr sz="2356">
                <a:latin typeface="Gill Sans"/>
                <a:ea typeface="Gill Sans"/>
                <a:cs typeface="Gill Sans"/>
                <a:sym typeface="Gill Sans"/>
              </a:defRPr>
            </a:pPr>
            <a:r>
              <a:t>Ac 6:5 Et ils choisirent Étienne, homme </a:t>
            </a:r>
            <a:r>
              <a:rPr u="sng"/>
              <a:t>plein de foi et de l’Esprit Saint</a:t>
            </a:r>
          </a:p>
          <a:p>
            <a:pPr marL="283463" indent="-283463" defTabSz="362204">
              <a:spcBef>
                <a:spcPts val="0"/>
              </a:spcBef>
              <a:defRPr sz="2356">
                <a:latin typeface="Gill Sans"/>
                <a:ea typeface="Gill Sans"/>
                <a:cs typeface="Gill Sans"/>
                <a:sym typeface="Gill Sans"/>
              </a:defRPr>
            </a:pPr>
            <a:r>
              <a:t>Ac 7:55 Mais lui, </a:t>
            </a:r>
            <a:r>
              <a:rPr u="sng"/>
              <a:t>étant plein de l’Esprit Saint</a:t>
            </a:r>
          </a:p>
          <a:p>
            <a:pPr marL="283463" indent="-283463" defTabSz="362204">
              <a:spcBef>
                <a:spcPts val="0"/>
              </a:spcBef>
              <a:defRPr sz="2356">
                <a:latin typeface="Gill Sans"/>
                <a:ea typeface="Gill Sans"/>
                <a:cs typeface="Gill Sans"/>
                <a:sym typeface="Gill Sans"/>
              </a:defRPr>
            </a:pPr>
            <a:r>
              <a:t>Ac 9:17 Le Seigneur, Jésus … m’a envoyé pour que tu recouvres la vue et que tu sois </a:t>
            </a:r>
            <a:r>
              <a:rPr u="sng"/>
              <a:t>rempli de l’ Esprit Saint</a:t>
            </a:r>
            <a:r>
              <a:t>.</a:t>
            </a:r>
          </a:p>
          <a:p>
            <a:pPr marL="283463" indent="-283463" defTabSz="362204">
              <a:spcBef>
                <a:spcPts val="0"/>
              </a:spcBef>
              <a:defRPr sz="2356">
                <a:latin typeface="Gill Sans"/>
                <a:ea typeface="Gill Sans"/>
                <a:cs typeface="Gill Sans"/>
                <a:sym typeface="Gill Sans"/>
              </a:defRPr>
            </a:pPr>
            <a:r>
              <a:t>Ac 11:24 [Barnabas] était homme de bien et </a:t>
            </a:r>
            <a:r>
              <a:rPr u="sng"/>
              <a:t>plein de l’Esprit Saint</a:t>
            </a:r>
            <a:r>
              <a:t> et de foi; et une grande foule fut ajoutée au Seigneur.</a:t>
            </a:r>
          </a:p>
          <a:p>
            <a:pPr marL="283463" indent="-283463" defTabSz="362204">
              <a:spcBef>
                <a:spcPts val="0"/>
              </a:spcBef>
              <a:defRPr sz="2356">
                <a:latin typeface="Gill Sans"/>
                <a:ea typeface="Gill Sans"/>
                <a:cs typeface="Gill Sans"/>
                <a:sym typeface="Gill Sans"/>
              </a:defRPr>
            </a:pPr>
            <a:r>
              <a:t>Ac 13:9 Et Saul qui est aussi appelé Paul, </a:t>
            </a:r>
            <a:r>
              <a:rPr u="sng"/>
              <a:t>étant rempli de l’Esprit Saint</a:t>
            </a:r>
            <a:r>
              <a:t>,</a:t>
            </a:r>
          </a:p>
          <a:p>
            <a:pPr marL="283463" indent="-283463" defTabSz="362204">
              <a:spcBef>
                <a:spcPts val="0"/>
              </a:spcBef>
              <a:defRPr sz="2356">
                <a:latin typeface="Gill Sans"/>
                <a:ea typeface="Gill Sans"/>
                <a:cs typeface="Gill Sans"/>
                <a:sym typeface="Gill Sans"/>
              </a:defRPr>
            </a:pPr>
            <a:r>
              <a:t>Ac 13:52 Et les disciples étaient </a:t>
            </a:r>
            <a:r>
              <a:rPr u="sng"/>
              <a:t>remplis de joie et de l’Esprit Saint</a:t>
            </a:r>
            <a:r>
              <a:t>.</a:t>
            </a:r>
          </a:p>
        </p:txBody>
      </p:sp>
      <p:pic>
        <p:nvPicPr>
          <p:cNvPr id="203"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204" name="Des fruits portés"/>
          <p:cNvSpPr txBox="1"/>
          <p:nvPr/>
        </p:nvSpPr>
        <p:spPr>
          <a:xfrm>
            <a:off x="7530229" y="2584903"/>
            <a:ext cx="2810310" cy="596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400">
                <a:latin typeface="Gill Sans"/>
                <a:ea typeface="Gill Sans"/>
                <a:cs typeface="Gill Sans"/>
                <a:sym typeface="Gill Sans"/>
              </a:defRPr>
            </a:lvl1pPr>
          </a:lstStyle>
          <a:p>
            <a:pPr/>
            <a:r>
              <a:t>Des fruits portés</a:t>
            </a:r>
          </a:p>
        </p:txBody>
      </p:sp>
      <p:grpSp>
        <p:nvGrpSpPr>
          <p:cNvPr id="207" name="La plénitude se remarque…"/>
          <p:cNvGrpSpPr/>
          <p:nvPr/>
        </p:nvGrpSpPr>
        <p:grpSpPr>
          <a:xfrm>
            <a:off x="7257483" y="5026206"/>
            <a:ext cx="5564376" cy="2838012"/>
            <a:chOff x="0" y="0"/>
            <a:chExt cx="5564374" cy="2838010"/>
          </a:xfrm>
        </p:grpSpPr>
        <p:sp>
          <p:nvSpPr>
            <p:cNvPr id="206" name="La plénitude se remarque…"/>
            <p:cNvSpPr txBox="1"/>
            <p:nvPr/>
          </p:nvSpPr>
          <p:spPr>
            <a:xfrm>
              <a:off x="114300" y="391131"/>
              <a:ext cx="5335775" cy="2332580"/>
            </a:xfrm>
            <a:prstGeom prst="rect">
              <a:avLst/>
            </a:prstGeom>
            <a:noFill/>
            <a:ln>
              <a:noFill/>
            </a:ln>
            <a:effectLst/>
            <a:extLst>
              <a:ext uri="{C572A759-6A51-4108-AA02-DFA0A04FC94B}">
                <ma14:wrappingTextBoxFlag xmlns:ma14="http://schemas.microsoft.com/office/mac/drawingml/2011/main" val="1"/>
              </a:ext>
            </a:extLst>
          </p:spPr>
          <p:txBody>
            <a:bodyPr wrap="square" lIns="50800" tIns="50800" rIns="50800" bIns="50800" numCol="1" anchor="ctr">
              <a:normAutofit fontScale="100000" lnSpcReduction="0"/>
            </a:bodyPr>
            <a:lstStyle/>
            <a:p>
              <a:pPr marL="352043" indent="-352043" algn="l" defTabSz="449833">
                <a:buSzPct val="75000"/>
                <a:buChar char="•"/>
                <a:defRPr sz="2925">
                  <a:latin typeface="Gill Sans"/>
                  <a:ea typeface="Gill Sans"/>
                  <a:cs typeface="Gill Sans"/>
                  <a:sym typeface="Gill Sans"/>
                </a:defRPr>
              </a:pPr>
              <a:r>
                <a:t>La plénitude se remarque</a:t>
              </a:r>
            </a:p>
            <a:p>
              <a:pPr marL="352043" indent="-352043" algn="l" defTabSz="449833">
                <a:buSzPct val="75000"/>
                <a:buChar char="•"/>
                <a:defRPr sz="2925">
                  <a:latin typeface="Gill Sans"/>
                  <a:ea typeface="Gill Sans"/>
                  <a:cs typeface="Gill Sans"/>
                  <a:sym typeface="Gill Sans"/>
                </a:defRPr>
              </a:pPr>
              <a:r>
                <a:t>La plénitude n’est pas constante</a:t>
              </a:r>
            </a:p>
            <a:p>
              <a:pPr marL="352043" indent="-352043" algn="l" defTabSz="449833">
                <a:buSzPct val="75000"/>
                <a:buChar char="•"/>
                <a:defRPr sz="2925">
                  <a:latin typeface="Gill Sans"/>
                  <a:ea typeface="Gill Sans"/>
                  <a:cs typeface="Gill Sans"/>
                  <a:sym typeface="Gill Sans"/>
                </a:defRPr>
              </a:pPr>
              <a:r>
                <a:t>La plénitude n’est pas sur tous</a:t>
              </a:r>
            </a:p>
            <a:p>
              <a:pPr marL="352043" indent="-352043" algn="l" defTabSz="449833">
                <a:buSzPct val="75000"/>
                <a:buChar char="•"/>
                <a:defRPr sz="2925">
                  <a:latin typeface="Gill Sans"/>
                  <a:ea typeface="Gill Sans"/>
                  <a:cs typeface="Gill Sans"/>
                  <a:sym typeface="Gill Sans"/>
                </a:defRPr>
              </a:pPr>
              <a:r>
                <a:t>La plénitude est un </a:t>
              </a:r>
              <a:br/>
              <a:r>
                <a:t>commandement (Eph 5.18)</a:t>
              </a:r>
            </a:p>
          </p:txBody>
        </p:sp>
        <p:pic>
          <p:nvPicPr>
            <p:cNvPr id="205" name="La plénitude se remarque… La plénitude se remarqueLa plénitude n’est pas constanteLa plénitude n’est pas sur tousLa plénitude est un  commandement (Eph 5.18)" descr="La plénitude se remarque… La plénitude se remarqueLa plénitude n’est pas constanteLa plénitude n’est pas sur tousLa plénitude est un  commandement (Eph 5.18)"/>
            <p:cNvPicPr>
              <a:picLocks noChangeAspect="0"/>
            </p:cNvPicPr>
            <p:nvPr/>
          </p:nvPicPr>
          <p:blipFill>
            <a:blip r:embed="rId3">
              <a:extLst/>
            </a:blip>
            <a:stretch>
              <a:fillRect/>
            </a:stretch>
          </p:blipFill>
          <p:spPr>
            <a:xfrm>
              <a:off x="-1" y="-1"/>
              <a:ext cx="5564376" cy="2838012"/>
            </a:xfrm>
            <a:prstGeom prst="rect">
              <a:avLst/>
            </a:prstGeom>
            <a:effectLst/>
          </p:spPr>
        </p:pic>
      </p:grpSp>
      <p:sp>
        <p:nvSpPr>
          <p:cNvPr id="208"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i="1" sz="2200">
                <a:latin typeface="Gill Sans"/>
                <a:ea typeface="Gill Sans"/>
                <a:cs typeface="Gill Sans"/>
                <a:sym typeface="Gill Sans"/>
              </a:defRPr>
            </a:pPr>
            <a:r>
              <a:t>Dieu et l’homme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7" grpId="1"/>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Les manifestations…"/>
          <p:cNvSpPr txBox="1"/>
          <p:nvPr>
            <p:ph type="title"/>
          </p:nvPr>
        </p:nvSpPr>
        <p:spPr>
          <a:xfrm>
            <a:off x="3514871" y="1046672"/>
            <a:ext cx="6621411" cy="2120901"/>
          </a:xfrm>
          <a:prstGeom prst="rect">
            <a:avLst/>
          </a:prstGeom>
        </p:spPr>
        <p:txBody>
          <a:bodyPr/>
          <a:lstStyle/>
          <a:p>
            <a:pPr algn="l" defTabSz="502412">
              <a:defRPr sz="6880">
                <a:latin typeface="Gill Sans"/>
                <a:ea typeface="Gill Sans"/>
                <a:cs typeface="Gill Sans"/>
                <a:sym typeface="Gill Sans"/>
              </a:defRPr>
            </a:pPr>
            <a:r>
              <a:t>Les manifestations </a:t>
            </a:r>
          </a:p>
          <a:p>
            <a:pPr algn="l" defTabSz="502412">
              <a:defRPr sz="6880">
                <a:latin typeface="Gill Sans"/>
                <a:ea typeface="Gill Sans"/>
                <a:cs typeface="Gill Sans"/>
                <a:sym typeface="Gill Sans"/>
              </a:defRPr>
            </a:pPr>
            <a:r>
              <a:t>de l’Esprit</a:t>
            </a:r>
          </a:p>
        </p:txBody>
      </p:sp>
      <p:sp>
        <p:nvSpPr>
          <p:cNvPr id="211" name="Connaître : Mais nous, nous avons reçu, non l’esprit du monde, mais l’Esprit qui est de Dieu, afin que nous connaissions les choses qui nous ont été librement données par Dieu (1Co 2.12)…"/>
          <p:cNvSpPr txBox="1"/>
          <p:nvPr>
            <p:ph type="body" idx="1"/>
          </p:nvPr>
        </p:nvSpPr>
        <p:spPr>
          <a:xfrm>
            <a:off x="1389244" y="3483710"/>
            <a:ext cx="10663056" cy="5393590"/>
          </a:xfrm>
          <a:prstGeom prst="rect">
            <a:avLst/>
          </a:prstGeom>
        </p:spPr>
        <p:txBody>
          <a:bodyPr/>
          <a:lstStyle/>
          <a:p>
            <a:pPr marL="388620" indent="-388620" defTabSz="496570">
              <a:spcBef>
                <a:spcPts val="0"/>
              </a:spcBef>
              <a:defRPr sz="3230">
                <a:latin typeface="Gill Sans"/>
                <a:ea typeface="Gill Sans"/>
                <a:cs typeface="Gill Sans"/>
                <a:sym typeface="Gill Sans"/>
              </a:defRPr>
            </a:pPr>
            <a:r>
              <a:rPr u="sng"/>
              <a:t>Connaître</a:t>
            </a:r>
            <a:r>
              <a:t> : </a:t>
            </a:r>
            <a:r>
              <a:rPr i="1"/>
              <a:t>Mais nous, nous avons reçu, non l’esprit du monde, mais l’Esprit qui est de Dieu, afin que nous connaissions les choses qui nous ont été librement données par Dieu</a:t>
            </a:r>
            <a:r>
              <a:t> (1Co 2.12)</a:t>
            </a:r>
          </a:p>
          <a:p>
            <a:pPr marL="388620" indent="-388620" defTabSz="496570">
              <a:spcBef>
                <a:spcPts val="0"/>
              </a:spcBef>
              <a:defRPr sz="3230">
                <a:latin typeface="Gill Sans"/>
                <a:ea typeface="Gill Sans"/>
                <a:cs typeface="Gill Sans"/>
                <a:sym typeface="Gill Sans"/>
              </a:defRPr>
            </a:pPr>
            <a:r>
              <a:rPr u="sng"/>
              <a:t>Confesser</a:t>
            </a:r>
            <a:r>
              <a:t>: </a:t>
            </a:r>
            <a:r>
              <a:rPr i="1"/>
              <a:t>C’est pourquoi je vous fais savoir que nul homme parlant par l’Esprit de Dieu, ne dit « Anathème à Jésus » et que nul ne peut dire « Seigneur Jésus », si ce n’est par l’Esprit Saint</a:t>
            </a:r>
            <a:r>
              <a:t> (1Co 12.3)</a:t>
            </a:r>
          </a:p>
          <a:p>
            <a:pPr marL="388620" indent="-388620" defTabSz="496570">
              <a:spcBef>
                <a:spcPts val="0"/>
              </a:spcBef>
              <a:defRPr sz="3230">
                <a:latin typeface="Gill Sans"/>
                <a:ea typeface="Gill Sans"/>
                <a:cs typeface="Gill Sans"/>
                <a:sym typeface="Gill Sans"/>
              </a:defRPr>
            </a:pPr>
            <a:r>
              <a:rPr u="sng"/>
              <a:t>Faire connaître</a:t>
            </a:r>
            <a:r>
              <a:t> :  </a:t>
            </a:r>
            <a:r>
              <a:rPr i="1"/>
              <a:t>à chacun est donnée la manifestation de l’Esprit en vue de l’utilité</a:t>
            </a:r>
            <a:r>
              <a:t> (1Co 12.7)</a:t>
            </a:r>
          </a:p>
          <a:p>
            <a:pPr marL="388620" indent="-388620" defTabSz="496570">
              <a:spcBef>
                <a:spcPts val="0"/>
              </a:spcBef>
              <a:defRPr sz="3230">
                <a:latin typeface="Gill Sans"/>
                <a:ea typeface="Gill Sans"/>
                <a:cs typeface="Gill Sans"/>
                <a:sym typeface="Gill Sans"/>
              </a:defRPr>
            </a:pPr>
            <a:r>
              <a:rPr u="sng"/>
              <a:t>Ensemble</a:t>
            </a:r>
            <a:r>
              <a:t> : </a:t>
            </a:r>
            <a:r>
              <a:rPr i="1"/>
              <a:t>que vous tenez ferme dans un seul et même esprit</a:t>
            </a:r>
            <a:r>
              <a:t> (Php 1.27)</a:t>
            </a:r>
          </a:p>
        </p:txBody>
      </p:sp>
      <p:pic>
        <p:nvPicPr>
          <p:cNvPr id="212"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213"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i="1" sz="2200">
                <a:latin typeface="Gill Sans"/>
                <a:ea typeface="Gill Sans"/>
                <a:cs typeface="Gill Sans"/>
                <a:sym typeface="Gill Sans"/>
              </a:defRPr>
            </a:pPr>
            <a:r>
              <a:t>Dieu et l’homme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2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21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1"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Conclusions"/>
          <p:cNvSpPr txBox="1"/>
          <p:nvPr>
            <p:ph type="title"/>
          </p:nvPr>
        </p:nvSpPr>
        <p:spPr>
          <a:xfrm>
            <a:off x="181848" y="662213"/>
            <a:ext cx="11099801" cy="2120901"/>
          </a:xfrm>
          <a:prstGeom prst="rect">
            <a:avLst/>
          </a:prstGeom>
        </p:spPr>
        <p:txBody>
          <a:bodyPr/>
          <a:lstStyle>
            <a:lvl1pPr>
              <a:defRPr>
                <a:latin typeface="Gill Sans"/>
                <a:ea typeface="Gill Sans"/>
                <a:cs typeface="Gill Sans"/>
                <a:sym typeface="Gill Sans"/>
              </a:defRPr>
            </a:lvl1pPr>
          </a:lstStyle>
          <a:p>
            <a:pPr/>
            <a:r>
              <a:t>Conclusions</a:t>
            </a:r>
          </a:p>
        </p:txBody>
      </p:sp>
      <p:sp>
        <p:nvSpPr>
          <p:cNvPr id="216" name="Appartenance : ayant cru, vous avez été scellés du Saint Esprit de la promesse (Eph 1.13)…"/>
          <p:cNvSpPr txBox="1"/>
          <p:nvPr>
            <p:ph type="body" idx="1"/>
          </p:nvPr>
        </p:nvSpPr>
        <p:spPr>
          <a:xfrm>
            <a:off x="952500" y="3742130"/>
            <a:ext cx="11099800" cy="5184890"/>
          </a:xfrm>
          <a:prstGeom prst="rect">
            <a:avLst/>
          </a:prstGeom>
        </p:spPr>
        <p:txBody>
          <a:bodyPr/>
          <a:lstStyle/>
          <a:p>
            <a:pPr marL="402336" indent="-402336" defTabSz="514095">
              <a:spcBef>
                <a:spcPts val="0"/>
              </a:spcBef>
              <a:defRPr sz="3343">
                <a:latin typeface="Gill Sans"/>
                <a:ea typeface="Gill Sans"/>
                <a:cs typeface="Gill Sans"/>
                <a:sym typeface="Gill Sans"/>
              </a:defRPr>
            </a:pPr>
            <a:r>
              <a:rPr u="sng"/>
              <a:t>Appartenance</a:t>
            </a:r>
            <a:r>
              <a:t> : </a:t>
            </a:r>
            <a:r>
              <a:rPr i="1"/>
              <a:t>ayant cru, vous avez été scellés du Saint Esprit de la promesse</a:t>
            </a:r>
            <a:r>
              <a:t> (Eph 1.13)</a:t>
            </a:r>
          </a:p>
          <a:p>
            <a:pPr marL="402336" indent="-402336" defTabSz="514095">
              <a:spcBef>
                <a:spcPts val="0"/>
              </a:spcBef>
              <a:defRPr sz="3343">
                <a:latin typeface="Gill Sans"/>
                <a:ea typeface="Gill Sans"/>
                <a:cs typeface="Gill Sans"/>
                <a:sym typeface="Gill Sans"/>
              </a:defRPr>
            </a:pPr>
            <a:r>
              <a:rPr u="sng"/>
              <a:t>Habitation</a:t>
            </a:r>
            <a:r>
              <a:t> : </a:t>
            </a:r>
            <a:r>
              <a:rPr i="1"/>
              <a:t>vous êtes édifiés ensemble, pour être une habitation de Dieu par l’Esprit </a:t>
            </a:r>
            <a:r>
              <a:t>(Eph 2.22)</a:t>
            </a:r>
          </a:p>
          <a:p>
            <a:pPr marL="402336" indent="-402336" defTabSz="514095">
              <a:spcBef>
                <a:spcPts val="0"/>
              </a:spcBef>
              <a:defRPr sz="3343">
                <a:latin typeface="Gill Sans"/>
                <a:ea typeface="Gill Sans"/>
                <a:cs typeface="Gill Sans"/>
                <a:sym typeface="Gill Sans"/>
              </a:defRPr>
            </a:pPr>
            <a:r>
              <a:rPr u="sng"/>
              <a:t>Manifestations</a:t>
            </a:r>
            <a:r>
              <a:t> : </a:t>
            </a:r>
            <a:r>
              <a:rPr i="1"/>
              <a:t>selon les richesses de sa gloire, il vous donne d’être fortifiés en puissance par son Esprit, quant à l’homme intérieur</a:t>
            </a:r>
            <a:r>
              <a:t> (Eph 3.16)</a:t>
            </a:r>
          </a:p>
          <a:p>
            <a:pPr marL="402336" indent="-402336" defTabSz="514095">
              <a:spcBef>
                <a:spcPts val="0"/>
              </a:spcBef>
              <a:defRPr sz="3343">
                <a:latin typeface="Gill Sans"/>
                <a:ea typeface="Gill Sans"/>
                <a:cs typeface="Gill Sans"/>
                <a:sym typeface="Gill Sans"/>
              </a:defRPr>
            </a:pPr>
            <a:r>
              <a:rPr u="sng"/>
              <a:t>Collaboration</a:t>
            </a:r>
            <a:r>
              <a:t> :  </a:t>
            </a:r>
            <a:r>
              <a:rPr i="1"/>
              <a:t>n’attristez pas le Saint Esprit de Dieu, par lequel vous avez été scellés pour le jour de la rédemption</a:t>
            </a:r>
            <a:r>
              <a:t> (Eph 4.30)</a:t>
            </a:r>
          </a:p>
          <a:p>
            <a:pPr marL="402336" indent="-402336" defTabSz="514095">
              <a:spcBef>
                <a:spcPts val="0"/>
              </a:spcBef>
              <a:defRPr sz="3343">
                <a:latin typeface="Gill Sans"/>
                <a:ea typeface="Gill Sans"/>
                <a:cs typeface="Gill Sans"/>
                <a:sym typeface="Gill Sans"/>
              </a:defRPr>
            </a:pPr>
            <a:r>
              <a:rPr u="sng"/>
              <a:t>Harmonie</a:t>
            </a:r>
            <a:r>
              <a:t> : s</a:t>
            </a:r>
            <a:r>
              <a:rPr i="1"/>
              <a:t>oyez remplis de l’Esprit</a:t>
            </a:r>
            <a:r>
              <a:t> (5.18)</a:t>
            </a:r>
          </a:p>
        </p:txBody>
      </p:sp>
      <p:pic>
        <p:nvPicPr>
          <p:cNvPr id="217"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218" name="Qu’est-ce que l’esprit ?…"/>
          <p:cNvSpPr txBox="1"/>
          <p:nvPr/>
        </p:nvSpPr>
        <p:spPr>
          <a:xfrm>
            <a:off x="9660313" y="-186042"/>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Plan"/>
          <p:cNvSpPr txBox="1"/>
          <p:nvPr>
            <p:ph type="title"/>
          </p:nvPr>
        </p:nvSpPr>
        <p:spPr>
          <a:xfrm>
            <a:off x="1684010" y="662213"/>
            <a:ext cx="9147549" cy="2120901"/>
          </a:xfrm>
          <a:prstGeom prst="rect">
            <a:avLst/>
          </a:prstGeom>
        </p:spPr>
        <p:txBody>
          <a:bodyPr/>
          <a:lstStyle>
            <a:lvl1pPr>
              <a:defRPr>
                <a:latin typeface="Gill Sans"/>
                <a:ea typeface="Gill Sans"/>
                <a:cs typeface="Gill Sans"/>
                <a:sym typeface="Gill Sans"/>
              </a:defRPr>
            </a:lvl1pPr>
          </a:lstStyle>
          <a:p>
            <a:pPr/>
            <a:r>
              <a:t>Plan</a:t>
            </a:r>
          </a:p>
        </p:txBody>
      </p:sp>
      <p:sp>
        <p:nvSpPr>
          <p:cNvPr id="125" name="Qu’est-ce que l’esprit ?…"/>
          <p:cNvSpPr txBox="1"/>
          <p:nvPr>
            <p:ph type="body" idx="1"/>
          </p:nvPr>
        </p:nvSpPr>
        <p:spPr>
          <a:xfrm>
            <a:off x="952500" y="3221400"/>
            <a:ext cx="11099800" cy="5329569"/>
          </a:xfrm>
          <a:prstGeom prst="rect">
            <a:avLst/>
          </a:prstGeom>
        </p:spPr>
        <p:txBody>
          <a:bodyPr/>
          <a:lstStyle/>
          <a:p>
            <a:pPr marL="0" indent="0" algn="ctr">
              <a:spcBef>
                <a:spcPts val="0"/>
              </a:spcBef>
              <a:buSzTx/>
              <a:buNone/>
              <a:defRPr sz="4200">
                <a:latin typeface="Gill Sans"/>
                <a:ea typeface="Gill Sans"/>
                <a:cs typeface="Gill Sans"/>
                <a:sym typeface="Gill Sans"/>
              </a:defRPr>
            </a:pPr>
            <a:r>
              <a:t>Qu’est-ce que l’esprit ?</a:t>
            </a:r>
          </a:p>
          <a:p>
            <a:pPr marL="0" indent="0" algn="ctr">
              <a:spcBef>
                <a:spcPts val="0"/>
              </a:spcBef>
              <a:buSzTx/>
              <a:buNone/>
              <a:defRPr sz="4200">
                <a:latin typeface="Gill Sans"/>
                <a:ea typeface="Gill Sans"/>
                <a:cs typeface="Gill Sans"/>
                <a:sym typeface="Gill Sans"/>
              </a:defRPr>
            </a:pPr>
            <a:r>
              <a:t>L’esprit de Dieu</a:t>
            </a:r>
          </a:p>
          <a:p>
            <a:pPr marL="0" indent="0" algn="ctr">
              <a:spcBef>
                <a:spcPts val="0"/>
              </a:spcBef>
              <a:buSzTx/>
              <a:buNone/>
              <a:defRPr sz="4200">
                <a:latin typeface="Gill Sans"/>
                <a:ea typeface="Gill Sans"/>
                <a:cs typeface="Gill Sans"/>
                <a:sym typeface="Gill Sans"/>
              </a:defRPr>
            </a:pPr>
            <a:r>
              <a:t>Le monde spirituel</a:t>
            </a:r>
          </a:p>
          <a:p>
            <a:pPr marL="0" indent="0" algn="ctr">
              <a:spcBef>
                <a:spcPts val="0"/>
              </a:spcBef>
              <a:buSzTx/>
              <a:buNone/>
              <a:defRPr sz="4200">
                <a:latin typeface="Gill Sans"/>
                <a:ea typeface="Gill Sans"/>
                <a:cs typeface="Gill Sans"/>
                <a:sym typeface="Gill Sans"/>
              </a:defRPr>
            </a:pPr>
            <a:r>
              <a:t>L’esprit et  la matière</a:t>
            </a:r>
          </a:p>
          <a:p>
            <a:pPr marL="0" indent="0" algn="ctr">
              <a:spcBef>
                <a:spcPts val="0"/>
              </a:spcBef>
              <a:buSzTx/>
              <a:buNone/>
              <a:defRPr sz="4200">
                <a:latin typeface="Gill Sans"/>
                <a:ea typeface="Gill Sans"/>
                <a:cs typeface="Gill Sans"/>
                <a:sym typeface="Gill Sans"/>
              </a:defRPr>
            </a:pPr>
            <a:r>
              <a:t>L’homme et son esprit</a:t>
            </a:r>
          </a:p>
          <a:p>
            <a:pPr marL="0" indent="0" algn="ctr">
              <a:spcBef>
                <a:spcPts val="0"/>
              </a:spcBef>
              <a:buSzTx/>
              <a:buNone/>
              <a:defRPr sz="4200">
                <a:latin typeface="Gill Sans"/>
                <a:ea typeface="Gill Sans"/>
                <a:cs typeface="Gill Sans"/>
                <a:sym typeface="Gill Sans"/>
              </a:defRPr>
            </a:pPr>
            <a:r>
              <a:t>Dieu et l’homme</a:t>
            </a:r>
          </a:p>
        </p:txBody>
      </p:sp>
      <p:pic>
        <p:nvPicPr>
          <p:cNvPr id="126"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Qu’est-ce…"/>
          <p:cNvSpPr txBox="1"/>
          <p:nvPr>
            <p:ph type="title"/>
          </p:nvPr>
        </p:nvSpPr>
        <p:spPr>
          <a:xfrm>
            <a:off x="3455854" y="662213"/>
            <a:ext cx="5813876" cy="2120901"/>
          </a:xfrm>
          <a:prstGeom prst="rect">
            <a:avLst/>
          </a:prstGeom>
        </p:spPr>
        <p:txBody>
          <a:bodyPr/>
          <a:lstStyle/>
          <a:p>
            <a:pPr algn="l">
              <a:lnSpc>
                <a:spcPct val="70000"/>
              </a:lnSpc>
              <a:defRPr>
                <a:latin typeface="Gill Sans"/>
                <a:ea typeface="Gill Sans"/>
                <a:cs typeface="Gill Sans"/>
                <a:sym typeface="Gill Sans"/>
              </a:defRPr>
            </a:pPr>
            <a:r>
              <a:t>Qu’est-ce </a:t>
            </a:r>
          </a:p>
          <a:p>
            <a:pPr algn="l">
              <a:lnSpc>
                <a:spcPct val="70000"/>
              </a:lnSpc>
              <a:defRPr>
                <a:latin typeface="Gill Sans"/>
                <a:ea typeface="Gill Sans"/>
                <a:cs typeface="Gill Sans"/>
                <a:sym typeface="Gill Sans"/>
              </a:defRPr>
            </a:pPr>
            <a:r>
              <a:t>que l’esprit ?</a:t>
            </a:r>
          </a:p>
        </p:txBody>
      </p:sp>
      <p:sp>
        <p:nvSpPr>
          <p:cNvPr id="129" name="Qu’est-ce que l’esprit ?…"/>
          <p:cNvSpPr txBox="1"/>
          <p:nvPr/>
        </p:nvSpPr>
        <p:spPr>
          <a:xfrm>
            <a:off x="9699287" y="-187529"/>
            <a:ext cx="3129758"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i="1" sz="2200">
                <a:latin typeface="Gill Sans"/>
                <a:ea typeface="Gill Sans"/>
                <a:cs typeface="Gill Sans"/>
                <a:sym typeface="Gill Sans"/>
              </a:defRPr>
            </a:pPr>
            <a:r>
              <a:t>Qu’est-ce que l’esprit ?</a:t>
            </a:r>
          </a:p>
          <a:p>
            <a:pPr algn="r">
              <a:defRPr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pic>
        <p:nvPicPr>
          <p:cNvPr id="130"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31" name="Le mot esprit vient du latin spiritus, souffle, vent, dérivé de spirare, souffler. Il a aussi donné les mots inspirer et expirer.…"/>
          <p:cNvSpPr txBox="1"/>
          <p:nvPr/>
        </p:nvSpPr>
        <p:spPr>
          <a:xfrm>
            <a:off x="1072235" y="3873551"/>
            <a:ext cx="10860330" cy="54371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i="1" sz="3100">
                <a:latin typeface="Gill Sans"/>
                <a:ea typeface="Gill Sans"/>
                <a:cs typeface="Gill Sans"/>
                <a:sym typeface="Gill Sans"/>
              </a:defRPr>
            </a:pPr>
            <a:r>
              <a:t>Le mot esprit vient du latin spiritus, souffle, vent, dérivé de spirare, souffler. Il a aussi donné les mots inspirer et expirer.</a:t>
            </a:r>
          </a:p>
          <a:p>
            <a:pPr algn="r">
              <a:defRPr i="1" sz="3100">
                <a:latin typeface="Gill Sans"/>
                <a:ea typeface="Gill Sans"/>
                <a:cs typeface="Gill Sans"/>
                <a:sym typeface="Gill Sans"/>
              </a:defRPr>
            </a:pPr>
            <a:r>
              <a:t>(Wikipedia)</a:t>
            </a:r>
          </a:p>
          <a:p>
            <a:pPr marL="457200" indent="-457200" algn="l">
              <a:buSzPct val="100000"/>
              <a:buChar char="•"/>
              <a:defRPr i="1" sz="3100">
                <a:latin typeface="Gill Sans"/>
                <a:ea typeface="Gill Sans"/>
                <a:cs typeface="Gill Sans"/>
                <a:sym typeface="Gill Sans"/>
              </a:defRPr>
            </a:pPr>
            <a:r>
              <a:rPr i="0" u="sng"/>
              <a:t>Une relation avec Dieu</a:t>
            </a:r>
            <a:r>
              <a:rPr i="0"/>
              <a:t> :</a:t>
            </a:r>
            <a:r>
              <a:t> L’esprit de l’homme est une lampe de l’Eternel. Il sonde toutes les profondeurs du cœur </a:t>
            </a:r>
            <a:r>
              <a:rPr i="0"/>
              <a:t>(Pr 20.27)</a:t>
            </a:r>
            <a:endParaRPr i="0"/>
          </a:p>
          <a:p>
            <a:pPr marL="457200" indent="-457200" algn="l">
              <a:buSzPct val="100000"/>
              <a:buChar char="•"/>
              <a:defRPr i="1" sz="3100">
                <a:latin typeface="Gill Sans"/>
                <a:ea typeface="Gill Sans"/>
                <a:cs typeface="Gill Sans"/>
                <a:sym typeface="Gill Sans"/>
              </a:defRPr>
            </a:pPr>
            <a:r>
              <a:rPr i="0" u="sng"/>
              <a:t>Différent de l’âme</a:t>
            </a:r>
            <a:r>
              <a:rPr i="0"/>
              <a:t> : </a:t>
            </a:r>
            <a:r>
              <a:t>La parole de Dieu touche la frontière entre l’âme et l’esprit </a:t>
            </a:r>
            <a:r>
              <a:rPr i="0"/>
              <a:t>(He 4.12)</a:t>
            </a:r>
          </a:p>
          <a:p>
            <a:pPr marL="457200" indent="-457200" algn="l">
              <a:buSzPct val="100000"/>
              <a:buChar char="•"/>
              <a:defRPr i="1" sz="3100">
                <a:latin typeface="Gill Sans"/>
                <a:ea typeface="Gill Sans"/>
                <a:cs typeface="Gill Sans"/>
                <a:sym typeface="Gill Sans"/>
              </a:defRPr>
            </a:pPr>
            <a:r>
              <a:rPr i="0" u="sng"/>
              <a:t>Un organe mort ou vivant</a:t>
            </a:r>
            <a:r>
              <a:rPr i="0"/>
              <a:t> :</a:t>
            </a:r>
            <a:r>
              <a:t> Nous étions morts [spirituellement] dans nos fautes et dans nos péchés</a:t>
            </a:r>
            <a:r>
              <a:rPr i="0"/>
              <a:t> (Eph 2.3) </a:t>
            </a:r>
            <a:r>
              <a:t>Des hommes psychiques, n’ayant pas l’esprit (Jude 19)</a:t>
            </a:r>
            <a:endParaRPr i="0"/>
          </a:p>
          <a:p>
            <a:pPr marL="457200" indent="-457200" algn="l">
              <a:buSzPct val="100000"/>
              <a:buChar char="•"/>
              <a:defRPr i="1" sz="3100">
                <a:latin typeface="Gill Sans"/>
                <a:ea typeface="Gill Sans"/>
                <a:cs typeface="Gill Sans"/>
                <a:sym typeface="Gill Sans"/>
              </a:defRPr>
            </a:pPr>
            <a:r>
              <a:rPr i="0" u="sng"/>
              <a:t>Les anges</a:t>
            </a:r>
            <a:r>
              <a:rPr i="0"/>
              <a:t> : </a:t>
            </a:r>
            <a:r>
              <a:t>des esprits administrateurs, envoyés pour servir en faveur de ceux qui vont hériter du salut</a:t>
            </a:r>
            <a:r>
              <a:rPr i="0"/>
              <a:t> (He 1.14)</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r"/>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3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1"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L’esprit est :…"/>
          <p:cNvSpPr txBox="1"/>
          <p:nvPr>
            <p:ph type="body" idx="1"/>
          </p:nvPr>
        </p:nvSpPr>
        <p:spPr>
          <a:xfrm>
            <a:off x="1114088" y="1145701"/>
            <a:ext cx="11099801" cy="7213601"/>
          </a:xfrm>
          <a:prstGeom prst="rect">
            <a:avLst/>
          </a:prstGeom>
        </p:spPr>
        <p:txBody>
          <a:bodyPr/>
          <a:lstStyle/>
          <a:p>
            <a:pPr marL="0" indent="0" algn="ctr">
              <a:spcBef>
                <a:spcPts val="0"/>
              </a:spcBef>
              <a:buSzTx/>
              <a:buNone/>
              <a:defRPr i="1">
                <a:latin typeface="Gill Sans"/>
                <a:ea typeface="Gill Sans"/>
                <a:cs typeface="Gill Sans"/>
                <a:sym typeface="Gill Sans"/>
              </a:defRPr>
            </a:pPr>
            <a:r>
              <a:rPr i="0"/>
              <a:t>L’esprit est :</a:t>
            </a:r>
            <a:endParaRPr i="0"/>
          </a:p>
          <a:p>
            <a:pPr marL="0" indent="0" algn="ctr">
              <a:spcBef>
                <a:spcPts val="0"/>
              </a:spcBef>
              <a:buSzTx/>
              <a:buNone/>
              <a:defRPr i="1">
                <a:latin typeface="Gill Sans"/>
                <a:ea typeface="Gill Sans"/>
                <a:cs typeface="Gill Sans"/>
                <a:sym typeface="Gill Sans"/>
              </a:defRPr>
            </a:pPr>
            <a:r>
              <a:rPr i="0"/>
              <a:t>- un être appartenant au monde invisible</a:t>
            </a:r>
            <a:endParaRPr i="0"/>
          </a:p>
          <a:p>
            <a:pPr marL="0" indent="0" algn="ctr">
              <a:spcBef>
                <a:spcPts val="0"/>
              </a:spcBef>
              <a:buSzTx/>
              <a:buNone/>
              <a:defRPr i="1">
                <a:latin typeface="Gill Sans"/>
                <a:ea typeface="Gill Sans"/>
                <a:cs typeface="Gill Sans"/>
                <a:sym typeface="Gill Sans"/>
              </a:defRPr>
            </a:pPr>
            <a:r>
              <a:rPr i="0"/>
              <a:t>- une dimension de l’humain, qui permet la relation à Dieu et au monde invisible.</a:t>
            </a:r>
          </a:p>
        </p:txBody>
      </p:sp>
      <p:sp>
        <p:nvSpPr>
          <p:cNvPr id="134" name="Ovale"/>
          <p:cNvSpPr/>
          <p:nvPr/>
        </p:nvSpPr>
        <p:spPr>
          <a:xfrm>
            <a:off x="52341" y="2785225"/>
            <a:ext cx="12900118" cy="4183150"/>
          </a:xfrm>
          <a:prstGeom prst="ellipse">
            <a:avLst/>
          </a:prstGeom>
          <a:ln w="317500">
            <a:solidFill>
              <a:srgbClr val="FFFFFF"/>
            </a:solidFill>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Qu’est-ce que l’esprit ?"/>
          <p:cNvSpPr txBox="1"/>
          <p:nvPr>
            <p:ph type="title"/>
          </p:nvPr>
        </p:nvSpPr>
        <p:spPr>
          <a:xfrm>
            <a:off x="1893370" y="80182"/>
            <a:ext cx="8414744" cy="2120901"/>
          </a:xfrm>
          <a:prstGeom prst="rect">
            <a:avLst/>
          </a:prstGeom>
        </p:spPr>
        <p:txBody>
          <a:bodyPr/>
          <a:lstStyle>
            <a:lvl1pPr defTabSz="508254">
              <a:defRPr sz="6960">
                <a:latin typeface="Gill Sans"/>
                <a:ea typeface="Gill Sans"/>
                <a:cs typeface="Gill Sans"/>
                <a:sym typeface="Gill Sans"/>
              </a:defRPr>
            </a:lvl1pPr>
          </a:lstStyle>
          <a:p>
            <a:pPr/>
            <a:r>
              <a:t>Qu’est-ce que l’esprit ?</a:t>
            </a:r>
          </a:p>
        </p:txBody>
      </p:sp>
      <p:sp>
        <p:nvSpPr>
          <p:cNvPr id="137" name="Le vent : Le vent souffle où il veut, et tu en entends le son; mais tu ne sais pas d’où il vient, ni où il va: il en est ainsi de tout homme qui est né de l’Esprit. (Jn 3.5)…"/>
          <p:cNvSpPr txBox="1"/>
          <p:nvPr>
            <p:ph type="body" idx="1"/>
          </p:nvPr>
        </p:nvSpPr>
        <p:spPr>
          <a:xfrm>
            <a:off x="2611049" y="2794668"/>
            <a:ext cx="9586522" cy="6262631"/>
          </a:xfrm>
          <a:prstGeom prst="rect">
            <a:avLst/>
          </a:prstGeom>
        </p:spPr>
        <p:txBody>
          <a:bodyPr/>
          <a:lstStyle/>
          <a:p>
            <a:pPr marL="148589" indent="-148589" defTabSz="379729">
              <a:spcBef>
                <a:spcPts val="0"/>
              </a:spcBef>
              <a:buSzPct val="100000"/>
              <a:defRPr sz="2470">
                <a:latin typeface="Gill Sans"/>
                <a:ea typeface="Gill Sans"/>
                <a:cs typeface="Gill Sans"/>
                <a:sym typeface="Gill Sans"/>
              </a:defRPr>
            </a:pPr>
            <a:r>
              <a:rPr u="sng"/>
              <a:t>Le vent</a:t>
            </a:r>
            <a:r>
              <a:t> : </a:t>
            </a:r>
            <a:r>
              <a:rPr i="1"/>
              <a:t>Le vent souffle où il veut, et tu en entends le son; mais tu ne sais pas d’où il vient, ni où il va: il en est ainsi de tout homme qui est né de l’Esprit.</a:t>
            </a:r>
            <a:r>
              <a:t> (Jn 3.5)</a:t>
            </a:r>
          </a:p>
          <a:p>
            <a:pPr marL="148589" indent="-148589" defTabSz="379729">
              <a:spcBef>
                <a:spcPts val="0"/>
              </a:spcBef>
              <a:buSzPct val="100000"/>
              <a:defRPr sz="2470">
                <a:latin typeface="Gill Sans"/>
                <a:ea typeface="Gill Sans"/>
                <a:cs typeface="Gill Sans"/>
                <a:sym typeface="Gill Sans"/>
              </a:defRPr>
            </a:pPr>
            <a:r>
              <a:rPr u="sng"/>
              <a:t>L’air</a:t>
            </a:r>
            <a:r>
              <a:t> : </a:t>
            </a:r>
            <a:r>
              <a:rPr i="1"/>
              <a:t>Le chef de l’autorité de l’air, de l’esprit qui opère maintenant dans les fils de la désobéissance</a:t>
            </a:r>
            <a:r>
              <a:t> (Eph 2.3)</a:t>
            </a:r>
          </a:p>
          <a:p>
            <a:pPr marL="148589" indent="-148589" defTabSz="379729">
              <a:spcBef>
                <a:spcPts val="0"/>
              </a:spcBef>
              <a:buSzPct val="100000"/>
              <a:defRPr sz="2470">
                <a:latin typeface="Gill Sans"/>
                <a:ea typeface="Gill Sans"/>
                <a:cs typeface="Gill Sans"/>
                <a:sym typeface="Gill Sans"/>
              </a:defRPr>
            </a:pPr>
            <a:r>
              <a:rPr u="sng"/>
              <a:t>La colombe</a:t>
            </a:r>
            <a:r>
              <a:t> : </a:t>
            </a:r>
            <a:r>
              <a:rPr i="1"/>
              <a:t>Jésus aussi étant baptisé et priant, le ciel s’ouvrit. Et l’Esprit Saint descendit sur lui sous une forme corporelle, comme une colombe </a:t>
            </a:r>
            <a:r>
              <a:t>(Lc 3.22)</a:t>
            </a:r>
          </a:p>
          <a:p>
            <a:pPr marL="148589" indent="-148589" defTabSz="379729">
              <a:spcBef>
                <a:spcPts val="0"/>
              </a:spcBef>
              <a:buSzPct val="100000"/>
              <a:defRPr sz="2470">
                <a:latin typeface="Gill Sans"/>
                <a:ea typeface="Gill Sans"/>
                <a:cs typeface="Gill Sans"/>
                <a:sym typeface="Gill Sans"/>
              </a:defRPr>
            </a:pPr>
            <a:r>
              <a:rPr u="sng"/>
              <a:t>L’huile</a:t>
            </a:r>
            <a:r>
              <a:t> : </a:t>
            </a:r>
            <a:r>
              <a:rPr i="1"/>
              <a:t>Et vous, vous avez l’onction de la part du Saint et vous connaissez toutes choses</a:t>
            </a:r>
            <a:r>
              <a:t> (1Jn 2.20)</a:t>
            </a:r>
          </a:p>
          <a:p>
            <a:pPr marL="148589" indent="-148589" defTabSz="379729">
              <a:spcBef>
                <a:spcPts val="0"/>
              </a:spcBef>
              <a:buSzPct val="100000"/>
              <a:defRPr sz="2470">
                <a:latin typeface="Gill Sans"/>
                <a:ea typeface="Gill Sans"/>
                <a:cs typeface="Gill Sans"/>
                <a:sym typeface="Gill Sans"/>
              </a:defRPr>
            </a:pPr>
            <a:r>
              <a:rPr u="sng"/>
              <a:t>Un son</a:t>
            </a:r>
            <a:r>
              <a:t> : </a:t>
            </a:r>
            <a:r>
              <a:rPr i="1"/>
              <a:t>Il se fit tout à coup du ciel un son, comme d’un souffle violent et impétueux, et il remplit toute la maison où ils étaient assis… Et ils furent tous remplis de l’Esprit Saint </a:t>
            </a:r>
            <a:r>
              <a:t>( Ac 2.3-4)</a:t>
            </a:r>
          </a:p>
          <a:p>
            <a:pPr marL="148589" indent="-148589" defTabSz="379729">
              <a:spcBef>
                <a:spcPts val="1300"/>
              </a:spcBef>
              <a:buSzPct val="100000"/>
              <a:defRPr sz="2470">
                <a:latin typeface="Gill Sans"/>
                <a:ea typeface="Gill Sans"/>
                <a:cs typeface="Gill Sans"/>
                <a:sym typeface="Gill Sans"/>
              </a:defRPr>
            </a:pPr>
            <a:r>
              <a:rPr u="sng"/>
              <a:t>L’eau</a:t>
            </a:r>
            <a:r>
              <a:t> : </a:t>
            </a:r>
            <a:r>
              <a:rPr i="1"/>
              <a:t>Celui qui croit en moi, selon ce qu’a dit l’Ecriture, des fleuves d’eau vive couleront de son ventre. Or il disait cela de l’Esprit qu’allaient recevoir ceux qui croyaient en lui; car l’Esprit n’était pas encore, parce que Jésus n’avait pas encore été glorifié</a:t>
            </a:r>
            <a:r>
              <a:t> (Jn 7.38-39)</a:t>
            </a:r>
          </a:p>
        </p:txBody>
      </p:sp>
      <p:sp>
        <p:nvSpPr>
          <p:cNvPr id="138" name="Des images nous l’évoquent"/>
          <p:cNvSpPr txBox="1"/>
          <p:nvPr/>
        </p:nvSpPr>
        <p:spPr>
          <a:xfrm>
            <a:off x="6614269" y="1577501"/>
            <a:ext cx="4339630"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200">
                <a:latin typeface="Gill Sans"/>
                <a:ea typeface="Gill Sans"/>
                <a:cs typeface="Gill Sans"/>
                <a:sym typeface="Gill Sans"/>
              </a:defRPr>
            </a:lvl1pPr>
          </a:lstStyle>
          <a:p>
            <a:pPr/>
            <a:r>
              <a:t>Des images nous l’évoquent</a:t>
            </a:r>
          </a:p>
        </p:txBody>
      </p:sp>
      <p:pic>
        <p:nvPicPr>
          <p:cNvPr id="139" name="Visavis.png" descr="Visavis.png"/>
          <p:cNvPicPr>
            <a:picLocks noChangeAspect="0"/>
          </p:cNvPicPr>
          <p:nvPr/>
        </p:nvPicPr>
        <p:blipFill>
          <a:blip r:embed="rId2">
            <a:extLst/>
          </a:blip>
          <a:stretch>
            <a:fillRect/>
          </a:stretch>
        </p:blipFill>
        <p:spPr>
          <a:xfrm>
            <a:off x="292838" y="237542"/>
            <a:ext cx="1605686" cy="9278516"/>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ous les hommes ont un esprit.…"/>
          <p:cNvSpPr txBox="1"/>
          <p:nvPr>
            <p:ph type="body" sz="half" idx="1"/>
          </p:nvPr>
        </p:nvSpPr>
        <p:spPr>
          <a:xfrm>
            <a:off x="1088137" y="4260777"/>
            <a:ext cx="11099801" cy="3339587"/>
          </a:xfrm>
          <a:prstGeom prst="rect">
            <a:avLst/>
          </a:prstGeom>
        </p:spPr>
        <p:txBody>
          <a:bodyPr/>
          <a:lstStyle/>
          <a:p>
            <a:pPr marL="0" indent="0" algn="ctr">
              <a:spcBef>
                <a:spcPts val="900"/>
              </a:spcBef>
              <a:buSzTx/>
              <a:buNone/>
              <a:defRPr>
                <a:latin typeface="Gill Sans"/>
                <a:ea typeface="Gill Sans"/>
                <a:cs typeface="Gill Sans"/>
                <a:sym typeface="Gill Sans"/>
              </a:defRPr>
            </a:pPr>
            <a:r>
              <a:t>Tous les hommes ont un esprit.</a:t>
            </a:r>
          </a:p>
          <a:p>
            <a:pPr marL="0" indent="0" algn="ctr">
              <a:spcBef>
                <a:spcPts val="900"/>
              </a:spcBef>
              <a:buSzTx/>
              <a:buNone/>
              <a:defRPr>
                <a:latin typeface="Gill Sans"/>
                <a:ea typeface="Gill Sans"/>
                <a:cs typeface="Gill Sans"/>
                <a:sym typeface="Gill Sans"/>
              </a:defRPr>
            </a:pPr>
            <a:r>
              <a:t>L’esprit vivant est l’habitation de Dieu en nous, à l’image de l’air, qui entre en nous pour renouveler notre sang.</a:t>
            </a:r>
          </a:p>
          <a:p>
            <a:pPr marL="0" indent="0" algn="ctr">
              <a:spcBef>
                <a:spcPts val="900"/>
              </a:spcBef>
              <a:buSzTx/>
              <a:buNone/>
              <a:defRPr>
                <a:latin typeface="Gill Sans"/>
                <a:ea typeface="Gill Sans"/>
                <a:cs typeface="Gill Sans"/>
                <a:sym typeface="Gill Sans"/>
              </a:defRPr>
            </a:pPr>
            <a:r>
              <a:t>L’air, c’est l’esprit, et le sang, c’est l’âme.</a:t>
            </a:r>
          </a:p>
        </p:txBody>
      </p:sp>
      <p:sp>
        <p:nvSpPr>
          <p:cNvPr id="142" name="Le vent"/>
          <p:cNvSpPr txBox="1"/>
          <p:nvPr/>
        </p:nvSpPr>
        <p:spPr>
          <a:xfrm>
            <a:off x="1645643" y="2084148"/>
            <a:ext cx="1551026"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Gill Sans"/>
                <a:ea typeface="Gill Sans"/>
                <a:cs typeface="Gill Sans"/>
                <a:sym typeface="Gill Sans"/>
              </a:defRPr>
            </a:lvl1pPr>
          </a:lstStyle>
          <a:p>
            <a:pPr/>
            <a:r>
              <a:t>Le vent</a:t>
            </a:r>
          </a:p>
        </p:txBody>
      </p:sp>
      <p:sp>
        <p:nvSpPr>
          <p:cNvPr id="143" name="L’eau"/>
          <p:cNvSpPr txBox="1"/>
          <p:nvPr/>
        </p:nvSpPr>
        <p:spPr>
          <a:xfrm>
            <a:off x="2241592" y="1584722"/>
            <a:ext cx="1096467"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Gill Sans"/>
                <a:ea typeface="Gill Sans"/>
                <a:cs typeface="Gill Sans"/>
                <a:sym typeface="Gill Sans"/>
              </a:defRPr>
            </a:lvl1pPr>
          </a:lstStyle>
          <a:p>
            <a:pPr/>
            <a:r>
              <a:t>L’eau</a:t>
            </a:r>
          </a:p>
        </p:txBody>
      </p:sp>
      <p:sp>
        <p:nvSpPr>
          <p:cNvPr id="144" name="Le son"/>
          <p:cNvSpPr txBox="1"/>
          <p:nvPr/>
        </p:nvSpPr>
        <p:spPr>
          <a:xfrm>
            <a:off x="2085124" y="2625447"/>
            <a:ext cx="1409403"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Gill Sans"/>
                <a:ea typeface="Gill Sans"/>
                <a:cs typeface="Gill Sans"/>
                <a:sym typeface="Gill Sans"/>
              </a:defRPr>
            </a:lvl1pPr>
          </a:lstStyle>
          <a:p>
            <a:pPr/>
            <a:r>
              <a:t>Le son</a:t>
            </a:r>
          </a:p>
        </p:txBody>
      </p:sp>
      <p:sp>
        <p:nvSpPr>
          <p:cNvPr id="145" name="L’huile"/>
          <p:cNvSpPr txBox="1"/>
          <p:nvPr/>
        </p:nvSpPr>
        <p:spPr>
          <a:xfrm>
            <a:off x="1749445" y="1174115"/>
            <a:ext cx="1343423"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Gill Sans"/>
                <a:ea typeface="Gill Sans"/>
                <a:cs typeface="Gill Sans"/>
                <a:sym typeface="Gill Sans"/>
              </a:defRPr>
            </a:lvl1pPr>
          </a:lstStyle>
          <a:p>
            <a:pPr/>
            <a:r>
              <a:t>L’huile</a:t>
            </a:r>
          </a:p>
        </p:txBody>
      </p:sp>
      <p:sp>
        <p:nvSpPr>
          <p:cNvPr id="146" name="La colombe"/>
          <p:cNvSpPr txBox="1"/>
          <p:nvPr/>
        </p:nvSpPr>
        <p:spPr>
          <a:xfrm rot="16200000">
            <a:off x="198905" y="1880659"/>
            <a:ext cx="2385207"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Gill Sans"/>
                <a:ea typeface="Gill Sans"/>
                <a:cs typeface="Gill Sans"/>
                <a:sym typeface="Gill Sans"/>
              </a:defRPr>
            </a:lvl1pPr>
          </a:lstStyle>
          <a:p>
            <a:pPr/>
            <a:r>
              <a:t>La colombe</a:t>
            </a:r>
          </a:p>
        </p:txBody>
      </p:sp>
      <p:sp>
        <p:nvSpPr>
          <p:cNvPr id="147" name="Cercle"/>
          <p:cNvSpPr/>
          <p:nvPr/>
        </p:nvSpPr>
        <p:spPr>
          <a:xfrm>
            <a:off x="357141" y="565767"/>
            <a:ext cx="3693084" cy="3697163"/>
          </a:xfrm>
          <a:prstGeom prst="ellipse">
            <a:avLst/>
          </a:prstGeom>
          <a:ln w="317500">
            <a:solidFill>
              <a:srgbClr val="FFFFFF"/>
            </a:solidFill>
            <a:miter lim="400000"/>
          </a:ln>
          <a:effectLst>
            <a:outerShdw sx="100000" sy="100000" kx="0" ky="0" algn="b" rotWithShape="0" blurRad="76200" dist="0" dir="18900000">
              <a:srgbClr val="000000">
                <a:alpha val="80000"/>
              </a:srgbClr>
            </a:outerShdw>
          </a:effectLst>
        </p:spPr>
        <p:txBody>
          <a:bodyPr lIns="50800" tIns="50800" rIns="50800" bIns="50800" anchor="ctr"/>
          <a:lstStyle/>
          <a:p>
            <a:pPr>
              <a:defRPr sz="2400">
                <a:effectLst>
                  <a:outerShdw sx="100000" sy="100000" kx="0" ky="0" algn="b" rotWithShape="0" blurRad="25400" dist="23998" dir="2700000">
                    <a:srgbClr val="000000">
                      <a:alpha val="31034"/>
                    </a:srgbClr>
                  </a:outerShdw>
                </a:effectLst>
              </a:defRPr>
            </a:p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Dieu en action : Et l’Esprit de Dieu planait sur la face des eaux (Ge 1.1)…"/>
          <p:cNvSpPr txBox="1"/>
          <p:nvPr>
            <p:ph type="title"/>
          </p:nvPr>
        </p:nvSpPr>
        <p:spPr>
          <a:xfrm>
            <a:off x="700335" y="3133097"/>
            <a:ext cx="11604130" cy="6463656"/>
          </a:xfrm>
          <a:prstGeom prst="rect">
            <a:avLst/>
          </a:prstGeom>
        </p:spPr>
        <p:txBody>
          <a:bodyPr>
            <a:noAutofit/>
          </a:bodyPr>
          <a:lstStyle/>
          <a:p>
            <a:pPr>
              <a:defRPr sz="2700">
                <a:latin typeface="Gill Sans"/>
                <a:ea typeface="Gill Sans"/>
                <a:cs typeface="Gill Sans"/>
                <a:sym typeface="Gill Sans"/>
              </a:defRPr>
            </a:pPr>
            <a:r>
              <a:rPr u="sng"/>
              <a:t>Dieu en action</a:t>
            </a:r>
            <a:r>
              <a:t> : </a:t>
            </a:r>
            <a:r>
              <a:rPr i="1"/>
              <a:t>Et l’Esprit de Dieu planait sur la face des eaux</a:t>
            </a:r>
            <a:r>
              <a:t> (Ge 1.1)</a:t>
            </a:r>
          </a:p>
          <a:p>
            <a:pPr>
              <a:defRPr sz="2700">
                <a:latin typeface="Gill Sans"/>
                <a:ea typeface="Gill Sans"/>
                <a:cs typeface="Gill Sans"/>
                <a:sym typeface="Gill Sans"/>
              </a:defRPr>
            </a:pPr>
            <a:r>
              <a:rPr u="sng"/>
              <a:t>Dieu près de tous</a:t>
            </a:r>
            <a:r>
              <a:t> : </a:t>
            </a:r>
            <a:r>
              <a:rPr i="1"/>
              <a:t>Alors on commença à invoquer le nom de l’Éternel</a:t>
            </a:r>
            <a:r>
              <a:t> (Ge 4.26)</a:t>
            </a:r>
          </a:p>
          <a:p>
            <a:pPr>
              <a:defRPr sz="2700">
                <a:latin typeface="Gill Sans"/>
                <a:ea typeface="Gill Sans"/>
                <a:cs typeface="Gill Sans"/>
                <a:sym typeface="Gill Sans"/>
              </a:defRPr>
            </a:pPr>
            <a:r>
              <a:rPr u="sng"/>
              <a:t>Dieu incompris</a:t>
            </a:r>
            <a:r>
              <a:t> : </a:t>
            </a:r>
            <a:r>
              <a:rPr i="1"/>
              <a:t>Mon esprit ne se querellera pas toujours avec l’homme</a:t>
            </a:r>
            <a:r>
              <a:t> (Ge 6.3)</a:t>
            </a:r>
          </a:p>
          <a:p>
            <a:pPr>
              <a:defRPr i="1" sz="2700">
                <a:latin typeface="Gill Sans"/>
                <a:ea typeface="Gill Sans"/>
                <a:cs typeface="Gill Sans"/>
                <a:sym typeface="Gill Sans"/>
              </a:defRPr>
            </a:pPr>
            <a:r>
              <a:rPr i="0" u="sng"/>
              <a:t>Dieu pas encore visible</a:t>
            </a:r>
            <a:r>
              <a:rPr i="0"/>
              <a:t> : </a:t>
            </a:r>
            <a:r>
              <a:t>Tu ne te feras pas d’image taillée</a:t>
            </a:r>
            <a:r>
              <a:rPr i="0"/>
              <a:t> (Ex 20.4)</a:t>
            </a:r>
          </a:p>
          <a:p>
            <a:pPr>
              <a:defRPr sz="2700">
                <a:latin typeface="Gill Sans"/>
                <a:ea typeface="Gill Sans"/>
                <a:cs typeface="Gill Sans"/>
                <a:sym typeface="Gill Sans"/>
              </a:defRPr>
            </a:pPr>
            <a:r>
              <a:rPr u="sng"/>
              <a:t>Dieu riche</a:t>
            </a:r>
            <a:r>
              <a:t> : </a:t>
            </a:r>
            <a:r>
              <a:rPr i="1"/>
              <a:t>Je l’ai rempli de l’esprit de Dieu, en sagesse, et en intelligence, et en connaissance, et pour tous sortes d’ouvrages</a:t>
            </a:r>
            <a:r>
              <a:t> (Ex 31.3)</a:t>
            </a:r>
          </a:p>
          <a:p>
            <a:pPr>
              <a:defRPr i="1" sz="2700">
                <a:latin typeface="Gill Sans"/>
                <a:ea typeface="Gill Sans"/>
                <a:cs typeface="Gill Sans"/>
                <a:sym typeface="Gill Sans"/>
              </a:defRPr>
            </a:pPr>
            <a:r>
              <a:rPr i="0" u="sng"/>
              <a:t>Dieu absent ?</a:t>
            </a:r>
            <a:r>
              <a:t> : Fais-nous un dieu qui aille devant nous </a:t>
            </a:r>
            <a:r>
              <a:rPr i="0"/>
              <a:t>(Ex 32.1)</a:t>
            </a:r>
          </a:p>
          <a:p>
            <a:pPr>
              <a:defRPr i="1" sz="2700">
                <a:latin typeface="Gill Sans"/>
                <a:ea typeface="Gill Sans"/>
                <a:cs typeface="Gill Sans"/>
                <a:sym typeface="Gill Sans"/>
              </a:defRPr>
            </a:pPr>
            <a:r>
              <a:rPr i="0" u="sng"/>
              <a:t>Dieu invisible</a:t>
            </a:r>
            <a:r>
              <a:rPr i="0"/>
              <a:t> : </a:t>
            </a:r>
            <a:r>
              <a:t>L’homme ne peut me voir et vivre… tu me verras par derrière, mais ma face ne se verra pas </a:t>
            </a:r>
            <a:r>
              <a:rPr i="0"/>
              <a:t>(Ex 33.20-23)</a:t>
            </a:r>
            <a:endParaRPr i="0"/>
          </a:p>
          <a:p>
            <a:pPr>
              <a:defRPr i="1" sz="2700">
                <a:latin typeface="Gill Sans"/>
                <a:ea typeface="Gill Sans"/>
                <a:cs typeface="Gill Sans"/>
                <a:sym typeface="Gill Sans"/>
              </a:defRPr>
            </a:pPr>
            <a:r>
              <a:rPr i="0" u="sng"/>
              <a:t>La présence exclusive de Dieu</a:t>
            </a:r>
            <a:r>
              <a:rPr i="0"/>
              <a:t> : </a:t>
            </a:r>
            <a:r>
              <a:t>Moïse ne pouvait entrer dans la tente d’assignation; car la nuée demeura dessus, et la gloire de l’Éternel remplissait le tabernacle </a:t>
            </a:r>
            <a:r>
              <a:rPr i="0"/>
              <a:t>(Ex 40.35)</a:t>
            </a:r>
          </a:p>
          <a:p>
            <a:pPr>
              <a:defRPr sz="2700">
                <a:latin typeface="Gill Sans"/>
                <a:ea typeface="Gill Sans"/>
                <a:cs typeface="Gill Sans"/>
                <a:sym typeface="Gill Sans"/>
              </a:defRPr>
            </a:pPr>
            <a:r>
              <a:rPr u="sng"/>
              <a:t>Dieu présent</a:t>
            </a:r>
            <a:r>
              <a:t> : </a:t>
            </a:r>
            <a:r>
              <a:rPr i="1"/>
              <a:t>Balaam leva ses yeux et vit Israël habitant dans ses tentes selon ses tribus; et l’Esprit de Dieu fut sur lui </a:t>
            </a:r>
            <a:r>
              <a:t>(Nb 24.2)</a:t>
            </a:r>
          </a:p>
          <a:p>
            <a:pPr>
              <a:defRPr sz="2700">
                <a:latin typeface="Gill Sans"/>
                <a:ea typeface="Gill Sans"/>
                <a:cs typeface="Gill Sans"/>
                <a:sym typeface="Gill Sans"/>
              </a:defRPr>
            </a:pPr>
            <a:r>
              <a:rPr u="sng"/>
              <a:t>Dieu actif</a:t>
            </a:r>
            <a:r>
              <a:t> : </a:t>
            </a:r>
            <a:r>
              <a:rPr i="1"/>
              <a:t>… Une voix douce, subtile. Et il arriva, quand Élie l’entendit, qu’il enveloppa son visage dans son manteau, et sortit et se tint à l’entrée de la caverne. Et voici, une voix lui parla</a:t>
            </a:r>
            <a:r>
              <a:t> (1Rois 19.11-13)</a:t>
            </a:r>
          </a:p>
        </p:txBody>
      </p:sp>
      <p:sp>
        <p:nvSpPr>
          <p:cNvPr id="150" name="Qu’est-ce que l’esprit ?…"/>
          <p:cNvSpPr txBox="1"/>
          <p:nvPr/>
        </p:nvSpPr>
        <p:spPr>
          <a:xfrm>
            <a:off x="9699287" y="-237248"/>
            <a:ext cx="3129758"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i="1"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
        <p:nvSpPr>
          <p:cNvPr id="151" name="L’esprit de Dieu"/>
          <p:cNvSpPr txBox="1"/>
          <p:nvPr/>
        </p:nvSpPr>
        <p:spPr>
          <a:xfrm>
            <a:off x="2987540" y="240481"/>
            <a:ext cx="6547120" cy="2120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defRPr spc="-319" sz="8000">
                <a:latin typeface="Gill Sans"/>
                <a:ea typeface="Gill Sans"/>
                <a:cs typeface="Gill Sans"/>
                <a:sym typeface="Gill Sans"/>
              </a:defRPr>
            </a:lvl1pPr>
          </a:lstStyle>
          <a:p>
            <a:pPr/>
            <a:r>
              <a:t>L’esprit de Dieu</a:t>
            </a:r>
          </a:p>
        </p:txBody>
      </p:sp>
      <p:pic>
        <p:nvPicPr>
          <p:cNvPr id="152"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53" name="souverain et proche"/>
          <p:cNvSpPr txBox="1"/>
          <p:nvPr/>
        </p:nvSpPr>
        <p:spPr>
          <a:xfrm>
            <a:off x="6500830" y="1602063"/>
            <a:ext cx="3089871"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200">
                <a:latin typeface="Gill Sans"/>
                <a:ea typeface="Gill Sans"/>
                <a:cs typeface="Gill Sans"/>
                <a:sym typeface="Gill Sans"/>
              </a:defRPr>
            </a:lvl1pPr>
          </a:lstStyle>
          <a:p>
            <a:pPr/>
            <a:r>
              <a:t>souverain et proche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L’Esprit et Jésus"/>
          <p:cNvSpPr txBox="1"/>
          <p:nvPr>
            <p:ph type="title"/>
          </p:nvPr>
        </p:nvSpPr>
        <p:spPr>
          <a:xfrm>
            <a:off x="2967127" y="412750"/>
            <a:ext cx="7070546" cy="2120900"/>
          </a:xfrm>
          <a:prstGeom prst="rect">
            <a:avLst/>
          </a:prstGeom>
        </p:spPr>
        <p:txBody>
          <a:bodyPr/>
          <a:lstStyle>
            <a:lvl1pPr>
              <a:defRPr>
                <a:latin typeface="Gill Sans"/>
                <a:ea typeface="Gill Sans"/>
                <a:cs typeface="Gill Sans"/>
                <a:sym typeface="Gill Sans"/>
              </a:defRPr>
            </a:lvl1pPr>
          </a:lstStyle>
          <a:p>
            <a:pPr/>
            <a:r>
              <a:t>L’Esprit et Jésus</a:t>
            </a:r>
          </a:p>
        </p:txBody>
      </p:sp>
      <p:sp>
        <p:nvSpPr>
          <p:cNvPr id="156" name="Naissance par l’Esprit : L’Esprit Saint viendra sur toi, et la puissance du Très-haut te couvrira de son ombre. C’est pourquoi la sainte chose qui naîtra sera appelée Fils de Dieu. (Lc 1.35)…"/>
          <p:cNvSpPr txBox="1"/>
          <p:nvPr>
            <p:ph type="body" idx="1"/>
          </p:nvPr>
        </p:nvSpPr>
        <p:spPr>
          <a:xfrm>
            <a:off x="1458059" y="3256658"/>
            <a:ext cx="11099801" cy="6286501"/>
          </a:xfrm>
          <a:prstGeom prst="rect">
            <a:avLst/>
          </a:prstGeom>
        </p:spPr>
        <p:txBody>
          <a:bodyPr/>
          <a:lstStyle/>
          <a:p>
            <a:pPr marL="310895" indent="-310895" defTabSz="397256">
              <a:spcBef>
                <a:spcPts val="0"/>
              </a:spcBef>
              <a:defRPr sz="2584">
                <a:latin typeface="Gill Sans"/>
                <a:ea typeface="Gill Sans"/>
                <a:cs typeface="Gill Sans"/>
                <a:sym typeface="Gill Sans"/>
              </a:defRPr>
            </a:pPr>
            <a:r>
              <a:rPr u="sng"/>
              <a:t>Naissance par l’Esprit</a:t>
            </a:r>
            <a:r>
              <a:t> : </a:t>
            </a:r>
            <a:r>
              <a:rPr i="1"/>
              <a:t>L’Esprit Saint viendra sur toi, et la puissance du Très-haut te couvrira de son ombre. C’est pourquoi la sainte chose qui naîtra sera appelée Fils de Dieu. </a:t>
            </a:r>
            <a:r>
              <a:t>(Lc 1.35)</a:t>
            </a:r>
            <a:endParaRPr i="1"/>
          </a:p>
          <a:p>
            <a:pPr marL="310895" indent="-310895" defTabSz="397256">
              <a:spcBef>
                <a:spcPts val="0"/>
              </a:spcBef>
              <a:defRPr sz="2584">
                <a:latin typeface="Gill Sans"/>
                <a:ea typeface="Gill Sans"/>
                <a:cs typeface="Gill Sans"/>
                <a:sym typeface="Gill Sans"/>
              </a:defRPr>
            </a:pPr>
            <a:r>
              <a:rPr u="sng"/>
              <a:t>Reconnaissance messianique par l’Esprit</a:t>
            </a:r>
            <a:r>
              <a:t> :  </a:t>
            </a:r>
            <a:r>
              <a:rPr i="1"/>
              <a:t>Jésus, ayant été baptisé, monta aussitôt, s’éloignant de l’eau. Et voici, les cieux lui furent ouverts, et il vit l’Esprit de Dieu descendre comme une colombe, et venant sur lui</a:t>
            </a:r>
            <a:r>
              <a:t> (Mt 3.16)</a:t>
            </a:r>
          </a:p>
          <a:p>
            <a:pPr marL="310895" indent="-310895" defTabSz="397256">
              <a:spcBef>
                <a:spcPts val="0"/>
              </a:spcBef>
              <a:defRPr sz="2584">
                <a:latin typeface="Gill Sans"/>
                <a:ea typeface="Gill Sans"/>
                <a:cs typeface="Gill Sans"/>
                <a:sym typeface="Gill Sans"/>
              </a:defRPr>
            </a:pPr>
            <a:r>
              <a:rPr u="sng"/>
              <a:t>Mise à l’épreuve par l’Esprit</a:t>
            </a:r>
            <a:r>
              <a:t> : </a:t>
            </a:r>
            <a:r>
              <a:rPr i="1"/>
              <a:t>Jésus fut emmené dans le désert par l’Esprit pour être tenté par le diable</a:t>
            </a:r>
            <a:r>
              <a:t> (Mt 4.1)</a:t>
            </a:r>
          </a:p>
          <a:p>
            <a:pPr marL="310895" indent="-310895" defTabSz="397256">
              <a:spcBef>
                <a:spcPts val="0"/>
              </a:spcBef>
              <a:defRPr sz="2584">
                <a:latin typeface="Gill Sans"/>
                <a:ea typeface="Gill Sans"/>
                <a:cs typeface="Gill Sans"/>
                <a:sym typeface="Gill Sans"/>
              </a:defRPr>
            </a:pPr>
            <a:r>
              <a:rPr u="sng"/>
              <a:t>Ministère par l’Esprit</a:t>
            </a:r>
            <a:r>
              <a:t> : </a:t>
            </a:r>
            <a:r>
              <a:rPr i="1"/>
              <a:t>Mais si moi je chasse les démons par l’Esprit de Dieu, alors le royaume de Dieu est parvenu jusqu’à vous</a:t>
            </a:r>
            <a:r>
              <a:t>. (Mt 12.28)</a:t>
            </a:r>
          </a:p>
          <a:p>
            <a:pPr marL="310895" indent="-310895" defTabSz="397256">
              <a:spcBef>
                <a:spcPts val="0"/>
              </a:spcBef>
              <a:defRPr sz="2584">
                <a:latin typeface="Gill Sans"/>
                <a:ea typeface="Gill Sans"/>
                <a:cs typeface="Gill Sans"/>
                <a:sym typeface="Gill Sans"/>
              </a:defRPr>
            </a:pPr>
            <a:r>
              <a:rPr u="sng"/>
              <a:t>Résurrection par l’Esprit </a:t>
            </a:r>
            <a:r>
              <a:t>: </a:t>
            </a:r>
            <a:r>
              <a:rPr i="1" spc="-25"/>
              <a:t>déterminé Fils de Dieu, en puissance, par l’ Esprit de sainteté, en ressuscitant des morts, Jésus Christ, notre Seigneur</a:t>
            </a:r>
            <a:r>
              <a:rPr spc="-25"/>
              <a:t> (Ro 1.4)</a:t>
            </a:r>
            <a:endParaRPr spc="-25"/>
          </a:p>
          <a:p>
            <a:pPr marL="310895" indent="-310895" defTabSz="397256">
              <a:spcBef>
                <a:spcPts val="0"/>
              </a:spcBef>
              <a:defRPr sz="2584">
                <a:latin typeface="Gill Sans"/>
                <a:ea typeface="Gill Sans"/>
                <a:cs typeface="Gill Sans"/>
                <a:sym typeface="Gill Sans"/>
              </a:defRPr>
            </a:pPr>
            <a:r>
              <a:rPr spc="-25" u="sng"/>
              <a:t>Le don de l’Esprit</a:t>
            </a:r>
            <a:r>
              <a:rPr spc="-25"/>
              <a:t> : </a:t>
            </a:r>
            <a:r>
              <a:rPr i="1" spc="-25"/>
              <a:t>Ayant donc été exalté par la droite de Dieu, et ayant reçu de la part du Père l’Esprit Saint promis, il a répandu ce que vous voyez et entendez</a:t>
            </a:r>
            <a:r>
              <a:rPr spc="-25"/>
              <a:t>. (Ac 2.33)</a:t>
            </a:r>
          </a:p>
          <a:p>
            <a:pPr marL="310895" indent="-310895" defTabSz="397256">
              <a:spcBef>
                <a:spcPts val="0"/>
              </a:spcBef>
              <a:defRPr sz="2584" u="sng">
                <a:latin typeface="Gill Sans"/>
                <a:ea typeface="Gill Sans"/>
                <a:cs typeface="Gill Sans"/>
                <a:sym typeface="Gill Sans"/>
              </a:defRPr>
            </a:pPr>
            <a:r>
              <a:t>Présence actuelle par l’Esprit</a:t>
            </a:r>
            <a:r>
              <a:rPr u="none"/>
              <a:t> : </a:t>
            </a:r>
            <a:r>
              <a:rPr i="1" u="none"/>
              <a:t>je sais que ceci me tournera à salut par vos supplications et par les secours de l’Esprit de Jésus Christ</a:t>
            </a:r>
            <a:r>
              <a:rPr u="none"/>
              <a:t> (Php 1.19)</a:t>
            </a:r>
          </a:p>
        </p:txBody>
      </p:sp>
      <p:pic>
        <p:nvPicPr>
          <p:cNvPr id="157"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58"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i="1"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
        <p:nvSpPr>
          <p:cNvPr id="159" name="La présence spirituelle de Dieu"/>
          <p:cNvSpPr txBox="1"/>
          <p:nvPr/>
        </p:nvSpPr>
        <p:spPr>
          <a:xfrm>
            <a:off x="5573462" y="1923356"/>
            <a:ext cx="4802586"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200">
                <a:latin typeface="Gill Sans"/>
                <a:ea typeface="Gill Sans"/>
                <a:cs typeface="Gill Sans"/>
                <a:sym typeface="Gill Sans"/>
              </a:defRPr>
            </a:lvl1pPr>
          </a:lstStyle>
          <a:p>
            <a:pPr/>
            <a:r>
              <a:t>La présence spirituelle de Dieu</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Les noms de l’Esprit"/>
          <p:cNvSpPr txBox="1"/>
          <p:nvPr>
            <p:ph type="title"/>
          </p:nvPr>
        </p:nvSpPr>
        <p:spPr>
          <a:xfrm>
            <a:off x="3220172" y="662213"/>
            <a:ext cx="6564456" cy="2120901"/>
          </a:xfrm>
          <a:prstGeom prst="rect">
            <a:avLst/>
          </a:prstGeom>
        </p:spPr>
        <p:txBody>
          <a:bodyPr/>
          <a:lstStyle>
            <a:lvl1pPr defTabSz="502412">
              <a:defRPr spc="-275" sz="6880">
                <a:latin typeface="Gill Sans"/>
                <a:ea typeface="Gill Sans"/>
                <a:cs typeface="Gill Sans"/>
                <a:sym typeface="Gill Sans"/>
              </a:defRPr>
            </a:lvl1pPr>
          </a:lstStyle>
          <a:p>
            <a:pPr/>
            <a:r>
              <a:t>Les noms de l’Esprit</a:t>
            </a:r>
          </a:p>
        </p:txBody>
      </p:sp>
      <p:sp>
        <p:nvSpPr>
          <p:cNvPr id="162" name="L'Esprit de l’Eternel (Ge 6.3), l'Esprit du Seigneur (Es 61.1), l’Esprit de Dieu (Mt 3.16), l’Esprit de votre Père (Mt 10.20), l'Esprit de Jésus (Ac 16.7), l’Esprit de sainteté (Ro 1.4), l’Esprit du Christ (Ro 8.9), l’Esprit de son Fils (Ga 4.6), l’Espri"/>
          <p:cNvSpPr txBox="1"/>
          <p:nvPr>
            <p:ph type="body" idx="1"/>
          </p:nvPr>
        </p:nvSpPr>
        <p:spPr>
          <a:xfrm>
            <a:off x="952500" y="3195005"/>
            <a:ext cx="11099800" cy="6286501"/>
          </a:xfrm>
          <a:prstGeom prst="rect">
            <a:avLst/>
          </a:prstGeom>
        </p:spPr>
        <p:txBody>
          <a:bodyPr/>
          <a:lstStyle/>
          <a:p>
            <a:pPr marL="397042" indent="-397042">
              <a:spcBef>
                <a:spcPts val="3900"/>
              </a:spcBef>
              <a:defRPr sz="3300">
                <a:latin typeface="Gill Sans"/>
                <a:ea typeface="Gill Sans"/>
                <a:cs typeface="Gill Sans"/>
                <a:sym typeface="Gill Sans"/>
              </a:defRPr>
            </a:pPr>
            <a:r>
              <a:rPr i="1"/>
              <a:t>L'Esprit de l’Eternel</a:t>
            </a:r>
            <a:r>
              <a:t> (Ge 6.3), </a:t>
            </a:r>
            <a:r>
              <a:rPr i="1"/>
              <a:t>l'Esprit du Seigneur</a:t>
            </a:r>
            <a:r>
              <a:t> (Es 61.1), </a:t>
            </a:r>
            <a:r>
              <a:rPr i="1"/>
              <a:t>l’Esprit de Dieu</a:t>
            </a:r>
            <a:r>
              <a:t> (Mt 3.16), </a:t>
            </a:r>
            <a:r>
              <a:rPr i="1"/>
              <a:t>l’Esprit de votre Père</a:t>
            </a:r>
            <a:r>
              <a:t> (Mt 10.20), </a:t>
            </a:r>
            <a:r>
              <a:rPr i="1"/>
              <a:t>l'Esprit de Jésus</a:t>
            </a:r>
            <a:r>
              <a:t> (Ac 16.7), </a:t>
            </a:r>
            <a:r>
              <a:rPr i="1"/>
              <a:t>l’Esprit de sainteté</a:t>
            </a:r>
            <a:r>
              <a:t> (Ro 1.4), l’Esprit du Christ (Ro 8.9), </a:t>
            </a:r>
            <a:r>
              <a:rPr i="1"/>
              <a:t>l’Esprit de son Fils</a:t>
            </a:r>
            <a:r>
              <a:t> (Ga 4.6), l’Esprit </a:t>
            </a:r>
            <a:r>
              <a:rPr i="1"/>
              <a:t>de vérité</a:t>
            </a:r>
            <a:r>
              <a:t> (Jn 14.17), </a:t>
            </a:r>
            <a:r>
              <a:rPr i="1"/>
              <a:t>de vie</a:t>
            </a:r>
            <a:r>
              <a:t> (Ro 8.2), </a:t>
            </a:r>
            <a:r>
              <a:rPr i="1"/>
              <a:t>de foi</a:t>
            </a:r>
            <a:r>
              <a:t> (2Co 4.13), </a:t>
            </a:r>
            <a:r>
              <a:rPr i="1"/>
              <a:t>de sagesse et de révélation</a:t>
            </a:r>
            <a:r>
              <a:t> (Eph 1.17), </a:t>
            </a:r>
            <a:r>
              <a:rPr i="1"/>
              <a:t>d’amour</a:t>
            </a:r>
            <a:r>
              <a:t> (2Ti 1.7), </a:t>
            </a:r>
            <a:r>
              <a:rPr i="1"/>
              <a:t>de grâce</a:t>
            </a:r>
            <a:r>
              <a:t> (He 10.29), </a:t>
            </a:r>
            <a:r>
              <a:rPr i="1"/>
              <a:t>de gloire</a:t>
            </a:r>
            <a:r>
              <a:t> (1Pi 4.14), </a:t>
            </a:r>
            <a:r>
              <a:rPr i="1"/>
              <a:t>de prophétie</a:t>
            </a:r>
            <a:r>
              <a:t> (Ap 19.10), l’Esprit éternel (He 9.14).</a:t>
            </a:r>
          </a:p>
          <a:p>
            <a:pPr marL="397042" indent="-397042">
              <a:spcBef>
                <a:spcPts val="3900"/>
              </a:spcBef>
              <a:defRPr sz="3300">
                <a:latin typeface="Gill Sans"/>
                <a:ea typeface="Gill Sans"/>
                <a:cs typeface="Gill Sans"/>
                <a:sym typeface="Gill Sans"/>
              </a:defRPr>
            </a:pPr>
            <a:r>
              <a:t> Le </a:t>
            </a:r>
            <a:r>
              <a:rPr i="1"/>
              <a:t>consolateur</a:t>
            </a:r>
            <a:r>
              <a:t> (Jn 16.7)</a:t>
            </a:r>
          </a:p>
        </p:txBody>
      </p:sp>
      <p:pic>
        <p:nvPicPr>
          <p:cNvPr id="163" name="Visavis.png" descr="Visavis.png"/>
          <p:cNvPicPr>
            <a:picLocks noChangeAspect="1"/>
          </p:cNvPicPr>
          <p:nvPr/>
        </p:nvPicPr>
        <p:blipFill>
          <a:blip r:embed="rId2">
            <a:extLst/>
          </a:blip>
          <a:stretch>
            <a:fillRect/>
          </a:stretch>
        </p:blipFill>
        <p:spPr>
          <a:xfrm>
            <a:off x="292838" y="237542"/>
            <a:ext cx="2895046" cy="2970243"/>
          </a:xfrm>
          <a:prstGeom prst="rect">
            <a:avLst/>
          </a:prstGeom>
          <a:ln w="12700">
            <a:miter lim="400000"/>
          </a:ln>
        </p:spPr>
      </p:pic>
      <p:sp>
        <p:nvSpPr>
          <p:cNvPr id="164" name="Qu’est-ce que l’esprit ?…"/>
          <p:cNvSpPr txBox="1"/>
          <p:nvPr/>
        </p:nvSpPr>
        <p:spPr>
          <a:xfrm>
            <a:off x="9747322" y="-235761"/>
            <a:ext cx="3129757" cy="27034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a:defRPr sz="2200">
                <a:latin typeface="Gill Sans"/>
                <a:ea typeface="Gill Sans"/>
                <a:cs typeface="Gill Sans"/>
                <a:sym typeface="Gill Sans"/>
              </a:defRPr>
            </a:pPr>
            <a:r>
              <a:t>Qu’est-ce que l’esprit ?</a:t>
            </a:r>
          </a:p>
          <a:p>
            <a:pPr algn="r">
              <a:defRPr i="1" sz="2200">
                <a:latin typeface="Gill Sans"/>
                <a:ea typeface="Gill Sans"/>
                <a:cs typeface="Gill Sans"/>
                <a:sym typeface="Gill Sans"/>
              </a:defRPr>
            </a:pPr>
            <a:r>
              <a:t>L’esprit de Dieu</a:t>
            </a:r>
          </a:p>
          <a:p>
            <a:pPr algn="r">
              <a:defRPr sz="2200">
                <a:latin typeface="Gill Sans"/>
                <a:ea typeface="Gill Sans"/>
                <a:cs typeface="Gill Sans"/>
                <a:sym typeface="Gill Sans"/>
              </a:defRPr>
            </a:pPr>
            <a:r>
              <a:t>Le monde spirituel</a:t>
            </a:r>
          </a:p>
          <a:p>
            <a:pPr algn="r">
              <a:defRPr sz="2200">
                <a:latin typeface="Gill Sans"/>
                <a:ea typeface="Gill Sans"/>
                <a:cs typeface="Gill Sans"/>
                <a:sym typeface="Gill Sans"/>
              </a:defRPr>
            </a:pPr>
            <a:r>
              <a:t>L’esprit et  la matière</a:t>
            </a:r>
          </a:p>
          <a:p>
            <a:pPr algn="r">
              <a:defRPr sz="2200">
                <a:latin typeface="Gill Sans"/>
                <a:ea typeface="Gill Sans"/>
                <a:cs typeface="Gill Sans"/>
                <a:sym typeface="Gill Sans"/>
              </a:defRPr>
            </a:pPr>
            <a:r>
              <a:t>L’homme et son esprit</a:t>
            </a:r>
          </a:p>
          <a:p>
            <a:pPr algn="r">
              <a:defRPr sz="2200">
                <a:latin typeface="Gill Sans"/>
                <a:ea typeface="Gill Sans"/>
                <a:cs typeface="Gill Sans"/>
                <a:sym typeface="Gill Sans"/>
              </a:defRPr>
            </a:pPr>
            <a:r>
              <a:t>Dieu et l’homme</a:t>
            </a:r>
          </a:p>
        </p:txBody>
      </p:sp>
      <p:sp>
        <p:nvSpPr>
          <p:cNvPr id="165" name="qui manifestent ses actions"/>
          <p:cNvSpPr txBox="1"/>
          <p:nvPr/>
        </p:nvSpPr>
        <p:spPr>
          <a:xfrm>
            <a:off x="6186164" y="2121044"/>
            <a:ext cx="4212234" cy="558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200">
                <a:latin typeface="Gill Sans"/>
                <a:ea typeface="Gill Sans"/>
                <a:cs typeface="Gill Sans"/>
                <a:sym typeface="Gill Sans"/>
              </a:defRPr>
            </a:lvl1pPr>
          </a:lstStyle>
          <a:p>
            <a:pPr/>
            <a:r>
              <a:t>qui manifestent ses actions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2"/>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2"/>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