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F5F0C"/>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0365C0"/>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wholeTbl>
    <a:band2H>
      <a:tcTxStyle b="def" i="def"/>
      <a:tcStyle>
        <a:tcBdr/>
        <a:fill>
          <a:solidFill>
            <a:srgbClr val="87CED4">
              <a:alpha val="2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398CCE"/>
          </a:solidFill>
        </a:fill>
      </a:tcStyle>
    </a:firstCol>
    <a:la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254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noFill/>
        </a:fill>
      </a:tcStyle>
    </a:lastRow>
    <a:firstRow>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solidFill>
                <a:srgbClr val="CBCBCB"/>
              </a:solidFill>
              <a:prstDash val="solid"/>
              <a:miter lim="400000"/>
            </a:ln>
          </a:insideV>
        </a:tcBdr>
        <a:fill>
          <a:solidFill>
            <a:srgbClr val="0365C0"/>
          </a:solidFill>
        </a:fill>
      </a:tcStyle>
    </a:firstRow>
  </a:tblStyle>
  <a:tblStyle styleId="{EEE7283C-3CF3-47DC-8721-378D4A62B228}"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noFill/>
              <a:miter lim="400000"/>
            </a:ln>
          </a:insideV>
        </a:tcBdr>
        <a:fill>
          <a:noFill/>
        </a:fill>
      </a:tcStyle>
    </a:wholeTbl>
    <a:band2H>
      <a:tcTxStyle b="def" i="def"/>
      <a:tcStyle>
        <a:tcBdr/>
        <a:fill>
          <a:solidFill>
            <a:srgbClr val="5DC123">
              <a:alpha val="19000"/>
            </a:srgbClr>
          </a:solidFill>
        </a:fill>
      </a:tcStyle>
    </a:band2H>
    <a:firstCol>
      <a:tcTxStyle b="off" i="off">
        <a:fontRef idx="minor">
          <a:srgbClr val="FFFFFF"/>
        </a:fontRef>
        <a:srgbClr val="FFFFFF"/>
      </a:tcTxStyle>
      <a:tcStyle>
        <a:tcBdr>
          <a:left>
            <a:ln w="12700" cap="flat">
              <a:solidFill>
                <a:srgbClr val="FFFFFF"/>
              </a:solidFill>
              <a:prstDash val="solid"/>
              <a:miter lim="400000"/>
            </a:ln>
          </a:left>
          <a:right>
            <a:ln w="25400" cap="flat">
              <a:solidFill>
                <a:srgbClr val="CBCBCB"/>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33632E"/>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97A7C">
              <a:alpha val="30000"/>
            </a:srgbClr>
          </a:solidFill>
        </a:fill>
      </a:tcStyle>
    </a:band2H>
    <a:firstCol>
      <a:tcTxStyle b="off" i="off">
        <a:fontRef idx="minor">
          <a:srgbClr val="000000"/>
        </a:fontRef>
        <a:srgbClr val="000000"/>
      </a:tcTxStyle>
      <a:tcStyle>
        <a:tcBdr>
          <a:left>
            <a:ln w="12700" cap="flat">
              <a:solidFill>
                <a:srgbClr val="FFFFFF"/>
              </a:solidFill>
              <a:prstDash val="solid"/>
              <a:miter lim="400000"/>
            </a:ln>
          </a:left>
          <a:right>
            <a:ln w="25400" cap="flat">
              <a:solidFill>
                <a:srgbClr val="FFFFFF"/>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25400" cap="flat">
              <a:solidFill>
                <a:srgbClr val="FFFFFF"/>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noFill/>
        </a:fill>
      </a:tcStyle>
    </a:lastRow>
    <a:fir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FFFFFF"/>
              </a:solidFill>
              <a:prstDash val="solid"/>
              <a:miter lim="400000"/>
            </a:ln>
          </a:top>
          <a:bottom>
            <a:ln w="25400" cap="flat">
              <a:solidFill>
                <a:srgbClr val="FFFFFF"/>
              </a:solidFill>
              <a:prstDash val="solid"/>
              <a:miter lim="400000"/>
            </a:ln>
          </a:bottom>
          <a:insideH>
            <a:ln w="12700" cap="flat">
              <a:noFill/>
              <a:miter lim="400000"/>
            </a:ln>
          </a:insideH>
          <a:insideV>
            <a:ln w="12700" cap="flat">
              <a:noFill/>
              <a:miter lim="400000"/>
            </a:ln>
          </a:insideV>
        </a:tcBdr>
        <a:fill>
          <a:solidFill>
            <a:schemeClr val="accent6">
              <a:hueOff val="105381"/>
              <a:satOff val="14341"/>
              <a:lumOff val="10801"/>
            </a:schemeClr>
          </a:solidFill>
        </a:fill>
      </a:tcStyle>
    </a:firstRow>
  </a:tblStyle>
  <a:tblStyle styleId="{33BA23B1-9221-436E-865A-0063620EA4FD}" styleName="">
    <a:tblBg/>
    <a:wholeTbl>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noFill/>
        </a:fill>
      </a:tcStyle>
    </a:wholeTbl>
    <a:band2H>
      <a:tcTxStyle b="def" i="def"/>
      <a:tcStyle>
        <a:tcBdr/>
        <a:fill>
          <a:solidFill>
            <a:srgbClr val="797A7C">
              <a:alpha val="30000"/>
            </a:srgbClr>
          </a:solidFill>
        </a:fill>
      </a:tcStyle>
    </a:band2H>
    <a:firstCol>
      <a:tcTxStyle b="off" i="off">
        <a:fontRef idx="minor">
          <a:srgbClr val="FFFFFF"/>
        </a:fontRef>
        <a:srgbClr val="FFFFFF"/>
      </a:tcTxStyle>
      <a:tcStyle>
        <a:tcBdr>
          <a:left>
            <a:ln w="12700" cap="flat">
              <a:solidFill>
                <a:srgbClr val="CBCBCB"/>
              </a:solidFill>
              <a:prstDash val="solid"/>
              <a:miter lim="400000"/>
            </a:ln>
          </a:left>
          <a:right>
            <a:ln w="12700" cap="flat">
              <a:solidFill>
                <a:srgbClr val="CBCBCB"/>
              </a:solidFill>
              <a:prstDash val="solid"/>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solidFill>
                <a:srgbClr val="CBCBCB"/>
              </a:solidFill>
              <a:prstDash val="solid"/>
              <a:miter lim="400000"/>
            </a:ln>
          </a:insideH>
          <a:insideV>
            <a:ln w="12700" cap="flat">
              <a:noFill/>
              <a:miter lim="400000"/>
            </a:ln>
          </a:insideV>
        </a:tcBdr>
        <a:fill>
          <a:solidFill>
            <a:srgbClr val="545761"/>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CBCBCB"/>
              </a:solidFill>
              <a:prstDash val="solid"/>
              <a:miter lim="400000"/>
            </a:ln>
          </a:bottom>
          <a:insideH>
            <a:ln w="12700" cap="flat">
              <a:noFill/>
              <a:miter lim="400000"/>
            </a:ln>
          </a:insideH>
          <a:insideV>
            <a:ln w="12700" cap="flat">
              <a:noFill/>
              <a:miter lim="400000"/>
            </a:ln>
          </a:insideV>
        </a:tcBdr>
        <a:fill>
          <a:solidFill>
            <a:srgbClr val="777C83"/>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CBCBCB"/>
              </a:solidFill>
              <a:prstDash val="solid"/>
              <a:miter lim="400000"/>
            </a:ln>
          </a:top>
          <a:bottom>
            <a:ln w="12700" cap="flat">
              <a:solidFill>
                <a:srgbClr val="FFFFFF"/>
              </a:solidFill>
              <a:prstDash val="solid"/>
              <a:miter lim="400000"/>
            </a:ln>
          </a:bottom>
          <a:insideH>
            <a:ln w="12700" cap="flat">
              <a:noFill/>
              <a:miter lim="400000"/>
            </a:ln>
          </a:insideH>
          <a:insideV>
            <a:ln w="12700" cap="flat">
              <a:noFill/>
              <a:miter lim="400000"/>
            </a:ln>
          </a:insideV>
        </a:tcBdr>
        <a:fill>
          <a:solidFill>
            <a:srgbClr val="777C83"/>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wholeTbl>
    <a:band2H>
      <a:tcTxStyle b="def" i="def"/>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12700" cap="flat">
              <a:solidFill>
                <a:srgbClr val="FFFFFF"/>
              </a:solidFill>
              <a:prstDash val="solid"/>
              <a:miter lim="400000"/>
            </a:ln>
          </a:right>
          <a:top>
            <a:ln w="12700" cap="flat">
              <a:solidFill>
                <a:srgbClr val="FFFFFF"/>
              </a:solidFill>
              <a:custDash>
                <a:ds d="200000" sp="200000"/>
              </a:custDash>
              <a:miter lim="400000"/>
            </a:ln>
          </a:top>
          <a:bottom>
            <a:ln w="12700" cap="flat">
              <a:solidFill>
                <a:srgbClr val="FFFFFF"/>
              </a:solidFill>
              <a:custDash>
                <a:ds d="200000" sp="200000"/>
              </a:custDash>
              <a:miter lim="400000"/>
            </a:ln>
          </a:bottom>
          <a:insideH>
            <a:ln w="12700" cap="flat">
              <a:solidFill>
                <a:srgbClr val="FFFFFF"/>
              </a:solidFill>
              <a:custDash>
                <a:ds d="200000" sp="200000"/>
              </a:custDash>
              <a:miter lim="400000"/>
            </a:ln>
          </a:insideH>
          <a:insideV>
            <a:ln w="12700" cap="flat">
              <a:solidFill>
                <a:srgbClr val="FFFFFF"/>
              </a:solidFill>
              <a:custDash>
                <a:ds d="200000" sp="200000"/>
              </a:custDash>
              <a:miter lim="400000"/>
            </a:ln>
          </a:insideV>
        </a:tcBdr>
        <a:fill>
          <a:noFill/>
        </a:fill>
      </a:tcStyle>
    </a:firstCol>
    <a:la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solidFill>
                <a:srgbClr val="FFFFFF"/>
              </a:solidFill>
              <a:prstDash val="solid"/>
              <a:miter lim="400000"/>
            </a:ln>
          </a:top>
          <a:bottom>
            <a:ln w="12700" cap="flat">
              <a:noFill/>
              <a:miter lim="400000"/>
            </a:ln>
          </a:bottom>
          <a:insideH>
            <a:ln w="12700" cap="flat">
              <a:noFill/>
              <a:miter lim="400000"/>
            </a:ln>
          </a:insideH>
          <a:insideV>
            <a:ln w="12700" cap="flat">
              <a:solidFill>
                <a:srgbClr val="FFFFFF"/>
              </a:solidFill>
              <a:custDash>
                <a:ds d="200000" sp="200000"/>
              </a:custDash>
              <a:miter lim="400000"/>
            </a:ln>
          </a:insideV>
        </a:tcBdr>
        <a:fill>
          <a:noFill/>
        </a:fill>
      </a:tcStyle>
    </a:lastRow>
    <a:firstRow>
      <a:tcTxStyle b="on" i="off">
        <a:font>
          <a:latin typeface="Helvetica"/>
          <a:ea typeface="Helvetica"/>
          <a:cs typeface="Helvetica"/>
        </a:font>
        <a:srgbClr val="FFFFFF"/>
      </a:tcTxStyle>
      <a:tcStyle>
        <a:tcBdr>
          <a:left>
            <a:ln w="12700" cap="flat">
              <a:solidFill>
                <a:srgbClr val="FFFFFF"/>
              </a:solidFill>
              <a:custDash>
                <a:ds d="200000" sp="200000"/>
              </a:custDash>
              <a:miter lim="400000"/>
            </a:ln>
          </a:left>
          <a:right>
            <a:ln w="12700" cap="flat">
              <a:solidFill>
                <a:srgbClr val="FFFFFF"/>
              </a:solidFill>
              <a:custDash>
                <a:ds d="200000" sp="200000"/>
              </a:custDash>
              <a:miter lim="400000"/>
            </a:ln>
          </a:right>
          <a:top>
            <a:ln w="12700" cap="flat">
              <a:noFill/>
              <a:miter lim="400000"/>
            </a:ln>
          </a:top>
          <a:bottom>
            <a:ln w="12700" cap="flat">
              <a:solidFill>
                <a:srgbClr val="FFFFFF"/>
              </a:solidFill>
              <a:prstDash val="solid"/>
              <a:miter lim="400000"/>
            </a:ln>
          </a:bottom>
          <a:insideH>
            <a:ln w="12700" cap="flat">
              <a:noFill/>
              <a:miter lim="400000"/>
            </a:ln>
          </a:insideH>
          <a:insideV>
            <a:ln w="12700" cap="flat">
              <a:solidFill>
                <a:srgbClr val="FFFFFF"/>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re et sous-titre">
    <p:spTree>
      <p:nvGrpSpPr>
        <p:cNvPr id="1" name=""/>
        <p:cNvGrpSpPr/>
        <p:nvPr/>
      </p:nvGrpSpPr>
      <p:grpSpPr>
        <a:xfrm>
          <a:off x="0" y="0"/>
          <a:ext cx="0" cy="0"/>
          <a:chOff x="0" y="0"/>
          <a:chExt cx="0" cy="0"/>
        </a:xfrm>
      </p:grpSpPr>
      <p:sp>
        <p:nvSpPr>
          <p:cNvPr id="11" name="Texte du titre"/>
          <p:cNvSpPr txBox="1"/>
          <p:nvPr>
            <p:ph type="title"/>
          </p:nvPr>
        </p:nvSpPr>
        <p:spPr>
          <a:xfrm>
            <a:off x="1270000" y="1638300"/>
            <a:ext cx="10464800" cy="3302000"/>
          </a:xfrm>
          <a:prstGeom prst="rect">
            <a:avLst/>
          </a:prstGeom>
        </p:spPr>
        <p:txBody>
          <a:bodyPr anchor="b"/>
          <a:lstStyle/>
          <a:p>
            <a:pPr/>
            <a:r>
              <a:t>Texte du titre</a:t>
            </a:r>
          </a:p>
        </p:txBody>
      </p:sp>
      <p:sp>
        <p:nvSpPr>
          <p:cNvPr id="12" name="Texte niveau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1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tion">
    <p:spTree>
      <p:nvGrpSpPr>
        <p:cNvPr id="1" name=""/>
        <p:cNvGrpSpPr/>
        <p:nvPr/>
      </p:nvGrpSpPr>
      <p:grpSpPr>
        <a:xfrm>
          <a:off x="0" y="0"/>
          <a:ext cx="0" cy="0"/>
          <a:chOff x="0" y="0"/>
          <a:chExt cx="0" cy="0"/>
        </a:xfrm>
      </p:grpSpPr>
      <p:sp>
        <p:nvSpPr>
          <p:cNvPr id="93" name="-Gilles Allain"/>
          <p:cNvSpPr txBox="1"/>
          <p:nvPr>
            <p:ph type="body" sz="quarter" idx="21"/>
          </p:nvPr>
        </p:nvSpPr>
        <p:spPr>
          <a:xfrm>
            <a:off x="1270000" y="6362700"/>
            <a:ext cx="10464800" cy="533400"/>
          </a:xfrm>
          <a:prstGeom prst="rect">
            <a:avLst/>
          </a:prstGeom>
        </p:spPr>
        <p:txBody>
          <a:bodyPr anchor="t">
            <a:spAutoFit/>
          </a:bodyPr>
          <a:lstStyle>
            <a:lvl1pPr marL="0" indent="0" algn="ctr">
              <a:spcBef>
                <a:spcPts val="0"/>
              </a:spcBef>
              <a:buSzTx/>
              <a:buNone/>
              <a:defRPr b="1" sz="2800">
                <a:latin typeface="Helvetica"/>
                <a:ea typeface="Helvetica"/>
                <a:cs typeface="Helvetica"/>
                <a:sym typeface="Helvetica"/>
              </a:defRPr>
            </a:lvl1pPr>
          </a:lstStyle>
          <a:p>
            <a:pPr/>
            <a:r>
              <a:t>-Gilles Allain</a:t>
            </a:r>
          </a:p>
        </p:txBody>
      </p:sp>
      <p:sp>
        <p:nvSpPr>
          <p:cNvPr id="94" name="« Saisissez une citation ici. »"/>
          <p:cNvSpPr txBox="1"/>
          <p:nvPr>
            <p:ph type="body" sz="quarter" idx="22"/>
          </p:nvPr>
        </p:nvSpPr>
        <p:spPr>
          <a:xfrm>
            <a:off x="1270000" y="4254500"/>
            <a:ext cx="10464800" cy="711200"/>
          </a:xfrm>
          <a:prstGeom prst="rect">
            <a:avLst/>
          </a:prstGeom>
        </p:spPr>
        <p:txBody>
          <a:bodyPr>
            <a:spAutoFit/>
          </a:bodyPr>
          <a:lstStyle>
            <a:lvl1pPr marL="0" indent="0" algn="ctr">
              <a:spcBef>
                <a:spcPts val="2400"/>
              </a:spcBef>
              <a:buSzTx/>
              <a:buNone/>
              <a:defRPr sz="4000"/>
            </a:lvl1pPr>
          </a:lstStyle>
          <a:p>
            <a:pPr/>
            <a:r>
              <a:t>« Saisissez une citation ici. »</a:t>
            </a:r>
          </a:p>
        </p:txBody>
      </p:sp>
      <p:sp>
        <p:nvSpPr>
          <p:cNvPr id="95"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4630400" cy="9753600"/>
          </a:xfrm>
          <a:prstGeom prst="rect">
            <a:avLst/>
          </a:prstGeom>
        </p:spPr>
        <p:txBody>
          <a:bodyPr lIns="91439" tIns="45719" rIns="91439" bIns="45719" anchor="t">
            <a:noAutofit/>
          </a:bodyPr>
          <a:lstStyle/>
          <a:p>
            <a:pPr/>
          </a:p>
        </p:txBody>
      </p:sp>
      <p:sp>
        <p:nvSpPr>
          <p:cNvPr id="10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erge">
    <p:spTree>
      <p:nvGrpSpPr>
        <p:cNvPr id="1" name=""/>
        <p:cNvGrpSpPr/>
        <p:nvPr/>
      </p:nvGrpSpPr>
      <p:grpSpPr>
        <a:xfrm>
          <a:off x="0" y="0"/>
          <a:ext cx="0" cy="0"/>
          <a:chOff x="0" y="0"/>
          <a:chExt cx="0" cy="0"/>
        </a:xfrm>
      </p:grpSpPr>
      <p:sp>
        <p:nvSpPr>
          <p:cNvPr id="110"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e">
    <p:spTree>
      <p:nvGrpSpPr>
        <p:cNvPr id="1" name=""/>
        <p:cNvGrpSpPr/>
        <p:nvPr/>
      </p:nvGrpSpPr>
      <p:grpSpPr>
        <a:xfrm>
          <a:off x="0" y="0"/>
          <a:ext cx="0" cy="0"/>
          <a:chOff x="0" y="0"/>
          <a:chExt cx="0" cy="0"/>
        </a:xfrm>
      </p:grpSpPr>
      <p:sp>
        <p:nvSpPr>
          <p:cNvPr id="20" name="Image"/>
          <p:cNvSpPr/>
          <p:nvPr>
            <p:ph type="pic" idx="21"/>
          </p:nvPr>
        </p:nvSpPr>
        <p:spPr>
          <a:xfrm>
            <a:off x="1600200" y="330200"/>
            <a:ext cx="9779001" cy="6519334"/>
          </a:xfrm>
          <a:prstGeom prst="rect">
            <a:avLst/>
          </a:prstGeom>
        </p:spPr>
        <p:txBody>
          <a:bodyPr lIns="91439" tIns="45719" rIns="91439" bIns="45719" anchor="t">
            <a:noAutofit/>
          </a:bodyPr>
          <a:lstStyle/>
          <a:p>
            <a:pPr/>
          </a:p>
        </p:txBody>
      </p:sp>
      <p:sp>
        <p:nvSpPr>
          <p:cNvPr id="21" name="Texte du titre"/>
          <p:cNvSpPr txBox="1"/>
          <p:nvPr>
            <p:ph type="title"/>
          </p:nvPr>
        </p:nvSpPr>
        <p:spPr>
          <a:xfrm>
            <a:off x="1270000" y="6718300"/>
            <a:ext cx="10464800" cy="1422400"/>
          </a:xfrm>
          <a:prstGeom prst="rect">
            <a:avLst/>
          </a:prstGeom>
        </p:spPr>
        <p:txBody>
          <a:bodyPr anchor="b"/>
          <a:lstStyle/>
          <a:p>
            <a:pPr/>
            <a:r>
              <a:t>Texte du titre</a:t>
            </a:r>
          </a:p>
        </p:txBody>
      </p:sp>
      <p:sp>
        <p:nvSpPr>
          <p:cNvPr id="22" name="Texte niveau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23"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Centré">
    <p:spTree>
      <p:nvGrpSpPr>
        <p:cNvPr id="1" name=""/>
        <p:cNvGrpSpPr/>
        <p:nvPr/>
      </p:nvGrpSpPr>
      <p:grpSpPr>
        <a:xfrm>
          <a:off x="0" y="0"/>
          <a:ext cx="0" cy="0"/>
          <a:chOff x="0" y="0"/>
          <a:chExt cx="0" cy="0"/>
        </a:xfrm>
      </p:grpSpPr>
      <p:sp>
        <p:nvSpPr>
          <p:cNvPr id="30" name="Texte du titre"/>
          <p:cNvSpPr txBox="1"/>
          <p:nvPr>
            <p:ph type="title"/>
          </p:nvPr>
        </p:nvSpPr>
        <p:spPr>
          <a:xfrm>
            <a:off x="1270000" y="3225800"/>
            <a:ext cx="10464800" cy="3302000"/>
          </a:xfrm>
          <a:prstGeom prst="rect">
            <a:avLst/>
          </a:prstGeom>
        </p:spPr>
        <p:txBody>
          <a:bodyPr/>
          <a:lstStyle/>
          <a:p>
            <a:pPr/>
            <a:r>
              <a:t>Texte du titre</a:t>
            </a:r>
          </a:p>
        </p:txBody>
      </p:sp>
      <p:sp>
        <p:nvSpPr>
          <p:cNvPr id="31"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e">
    <p:spTree>
      <p:nvGrpSpPr>
        <p:cNvPr id="1" name=""/>
        <p:cNvGrpSpPr/>
        <p:nvPr/>
      </p:nvGrpSpPr>
      <p:grpSpPr>
        <a:xfrm>
          <a:off x="0" y="0"/>
          <a:ext cx="0" cy="0"/>
          <a:chOff x="0" y="0"/>
          <a:chExt cx="0" cy="0"/>
        </a:xfrm>
      </p:grpSpPr>
      <p:sp>
        <p:nvSpPr>
          <p:cNvPr id="38" name="Image"/>
          <p:cNvSpPr/>
          <p:nvPr>
            <p:ph type="pic" sz="half" idx="21"/>
          </p:nvPr>
        </p:nvSpPr>
        <p:spPr>
          <a:xfrm>
            <a:off x="6642100" y="762000"/>
            <a:ext cx="5494867" cy="8242300"/>
          </a:xfrm>
          <a:prstGeom prst="rect">
            <a:avLst/>
          </a:prstGeom>
        </p:spPr>
        <p:txBody>
          <a:bodyPr lIns="91439" tIns="45719" rIns="91439" bIns="45719" anchor="t">
            <a:noAutofit/>
          </a:bodyPr>
          <a:lstStyle/>
          <a:p>
            <a:pPr/>
          </a:p>
        </p:txBody>
      </p:sp>
      <p:sp>
        <p:nvSpPr>
          <p:cNvPr id="39" name="Texte du titre"/>
          <p:cNvSpPr txBox="1"/>
          <p:nvPr>
            <p:ph type="title"/>
          </p:nvPr>
        </p:nvSpPr>
        <p:spPr>
          <a:xfrm>
            <a:off x="952500" y="762000"/>
            <a:ext cx="5334000" cy="4000500"/>
          </a:xfrm>
          <a:prstGeom prst="rect">
            <a:avLst/>
          </a:prstGeom>
        </p:spPr>
        <p:txBody>
          <a:bodyPr anchor="b"/>
          <a:lstStyle>
            <a:lvl1pPr>
              <a:defRPr sz="6000"/>
            </a:lvl1pPr>
          </a:lstStyle>
          <a:p>
            <a:pPr/>
            <a:r>
              <a:t>Texte du titre</a:t>
            </a:r>
          </a:p>
        </p:txBody>
      </p:sp>
      <p:sp>
        <p:nvSpPr>
          <p:cNvPr id="40" name="Texte niveau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Texte niveau 1</a:t>
            </a:r>
          </a:p>
          <a:p>
            <a:pPr lvl="1"/>
            <a:r>
              <a:t>Texte niveau 2</a:t>
            </a:r>
          </a:p>
          <a:p>
            <a:pPr lvl="2"/>
            <a:r>
              <a:t>Texte niveau 3</a:t>
            </a:r>
          </a:p>
          <a:p>
            <a:pPr lvl="3"/>
            <a:r>
              <a:t>Texte niveau 4</a:t>
            </a:r>
          </a:p>
          <a:p>
            <a:pPr lvl="4"/>
            <a:r>
              <a:t>Texte niveau 5</a:t>
            </a:r>
          </a:p>
        </p:txBody>
      </p:sp>
      <p:sp>
        <p:nvSpPr>
          <p:cNvPr id="41"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 Haut">
    <p:spTree>
      <p:nvGrpSpPr>
        <p:cNvPr id="1" name=""/>
        <p:cNvGrpSpPr/>
        <p:nvPr/>
      </p:nvGrpSpPr>
      <p:grpSpPr>
        <a:xfrm>
          <a:off x="0" y="0"/>
          <a:ext cx="0" cy="0"/>
          <a:chOff x="0" y="0"/>
          <a:chExt cx="0" cy="0"/>
        </a:xfrm>
      </p:grpSpPr>
      <p:sp>
        <p:nvSpPr>
          <p:cNvPr id="48" name="Texte du titre"/>
          <p:cNvSpPr txBox="1"/>
          <p:nvPr>
            <p:ph type="title"/>
          </p:nvPr>
        </p:nvSpPr>
        <p:spPr>
          <a:prstGeom prst="rect">
            <a:avLst/>
          </a:prstGeom>
        </p:spPr>
        <p:txBody>
          <a:bodyPr/>
          <a:lstStyle/>
          <a:p>
            <a:pPr/>
            <a:r>
              <a:t>Texte du titre</a:t>
            </a:r>
          </a:p>
        </p:txBody>
      </p:sp>
      <p:sp>
        <p:nvSpPr>
          <p:cNvPr id="49" name="Numéro de diapositiv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et puces">
    <p:spTree>
      <p:nvGrpSpPr>
        <p:cNvPr id="1" name=""/>
        <p:cNvGrpSpPr/>
        <p:nvPr/>
      </p:nvGrpSpPr>
      <p:grpSpPr>
        <a:xfrm>
          <a:off x="0" y="0"/>
          <a:ext cx="0" cy="0"/>
          <a:chOff x="0" y="0"/>
          <a:chExt cx="0" cy="0"/>
        </a:xfrm>
      </p:grpSpPr>
      <p:sp>
        <p:nvSpPr>
          <p:cNvPr id="56" name="Texte du titre"/>
          <p:cNvSpPr txBox="1"/>
          <p:nvPr>
            <p:ph type="title"/>
          </p:nvPr>
        </p:nvSpPr>
        <p:spPr>
          <a:prstGeom prst="rect">
            <a:avLst/>
          </a:prstGeom>
        </p:spPr>
        <p:txBody>
          <a:bodyPr/>
          <a:lstStyle/>
          <a:p>
            <a:pPr/>
            <a:r>
              <a:t>Texte du titre</a:t>
            </a:r>
          </a:p>
        </p:txBody>
      </p:sp>
      <p:sp>
        <p:nvSpPr>
          <p:cNvPr id="57" name="Texte niveau 1…"/>
          <p:cNvSpPr txBox="1"/>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58"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re, puces et photo">
    <p:spTree>
      <p:nvGrpSpPr>
        <p:cNvPr id="1" name=""/>
        <p:cNvGrpSpPr/>
        <p:nvPr/>
      </p:nvGrpSpPr>
      <p:grpSpPr>
        <a:xfrm>
          <a:off x="0" y="0"/>
          <a:ext cx="0" cy="0"/>
          <a:chOff x="0" y="0"/>
          <a:chExt cx="0" cy="0"/>
        </a:xfrm>
      </p:grpSpPr>
      <p:sp>
        <p:nvSpPr>
          <p:cNvPr id="65" name="Image"/>
          <p:cNvSpPr/>
          <p:nvPr>
            <p:ph type="pic" sz="half" idx="21"/>
          </p:nvPr>
        </p:nvSpPr>
        <p:spPr>
          <a:xfrm>
            <a:off x="6718300" y="1054100"/>
            <a:ext cx="5334000" cy="8001000"/>
          </a:xfrm>
          <a:prstGeom prst="rect">
            <a:avLst/>
          </a:prstGeom>
        </p:spPr>
        <p:txBody>
          <a:bodyPr lIns="91439" tIns="45719" rIns="91439" bIns="45719" anchor="t">
            <a:noAutofit/>
          </a:bodyPr>
          <a:lstStyle/>
          <a:p>
            <a:pPr/>
          </a:p>
        </p:txBody>
      </p:sp>
      <p:sp>
        <p:nvSpPr>
          <p:cNvPr id="66" name="Texte du titre"/>
          <p:cNvSpPr txBox="1"/>
          <p:nvPr>
            <p:ph type="title"/>
          </p:nvPr>
        </p:nvSpPr>
        <p:spPr>
          <a:prstGeom prst="rect">
            <a:avLst/>
          </a:prstGeom>
        </p:spPr>
        <p:txBody>
          <a:bodyPr/>
          <a:lstStyle/>
          <a:p>
            <a:pPr/>
            <a:r>
              <a:t>Texte du titre</a:t>
            </a:r>
          </a:p>
        </p:txBody>
      </p:sp>
      <p:sp>
        <p:nvSpPr>
          <p:cNvPr id="67" name="Texte niveau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Texte niveau 1</a:t>
            </a:r>
          </a:p>
          <a:p>
            <a:pPr lvl="1"/>
            <a:r>
              <a:t>Texte niveau 2</a:t>
            </a:r>
          </a:p>
          <a:p>
            <a:pPr lvl="2"/>
            <a:r>
              <a:t>Texte niveau 3</a:t>
            </a:r>
          </a:p>
          <a:p>
            <a:pPr lvl="3"/>
            <a:r>
              <a:t>Texte niveau 4</a:t>
            </a:r>
          </a:p>
          <a:p>
            <a:pPr lvl="4"/>
            <a:r>
              <a:t>Texte niveau 5</a:t>
            </a:r>
          </a:p>
        </p:txBody>
      </p:sp>
      <p:sp>
        <p:nvSpPr>
          <p:cNvPr id="68"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ces">
    <p:spTree>
      <p:nvGrpSpPr>
        <p:cNvPr id="1" name=""/>
        <p:cNvGrpSpPr/>
        <p:nvPr/>
      </p:nvGrpSpPr>
      <p:grpSpPr>
        <a:xfrm>
          <a:off x="0" y="0"/>
          <a:ext cx="0" cy="0"/>
          <a:chOff x="0" y="0"/>
          <a:chExt cx="0" cy="0"/>
        </a:xfrm>
      </p:grpSpPr>
      <p:sp>
        <p:nvSpPr>
          <p:cNvPr id="75" name="Texte niveau 1…"/>
          <p:cNvSpPr txBox="1"/>
          <p:nvPr>
            <p:ph type="body" idx="1"/>
          </p:nvPr>
        </p:nvSpPr>
        <p:spPr>
          <a:xfrm>
            <a:off x="952500" y="1270000"/>
            <a:ext cx="11099800" cy="7213600"/>
          </a:xfrm>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7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hotos">
    <p:spTree>
      <p:nvGrpSpPr>
        <p:cNvPr id="1" name=""/>
        <p:cNvGrpSpPr/>
        <p:nvPr/>
      </p:nvGrpSpPr>
      <p:grpSpPr>
        <a:xfrm>
          <a:off x="0" y="0"/>
          <a:ext cx="0" cy="0"/>
          <a:chOff x="0" y="0"/>
          <a:chExt cx="0" cy="0"/>
        </a:xfrm>
      </p:grpSpPr>
      <p:sp>
        <p:nvSpPr>
          <p:cNvPr id="83" name="Image"/>
          <p:cNvSpPr/>
          <p:nvPr>
            <p:ph type="pic" sz="quarter" idx="21"/>
          </p:nvPr>
        </p:nvSpPr>
        <p:spPr>
          <a:xfrm>
            <a:off x="6464300" y="5067300"/>
            <a:ext cx="5943600" cy="3962400"/>
          </a:xfrm>
          <a:prstGeom prst="rect">
            <a:avLst/>
          </a:prstGeom>
        </p:spPr>
        <p:txBody>
          <a:bodyPr lIns="91439" tIns="45719" rIns="91439" bIns="45719" anchor="t">
            <a:noAutofit/>
          </a:bodyPr>
          <a:lstStyle/>
          <a:p>
            <a:pPr/>
          </a:p>
        </p:txBody>
      </p:sp>
      <p:sp>
        <p:nvSpPr>
          <p:cNvPr id="84" name="Image"/>
          <p:cNvSpPr/>
          <p:nvPr>
            <p:ph type="pic" sz="quarter" idx="22"/>
          </p:nvPr>
        </p:nvSpPr>
        <p:spPr>
          <a:xfrm>
            <a:off x="6464300" y="762000"/>
            <a:ext cx="5848350" cy="3898900"/>
          </a:xfrm>
          <a:prstGeom prst="rect">
            <a:avLst/>
          </a:prstGeom>
        </p:spPr>
        <p:txBody>
          <a:bodyPr lIns="91439" tIns="45719" rIns="91439" bIns="45719" anchor="t">
            <a:noAutofit/>
          </a:bodyPr>
          <a:lstStyle/>
          <a:p>
            <a:pPr/>
          </a:p>
        </p:txBody>
      </p:sp>
      <p:sp>
        <p:nvSpPr>
          <p:cNvPr id="85" name="Image"/>
          <p:cNvSpPr/>
          <p:nvPr>
            <p:ph type="pic" sz="half" idx="23"/>
          </p:nvPr>
        </p:nvSpPr>
        <p:spPr>
          <a:xfrm>
            <a:off x="723900" y="723900"/>
            <a:ext cx="5638801" cy="8458200"/>
          </a:xfrm>
          <a:prstGeom prst="rect">
            <a:avLst/>
          </a:prstGeom>
        </p:spPr>
        <p:txBody>
          <a:bodyPr lIns="91439" tIns="45719" rIns="91439" bIns="45719" anchor="t">
            <a:noAutofit/>
          </a:bodyPr>
          <a:lstStyle/>
          <a:p>
            <a:pPr/>
          </a:p>
        </p:txBody>
      </p:sp>
      <p:sp>
        <p:nvSpPr>
          <p:cNvPr id="86" name="Numéro de diapositive"/>
          <p:cNvSpPr txBox="1"/>
          <p:nvPr>
            <p:ph type="sldNum" sz="quarter" idx="2"/>
          </p:nvPr>
        </p:nvSpPr>
        <p:spPr>
          <a:xfrm>
            <a:off x="6311798" y="9245600"/>
            <a:ext cx="368504" cy="381000"/>
          </a:xfrm>
          <a:prstGeom prst="rect">
            <a:avLst/>
          </a:prstGeom>
        </p:spPr>
        <p:txBody>
          <a:bodyPr anchor="t"/>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e du titre"/>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du titre</a:t>
            </a:r>
          </a:p>
        </p:txBody>
      </p:sp>
      <p:sp>
        <p:nvSpPr>
          <p:cNvPr id="3" name="Texte niveau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Texte niveau 1</a:t>
            </a:r>
          </a:p>
          <a:p>
            <a:pPr lvl="1"/>
            <a:r>
              <a:t>Texte niveau 2</a:t>
            </a:r>
          </a:p>
          <a:p>
            <a:pPr lvl="2"/>
            <a:r>
              <a:t>Texte niveau 3</a:t>
            </a:r>
          </a:p>
          <a:p>
            <a:pPr lvl="3"/>
            <a:r>
              <a:t>Texte niveau 4</a:t>
            </a:r>
          </a:p>
          <a:p>
            <a:pPr lvl="4"/>
            <a:r>
              <a:t>Texte niveau 5</a:t>
            </a:r>
          </a:p>
        </p:txBody>
      </p:sp>
      <p:sp>
        <p:nvSpPr>
          <p:cNvPr id="4" name="Numéro de diapositive"/>
          <p:cNvSpPr txBox="1"/>
          <p:nvPr>
            <p:ph type="sldNum" sz="quarter" idx="2"/>
          </p:nvPr>
        </p:nvSpPr>
        <p:spPr>
          <a:xfrm>
            <a:off x="6311798" y="9245599"/>
            <a:ext cx="368504" cy="381001"/>
          </a:xfrm>
          <a:prstGeom prst="rect">
            <a:avLst/>
          </a:prstGeom>
          <a:ln w="12700">
            <a:miter lim="400000"/>
          </a:ln>
        </p:spPr>
        <p:txBody>
          <a:bodyPr wrap="none" lIns="50800" tIns="50800" rIns="50800" bIns="50800" anchor="b">
            <a:spAutoFit/>
          </a:bodyPr>
          <a:lstStyle>
            <a:lvl1pPr>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FFFFFF"/>
          </a:solidFill>
          <a:uFillTx/>
          <a:latin typeface="+mn-lt"/>
          <a:ea typeface="+mn-ea"/>
          <a:cs typeface="+mn-cs"/>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solidFill>
            <a:srgbClr val="FFFFFF"/>
          </a:solidFill>
          <a:uFillTx/>
          <a:latin typeface="+mn-lt"/>
          <a:ea typeface="+mn-ea"/>
          <a:cs typeface="+mn-cs"/>
          <a:sym typeface="Helvetica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Comprendre la Bible"/>
          <p:cNvSpPr txBox="1"/>
          <p:nvPr>
            <p:ph type="ctrTitle"/>
          </p:nvPr>
        </p:nvSpPr>
        <p:spPr>
          <a:xfrm>
            <a:off x="1270000" y="3225800"/>
            <a:ext cx="10464800" cy="3302000"/>
          </a:xfrm>
          <a:prstGeom prst="rect">
            <a:avLst/>
          </a:prstGeom>
          <a:solidFill>
            <a:schemeClr val="accent5">
              <a:hueOff val="100859"/>
              <a:satOff val="-13629"/>
              <a:lumOff val="23879"/>
            </a:schemeClr>
          </a:solidFill>
        </p:spPr>
        <p:txBody>
          <a:bodyPr anchor="ctr"/>
          <a:lstStyle>
            <a:lvl1pPr>
              <a:defRPr>
                <a:latin typeface="Gill Sans"/>
                <a:ea typeface="Gill Sans"/>
                <a:cs typeface="Gill Sans"/>
                <a:sym typeface="Gill Sans"/>
              </a:defRPr>
            </a:lvl1pPr>
          </a:lstStyle>
          <a:p>
            <a:pPr/>
            <a:r>
              <a:t>Comprendre la Bible</a:t>
            </a:r>
          </a:p>
        </p:txBody>
      </p:sp>
      <p:sp>
        <p:nvSpPr>
          <p:cNvPr id="120" name="Les critères d’Origène"/>
          <p:cNvSpPr txBox="1"/>
          <p:nvPr/>
        </p:nvSpPr>
        <p:spPr>
          <a:xfrm>
            <a:off x="7036928" y="5270500"/>
            <a:ext cx="4023644" cy="66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a:latin typeface="Gill Sans"/>
                <a:ea typeface="Gill Sans"/>
                <a:cs typeface="Gill Sans"/>
                <a:sym typeface="Gill Sans"/>
              </a:defRPr>
            </a:lvl1pPr>
          </a:lstStyle>
          <a:p>
            <a:pPr/>
            <a:r>
              <a:t>Les critères d’Origène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Au Moyen-âge"/>
          <p:cNvSpPr txBox="1"/>
          <p:nvPr>
            <p:ph type="title"/>
          </p:nvPr>
        </p:nvSpPr>
        <p:spPr>
          <a:prstGeom prst="rect">
            <a:avLst/>
          </a:prstGeom>
        </p:spPr>
        <p:txBody>
          <a:bodyPr/>
          <a:lstStyle>
            <a:lvl1pPr>
              <a:defRPr>
                <a:latin typeface="Gill Sans"/>
                <a:ea typeface="Gill Sans"/>
                <a:cs typeface="Gill Sans"/>
                <a:sym typeface="Gill Sans"/>
              </a:defRPr>
            </a:lvl1pPr>
          </a:lstStyle>
          <a:p>
            <a:pPr/>
            <a:r>
              <a:t>Au Moyen-âge</a:t>
            </a:r>
          </a:p>
        </p:txBody>
      </p:sp>
      <p:sp>
        <p:nvSpPr>
          <p:cNvPr id="145" name="« littera gesta docet, quid credas allegoria, moralis quid agas, quo tendas anagogia »…"/>
          <p:cNvSpPr txBox="1"/>
          <p:nvPr>
            <p:ph type="body" idx="1"/>
          </p:nvPr>
        </p:nvSpPr>
        <p:spPr>
          <a:prstGeom prst="rect">
            <a:avLst/>
          </a:prstGeom>
        </p:spPr>
        <p:txBody>
          <a:bodyPr/>
          <a:lstStyle/>
          <a:p>
            <a:pPr marL="0" indent="0">
              <a:spcBef>
                <a:spcPts val="1800"/>
              </a:spcBef>
              <a:buSzTx/>
              <a:buNone/>
              <a:defRPr>
                <a:latin typeface="Gill Sans"/>
                <a:ea typeface="Gill Sans"/>
                <a:cs typeface="Gill Sans"/>
                <a:sym typeface="Gill Sans"/>
              </a:defRPr>
            </a:pPr>
            <a:r>
              <a:t>« </a:t>
            </a:r>
            <a:r>
              <a:rPr i="1"/>
              <a:t>littera gesta docet, quid credas allegoria, moralis quid agas, quo tendas anagogia</a:t>
            </a:r>
            <a:r>
              <a:t> »</a:t>
            </a:r>
          </a:p>
          <a:p>
            <a:pPr marL="0" indent="0">
              <a:spcBef>
                <a:spcPts val="1800"/>
              </a:spcBef>
              <a:buSzTx/>
              <a:buNone/>
              <a:defRPr>
                <a:latin typeface="Gill Sans"/>
                <a:ea typeface="Gill Sans"/>
                <a:cs typeface="Gill Sans"/>
                <a:sym typeface="Gill Sans"/>
              </a:defRPr>
            </a:pPr>
            <a:r>
              <a:rPr u="sng"/>
              <a:t>La lettre</a:t>
            </a:r>
            <a:r>
              <a:t> enseigne les faits, </a:t>
            </a:r>
            <a:r>
              <a:rPr u="sng"/>
              <a:t>l’allégorie,</a:t>
            </a:r>
            <a:r>
              <a:t> ce que tu dois croire, </a:t>
            </a:r>
            <a:r>
              <a:rPr u="sng"/>
              <a:t>la morale,</a:t>
            </a:r>
            <a:r>
              <a:t> ce que tu dois faire, </a:t>
            </a:r>
            <a:r>
              <a:rPr u="sng"/>
              <a:t>l’anagogie,</a:t>
            </a:r>
            <a:r>
              <a:t> ce que tu dois viser.</a:t>
            </a:r>
          </a:p>
          <a:p>
            <a:pPr marL="0" indent="0">
              <a:spcBef>
                <a:spcPts val="0"/>
              </a:spcBef>
              <a:buSzTx/>
              <a:buNone/>
              <a:defRPr sz="2800">
                <a:latin typeface="Gill Sans"/>
                <a:ea typeface="Gill Sans"/>
                <a:cs typeface="Gill Sans"/>
                <a:sym typeface="Gill Sans"/>
              </a:defRPr>
            </a:pPr>
            <a:r>
              <a:t>Nicolas de Lyre (1270-1340), né près d'Evreux de parents juifs, se convertit et entre chez les Cordeliers. Bien en cour, il fut un des théologiens les plus renommés du début du XIVe s. On peut lire ses gloses dans la Bible offerte par le duc Jehan de Berry au pape Clément VII, vers 1390 (B.N. ms lat. 51)</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Les faits : Jésus annonce qu’il sera roi…"/>
          <p:cNvSpPr txBox="1"/>
          <p:nvPr>
            <p:ph type="ctrTitle"/>
          </p:nvPr>
        </p:nvSpPr>
        <p:spPr>
          <a:xfrm>
            <a:off x="2709812" y="3221285"/>
            <a:ext cx="7585176" cy="4758830"/>
          </a:xfrm>
          <a:prstGeom prst="rect">
            <a:avLst/>
          </a:prstGeom>
          <a:solidFill>
            <a:schemeClr val="accent5">
              <a:hueOff val="100859"/>
              <a:satOff val="-13629"/>
              <a:lumOff val="23879"/>
            </a:schemeClr>
          </a:solidFill>
        </p:spPr>
        <p:txBody>
          <a:bodyPr anchor="ctr"/>
          <a:lstStyle/>
          <a:p>
            <a:pPr marL="360947" indent="-360947" algn="l">
              <a:buSzPct val="75000"/>
              <a:buChar char="•"/>
              <a:defRPr sz="3700">
                <a:latin typeface="Gill Sans"/>
                <a:ea typeface="Gill Sans"/>
                <a:cs typeface="Gill Sans"/>
                <a:sym typeface="Gill Sans"/>
              </a:defRPr>
            </a:pPr>
            <a:r>
              <a:rPr u="sng"/>
              <a:t>Les faits</a:t>
            </a:r>
            <a:r>
              <a:t> : Jésus annonce qu’il sera roi</a:t>
            </a:r>
          </a:p>
          <a:p>
            <a:pPr marL="360947" indent="-360947" algn="l">
              <a:buSzPct val="75000"/>
              <a:defRPr sz="3700">
                <a:latin typeface="Gill Sans"/>
                <a:ea typeface="Gill Sans"/>
                <a:cs typeface="Gill Sans"/>
                <a:sym typeface="Gill Sans"/>
              </a:defRPr>
            </a:pPr>
            <a:r>
              <a:rPr u="sng"/>
              <a:t>Moral</a:t>
            </a:r>
            <a:r>
              <a:t> : Il parle aux chrétiens</a:t>
            </a:r>
          </a:p>
          <a:p>
            <a:pPr marL="360947" indent="-360947" algn="l">
              <a:buSzPct val="75000"/>
              <a:defRPr sz="3700">
                <a:latin typeface="Gill Sans"/>
                <a:ea typeface="Gill Sans"/>
                <a:cs typeface="Gill Sans"/>
                <a:sym typeface="Gill Sans"/>
              </a:defRPr>
            </a:pPr>
            <a:r>
              <a:rPr u="sng"/>
              <a:t>Spirituel</a:t>
            </a:r>
            <a:r>
              <a:t> : Dieu est un maître dur</a:t>
            </a:r>
          </a:p>
          <a:p>
            <a:pPr marL="360947" indent="-360947" algn="l">
              <a:buSzPct val="75000"/>
              <a:defRPr sz="3700">
                <a:latin typeface="Gill Sans"/>
                <a:ea typeface="Gill Sans"/>
                <a:cs typeface="Gill Sans"/>
                <a:sym typeface="Gill Sans"/>
              </a:defRPr>
            </a:pPr>
            <a:r>
              <a:rPr u="sng"/>
              <a:t>La fin</a:t>
            </a:r>
            <a:r>
              <a:t> : Plusieurs d’entre nous seront « perdus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Dante (1265-1321)"/>
          <p:cNvSpPr txBox="1"/>
          <p:nvPr>
            <p:ph type="title"/>
          </p:nvPr>
        </p:nvSpPr>
        <p:spPr>
          <a:prstGeom prst="rect">
            <a:avLst/>
          </a:prstGeom>
        </p:spPr>
        <p:txBody>
          <a:bodyPr/>
          <a:lstStyle>
            <a:lvl1pPr>
              <a:defRPr>
                <a:latin typeface="Gill Sans"/>
                <a:ea typeface="Gill Sans"/>
                <a:cs typeface="Gill Sans"/>
                <a:sym typeface="Gill Sans"/>
              </a:defRPr>
            </a:lvl1pPr>
          </a:lstStyle>
          <a:p>
            <a:pPr/>
            <a:r>
              <a:t>Dante (1265-1321)</a:t>
            </a:r>
          </a:p>
        </p:txBody>
      </p:sp>
      <p:sp>
        <p:nvSpPr>
          <p:cNvPr id="150" name="Les écritures se peuvent entendre et se doivent exposer principalement selon quatre sens. L’un s’appelle littéral et c’est celui qui ne s’étend pas plus outre que la lettre (...) L’autre s’appelle allégorique, et c’est celui qui se cache sous le manteau "/>
          <p:cNvSpPr txBox="1"/>
          <p:nvPr>
            <p:ph type="body" idx="1"/>
          </p:nvPr>
        </p:nvSpPr>
        <p:spPr>
          <a:prstGeom prst="rect">
            <a:avLst/>
          </a:prstGeom>
        </p:spPr>
        <p:txBody>
          <a:bodyPr/>
          <a:lstStyle/>
          <a:p>
            <a:pPr marL="0" indent="0" defTabSz="566674">
              <a:spcBef>
                <a:spcPts val="1700"/>
              </a:spcBef>
              <a:buSzTx/>
              <a:buNone/>
              <a:defRPr sz="3686">
                <a:latin typeface="Gill Sans"/>
                <a:ea typeface="Gill Sans"/>
                <a:cs typeface="Gill Sans"/>
                <a:sym typeface="Gill Sans"/>
              </a:defRPr>
            </a:pPr>
            <a:r>
              <a:t>Les écritures se peuvent entendre et se doivent exposer principalement selon quatre sens. L’un s’appelle </a:t>
            </a:r>
            <a:r>
              <a:rPr b="1"/>
              <a:t>littéral</a:t>
            </a:r>
            <a:r>
              <a:t> et c’est celui qui ne s’étend pas plus outre que la lettre (...) L’autre s’appelle </a:t>
            </a:r>
            <a:r>
              <a:rPr b="1"/>
              <a:t>allégorique</a:t>
            </a:r>
            <a:r>
              <a:t>, et c’est celui qui se cache sous le manteau de ces fables (...). Le troisième sens s’appelle </a:t>
            </a:r>
            <a:r>
              <a:rPr b="1"/>
              <a:t>moral</a:t>
            </a:r>
            <a:r>
              <a:t> (...). Le quatrième sens s’appelle </a:t>
            </a:r>
            <a:r>
              <a:rPr b="1"/>
              <a:t>anagogique</a:t>
            </a:r>
            <a:r>
              <a:t>, c’est-à-dire sur-sens ; et c’est quand spirituellement on expose une écriture, laquelle (...) vient par les choses signifiées bailler signifiance des souveraines choses de la gloire éternelle ».</a:t>
            </a:r>
          </a:p>
          <a:p>
            <a:pPr marL="0" indent="0" algn="r" defTabSz="566674">
              <a:spcBef>
                <a:spcPts val="1700"/>
              </a:spcBef>
              <a:buSzTx/>
              <a:buNone/>
              <a:defRPr sz="3686">
                <a:latin typeface="Gill Sans"/>
                <a:ea typeface="Gill Sans"/>
                <a:cs typeface="Gill Sans"/>
                <a:sym typeface="Gill Sans"/>
              </a:defRPr>
            </a:pPr>
            <a:r>
              <a:t>(Il Convivio, le Banquet, II, 1)</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Les faits : Jésus annonce qu’il règlera les comptes…"/>
          <p:cNvSpPr txBox="1"/>
          <p:nvPr>
            <p:ph type="ctrTitle"/>
          </p:nvPr>
        </p:nvSpPr>
        <p:spPr>
          <a:xfrm>
            <a:off x="2810470" y="3225799"/>
            <a:ext cx="7383860" cy="4639024"/>
          </a:xfrm>
          <a:prstGeom prst="rect">
            <a:avLst/>
          </a:prstGeom>
          <a:solidFill>
            <a:schemeClr val="accent5">
              <a:hueOff val="100859"/>
              <a:satOff val="-13629"/>
              <a:lumOff val="23879"/>
            </a:schemeClr>
          </a:solidFill>
        </p:spPr>
        <p:txBody>
          <a:bodyPr anchor="ctr"/>
          <a:lstStyle/>
          <a:p>
            <a:pPr marL="360947" indent="-360947" algn="l">
              <a:buSzPct val="75000"/>
              <a:buChar char="•"/>
              <a:defRPr sz="3700">
                <a:latin typeface="Gill Sans"/>
                <a:ea typeface="Gill Sans"/>
                <a:cs typeface="Gill Sans"/>
                <a:sym typeface="Gill Sans"/>
              </a:defRPr>
            </a:pPr>
            <a:r>
              <a:rPr u="sng"/>
              <a:t>Les faits</a:t>
            </a:r>
            <a:r>
              <a:t> : Jésus annonce qu’il règlera les comptes</a:t>
            </a:r>
          </a:p>
          <a:p>
            <a:pPr marL="360947" indent="-360947" algn="l">
              <a:buSzPct val="75000"/>
              <a:defRPr sz="3700">
                <a:latin typeface="Gill Sans"/>
                <a:ea typeface="Gill Sans"/>
                <a:cs typeface="Gill Sans"/>
                <a:sym typeface="Gill Sans"/>
              </a:defRPr>
            </a:pPr>
            <a:r>
              <a:rPr u="sng"/>
              <a:t>Moral</a:t>
            </a:r>
            <a:r>
              <a:t> : Nombreux les humains qui sont faibles</a:t>
            </a:r>
          </a:p>
          <a:p>
            <a:pPr marL="360947" indent="-360947" algn="l">
              <a:buSzPct val="75000"/>
              <a:defRPr sz="3700">
                <a:latin typeface="Gill Sans"/>
                <a:ea typeface="Gill Sans"/>
                <a:cs typeface="Gill Sans"/>
                <a:sym typeface="Gill Sans"/>
              </a:defRPr>
            </a:pPr>
            <a:r>
              <a:rPr u="sng"/>
              <a:t>Spirituel</a:t>
            </a:r>
            <a:r>
              <a:t> : Dieu cherche à nous surprendre</a:t>
            </a:r>
          </a:p>
          <a:p>
            <a:pPr marL="360947" indent="-360947" algn="l">
              <a:buSzPct val="75000"/>
              <a:defRPr sz="3700">
                <a:latin typeface="Gill Sans"/>
                <a:ea typeface="Gill Sans"/>
                <a:cs typeface="Gill Sans"/>
                <a:sym typeface="Gill Sans"/>
              </a:defRPr>
            </a:pPr>
            <a:r>
              <a:rPr u="sng"/>
              <a:t>La fin</a:t>
            </a:r>
            <a:r>
              <a:t> : Plusieurs d’entre nous seront « perdus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Le Pic de la Mirandole (1463-1494)"/>
          <p:cNvSpPr txBox="1"/>
          <p:nvPr>
            <p:ph type="title"/>
          </p:nvPr>
        </p:nvSpPr>
        <p:spPr>
          <a:prstGeom prst="rect">
            <a:avLst/>
          </a:prstGeom>
        </p:spPr>
        <p:txBody>
          <a:bodyPr/>
          <a:lstStyle>
            <a:lvl1pPr defTabSz="502412">
              <a:defRPr sz="6880">
                <a:latin typeface="Gill Sans"/>
                <a:ea typeface="Gill Sans"/>
                <a:cs typeface="Gill Sans"/>
                <a:sym typeface="Gill Sans"/>
              </a:defRPr>
            </a:lvl1pPr>
          </a:lstStyle>
          <a:p>
            <a:pPr/>
            <a:r>
              <a:t>Le Pic de la Mirandole (1463-1494)</a:t>
            </a:r>
          </a:p>
        </p:txBody>
      </p:sp>
      <p:sp>
        <p:nvSpPr>
          <p:cNvPr id="155" name="« Comme il y a chez nous une quadruple interprétation possible de la Bible, c’est-à-dire l’interprétation littérale, mystique ou allégorique, tropique ou anagogique, il en est de même chez les Hébreux. Le sens littéral s’appelle chez eux Peschat, l’allég"/>
          <p:cNvSpPr txBox="1"/>
          <p:nvPr>
            <p:ph type="body" idx="1"/>
          </p:nvPr>
        </p:nvSpPr>
        <p:spPr>
          <a:prstGeom prst="rect">
            <a:avLst/>
          </a:prstGeom>
        </p:spPr>
        <p:txBody>
          <a:bodyPr/>
          <a:lstStyle/>
          <a:p>
            <a:pPr marL="0" indent="0">
              <a:spcBef>
                <a:spcPts val="1800"/>
              </a:spcBef>
              <a:buSzTx/>
              <a:buNone/>
              <a:defRPr>
                <a:latin typeface="Gill Sans"/>
                <a:ea typeface="Gill Sans"/>
                <a:cs typeface="Gill Sans"/>
                <a:sym typeface="Gill Sans"/>
              </a:defRPr>
            </a:pPr>
            <a:r>
              <a:t>« Comme il y a chez nous une quadruple interprétation possible de la Bible, c’est-à-dire l’interprétation </a:t>
            </a:r>
            <a:r>
              <a:rPr u="sng"/>
              <a:t>littérale</a:t>
            </a:r>
            <a:r>
              <a:t>, </a:t>
            </a:r>
            <a:r>
              <a:rPr u="sng"/>
              <a:t>mystique</a:t>
            </a:r>
            <a:r>
              <a:t> ou allégorique, </a:t>
            </a:r>
            <a:r>
              <a:rPr u="sng"/>
              <a:t>tropique</a:t>
            </a:r>
            <a:r>
              <a:t> ou </a:t>
            </a:r>
            <a:r>
              <a:rPr u="sng"/>
              <a:t>anagogique</a:t>
            </a:r>
            <a:r>
              <a:t>, il en est de même chez les Hébreux. Le sens littéral s’appelle chez eux Peschat, l’allégorique Midrach, le tropique Sechel (inversion erronée de l’auteur) et l’anagogique, qui est le plus sublime et le plus divin de tous, Kabbala. »</a:t>
            </a:r>
          </a:p>
          <a:p>
            <a:pPr marL="0" indent="0" algn="r">
              <a:spcBef>
                <a:spcPts val="1800"/>
              </a:spcBef>
              <a:buSzTx/>
              <a:buNone/>
              <a:defRPr>
                <a:latin typeface="Gill Sans"/>
                <a:ea typeface="Gill Sans"/>
                <a:cs typeface="Gill Sans"/>
                <a:sym typeface="Gill Sans"/>
              </a:defRPr>
            </a:pPr>
            <a:r>
              <a:t>(Apologia, 1487)</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Littérale : Dieu a fait les uns « insensés » et les autres « sages »…"/>
          <p:cNvSpPr txBox="1"/>
          <p:nvPr>
            <p:ph type="ctrTitle"/>
          </p:nvPr>
        </p:nvSpPr>
        <p:spPr>
          <a:xfrm>
            <a:off x="2535287" y="3225799"/>
            <a:ext cx="7652544" cy="4506368"/>
          </a:xfrm>
          <a:prstGeom prst="rect">
            <a:avLst/>
          </a:prstGeom>
          <a:solidFill>
            <a:schemeClr val="accent5">
              <a:hueOff val="100859"/>
              <a:satOff val="-13629"/>
              <a:lumOff val="23879"/>
            </a:schemeClr>
          </a:solidFill>
        </p:spPr>
        <p:txBody>
          <a:bodyPr anchor="ctr"/>
          <a:lstStyle/>
          <a:p>
            <a:pPr marL="360947" indent="-360947" algn="l">
              <a:buSzPct val="75000"/>
              <a:buChar char="•"/>
              <a:defRPr sz="3700">
                <a:latin typeface="Gill Sans"/>
                <a:ea typeface="Gill Sans"/>
                <a:cs typeface="Gill Sans"/>
                <a:sym typeface="Gill Sans"/>
              </a:defRPr>
            </a:pPr>
            <a:r>
              <a:rPr u="sng"/>
              <a:t>Littérale</a:t>
            </a:r>
            <a:r>
              <a:t> : Dieu a fait les uns « insensés » et les autres « sages »</a:t>
            </a:r>
          </a:p>
          <a:p>
            <a:pPr marL="360947" indent="-360947" algn="l">
              <a:buSzPct val="75000"/>
              <a:defRPr sz="3700">
                <a:latin typeface="Gill Sans"/>
                <a:ea typeface="Gill Sans"/>
                <a:cs typeface="Gill Sans"/>
                <a:sym typeface="Gill Sans"/>
              </a:defRPr>
            </a:pPr>
            <a:r>
              <a:rPr u="sng"/>
              <a:t>Mystique</a:t>
            </a:r>
            <a:r>
              <a:t> : Ayons la pureté des jeunes filles pour vivre le royaume des cieux</a:t>
            </a:r>
          </a:p>
          <a:p>
            <a:pPr marL="360947" indent="-360947" algn="l">
              <a:buSzPct val="75000"/>
              <a:defRPr sz="3700">
                <a:latin typeface="Gill Sans"/>
                <a:ea typeface="Gill Sans"/>
                <a:cs typeface="Gill Sans"/>
                <a:sym typeface="Gill Sans"/>
              </a:defRPr>
            </a:pPr>
            <a:r>
              <a:rPr u="sng"/>
              <a:t>Tropique</a:t>
            </a:r>
            <a:r>
              <a:t> : Nous sommes responsables de progresser</a:t>
            </a:r>
          </a:p>
          <a:p>
            <a:pPr marL="360947" indent="-360947" algn="l">
              <a:buSzPct val="75000"/>
              <a:defRPr sz="3700">
                <a:latin typeface="Gill Sans"/>
                <a:ea typeface="Gill Sans"/>
                <a:cs typeface="Gill Sans"/>
                <a:sym typeface="Gill Sans"/>
              </a:defRPr>
            </a:pPr>
            <a:r>
              <a:rPr u="sng"/>
              <a:t>Anagogique</a:t>
            </a:r>
            <a:r>
              <a:t> : Choisissons d’être « sauvés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L’Eglise catholique"/>
          <p:cNvSpPr txBox="1"/>
          <p:nvPr>
            <p:ph type="title"/>
          </p:nvPr>
        </p:nvSpPr>
        <p:spPr>
          <a:prstGeom prst="rect">
            <a:avLst/>
          </a:prstGeom>
        </p:spPr>
        <p:txBody>
          <a:bodyPr/>
          <a:lstStyle>
            <a:lvl1pPr>
              <a:defRPr>
                <a:latin typeface="Gill Sans"/>
                <a:ea typeface="Gill Sans"/>
                <a:cs typeface="Gill Sans"/>
                <a:sym typeface="Gill Sans"/>
              </a:defRPr>
            </a:lvl1pPr>
          </a:lstStyle>
          <a:p>
            <a:pPr/>
            <a:r>
              <a:t>L’Eglise catholique</a:t>
            </a:r>
          </a:p>
        </p:txBody>
      </p:sp>
      <p:sp>
        <p:nvSpPr>
          <p:cNvPr id="160" name="Pour un chrétien, ces quatre critères sont indissociables et trouvent leur accomplissement dans la lectio divina, méditation personnelle des évangiles qui intègre ces quatre dimensions.…"/>
          <p:cNvSpPr txBox="1"/>
          <p:nvPr>
            <p:ph type="body" idx="1"/>
          </p:nvPr>
        </p:nvSpPr>
        <p:spPr>
          <a:prstGeom prst="rect">
            <a:avLst/>
          </a:prstGeom>
        </p:spPr>
        <p:txBody>
          <a:bodyPr/>
          <a:lstStyle/>
          <a:p>
            <a:pPr marL="0" indent="0" defTabSz="519937">
              <a:spcBef>
                <a:spcPts val="1600"/>
              </a:spcBef>
              <a:buSzTx/>
              <a:buNone/>
              <a:defRPr sz="3382">
                <a:latin typeface="Gill Sans"/>
                <a:ea typeface="Gill Sans"/>
                <a:cs typeface="Gill Sans"/>
                <a:sym typeface="Gill Sans"/>
              </a:defRPr>
            </a:pPr>
            <a:r>
              <a:t>Pour un chrétien, ces quatre critères sont indissociables et trouvent leur accomplissement dans la </a:t>
            </a:r>
            <a:r>
              <a:rPr b="1"/>
              <a:t>lectio divina</a:t>
            </a:r>
            <a:r>
              <a:t>, méditation personnelle des évangiles qui intègre ces quatre dimensions.</a:t>
            </a:r>
          </a:p>
          <a:p>
            <a:pPr marL="0" indent="0" defTabSz="519937">
              <a:spcBef>
                <a:spcPts val="1600"/>
              </a:spcBef>
              <a:buSzTx/>
              <a:buNone/>
              <a:defRPr sz="3382">
                <a:latin typeface="Gill Sans"/>
                <a:ea typeface="Gill Sans"/>
                <a:cs typeface="Gill Sans"/>
                <a:sym typeface="Gill Sans"/>
              </a:defRPr>
            </a:pPr>
            <a:r>
              <a:t>Ces quatre niveaux de sens correspondent en substance aux approfondissements que la lectio divina propose de faire au lecteur de l’Écriture, en le guidant du </a:t>
            </a:r>
            <a:r>
              <a:rPr u="sng"/>
              <a:t>niveau historico-littéral</a:t>
            </a:r>
            <a:r>
              <a:t> (</a:t>
            </a:r>
            <a:r>
              <a:rPr b="1"/>
              <a:t>lectio</a:t>
            </a:r>
            <a:r>
              <a:t>) </a:t>
            </a:r>
            <a:r>
              <a:rPr u="sng"/>
              <a:t>à son approfondissement</a:t>
            </a:r>
            <a:r>
              <a:t> révélateur et théologique qui fait émerger un message central (</a:t>
            </a:r>
            <a:r>
              <a:rPr b="1"/>
              <a:t>meditatio</a:t>
            </a:r>
            <a:r>
              <a:t>) </a:t>
            </a:r>
            <a:r>
              <a:rPr u="sng"/>
              <a:t>auquel on répond</a:t>
            </a:r>
            <a:r>
              <a:t> par la prière et l’engagement dans la vie (</a:t>
            </a:r>
            <a:r>
              <a:rPr b="1"/>
              <a:t>oratio</a:t>
            </a:r>
            <a:r>
              <a:t>), jusqu’à donner à l’existence tout entière de </a:t>
            </a:r>
            <a:r>
              <a:rPr u="sng"/>
              <a:t>partager le regard de Dieu</a:t>
            </a:r>
            <a:r>
              <a:t> sur les réalités humaines (</a:t>
            </a:r>
            <a:r>
              <a:rPr b="1"/>
              <a:t>contemplatio</a:t>
            </a:r>
            <a:r>
              <a:t>).</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Lectio : Dieu a fait lui avenir pour nous…"/>
          <p:cNvSpPr txBox="1"/>
          <p:nvPr>
            <p:ph type="ctrTitle"/>
          </p:nvPr>
        </p:nvSpPr>
        <p:spPr>
          <a:xfrm>
            <a:off x="3007469" y="2476872"/>
            <a:ext cx="6989862" cy="4799856"/>
          </a:xfrm>
          <a:prstGeom prst="rect">
            <a:avLst/>
          </a:prstGeom>
          <a:solidFill>
            <a:schemeClr val="accent5">
              <a:hueOff val="100859"/>
              <a:satOff val="-13629"/>
              <a:lumOff val="23879"/>
            </a:schemeClr>
          </a:solidFill>
        </p:spPr>
        <p:txBody>
          <a:bodyPr anchor="ctr"/>
          <a:lstStyle/>
          <a:p>
            <a:pPr marL="360947" indent="-360947" algn="l">
              <a:buSzPct val="75000"/>
              <a:buChar char="•"/>
              <a:defRPr sz="3000">
                <a:latin typeface="Gill Sans"/>
                <a:ea typeface="Gill Sans"/>
                <a:cs typeface="Gill Sans"/>
                <a:sym typeface="Gill Sans"/>
              </a:defRPr>
            </a:pPr>
            <a:r>
              <a:rPr u="sng"/>
              <a:t>Lectio</a:t>
            </a:r>
            <a:r>
              <a:t> : Dieu a fait lui avenir pour nous</a:t>
            </a:r>
          </a:p>
          <a:p>
            <a:pPr marL="360947" indent="-360947" algn="l">
              <a:buSzPct val="75000"/>
              <a:defRPr sz="3000">
                <a:latin typeface="Gill Sans"/>
                <a:ea typeface="Gill Sans"/>
                <a:cs typeface="Gill Sans"/>
                <a:sym typeface="Gill Sans"/>
              </a:defRPr>
            </a:pPr>
            <a:r>
              <a:rPr u="sng"/>
              <a:t>Meditatio</a:t>
            </a:r>
            <a:r>
              <a:t> : Il nous appelle à la pureté</a:t>
            </a:r>
          </a:p>
          <a:p>
            <a:pPr marL="360947" indent="-360947" algn="l">
              <a:buSzPct val="75000"/>
              <a:defRPr sz="3000">
                <a:latin typeface="Gill Sans"/>
                <a:ea typeface="Gill Sans"/>
                <a:cs typeface="Gill Sans"/>
                <a:sym typeface="Gill Sans"/>
              </a:defRPr>
            </a:pPr>
            <a:r>
              <a:rPr u="sng"/>
              <a:t>Oratio</a:t>
            </a:r>
            <a:r>
              <a:t> : Cultivons la piété</a:t>
            </a:r>
          </a:p>
          <a:p>
            <a:pPr marL="360947" indent="-360947" algn="l">
              <a:buSzPct val="75000"/>
              <a:defRPr sz="3000">
                <a:latin typeface="Gill Sans"/>
                <a:ea typeface="Gill Sans"/>
                <a:cs typeface="Gill Sans"/>
                <a:sym typeface="Gill Sans"/>
              </a:defRPr>
            </a:pPr>
            <a:r>
              <a:rPr u="sng"/>
              <a:t>Contemplatio</a:t>
            </a:r>
            <a:r>
              <a:t> : Le Christ est tout</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Notre exemple de lecture"/>
          <p:cNvSpPr txBox="1"/>
          <p:nvPr>
            <p:ph type="title"/>
          </p:nvPr>
        </p:nvSpPr>
        <p:spPr>
          <a:prstGeom prst="rect">
            <a:avLst/>
          </a:prstGeom>
        </p:spPr>
        <p:txBody>
          <a:bodyPr/>
          <a:lstStyle>
            <a:lvl1pPr>
              <a:defRPr>
                <a:latin typeface="Gill Sans"/>
                <a:ea typeface="Gill Sans"/>
                <a:cs typeface="Gill Sans"/>
                <a:sym typeface="Gill Sans"/>
              </a:defRPr>
            </a:lvl1pPr>
          </a:lstStyle>
          <a:p>
            <a:pPr/>
            <a:r>
              <a:t>Notre exemple de lecture</a:t>
            </a:r>
          </a:p>
        </p:txBody>
      </p:sp>
      <p:sp>
        <p:nvSpPr>
          <p:cNvPr id="165" name="Alors le royaume des cieux ressemblera à dix jeunes filles qui ont pris leurs lampes pour aller à la rencontre du marié.…"/>
          <p:cNvSpPr txBox="1"/>
          <p:nvPr>
            <p:ph type="body" idx="1"/>
          </p:nvPr>
        </p:nvSpPr>
        <p:spPr>
          <a:prstGeom prst="rect">
            <a:avLst/>
          </a:prstGeom>
        </p:spPr>
        <p:txBody>
          <a:bodyPr/>
          <a:lstStyle/>
          <a:p>
            <a:pPr marL="0" indent="0" defTabSz="362204">
              <a:spcBef>
                <a:spcPts val="0"/>
              </a:spcBef>
              <a:buSzTx/>
              <a:buNone/>
              <a:defRPr sz="2356">
                <a:latin typeface="Gill Sans"/>
                <a:ea typeface="Gill Sans"/>
                <a:cs typeface="Gill Sans"/>
                <a:sym typeface="Gill Sans"/>
              </a:defRPr>
            </a:pPr>
            <a:r>
              <a:t>Alors </a:t>
            </a:r>
            <a:r>
              <a:rPr u="sng"/>
              <a:t>le royaume des cieux ressemblera</a:t>
            </a:r>
            <a:r>
              <a:t> à dix jeunes filles qui ont pris leurs lampes pour aller à la rencontre du marié.</a:t>
            </a:r>
          </a:p>
          <a:p>
            <a:pPr marL="0" indent="0" defTabSz="362204">
              <a:spcBef>
                <a:spcPts val="0"/>
              </a:spcBef>
              <a:buSzTx/>
              <a:buNone/>
              <a:defRPr sz="2356">
                <a:latin typeface="Gill Sans"/>
                <a:ea typeface="Gill Sans"/>
                <a:cs typeface="Gill Sans"/>
                <a:sym typeface="Gill Sans"/>
              </a:defRPr>
            </a:pPr>
            <a:r>
              <a:t>Cinq d'entre elles étaient insensées et cinq étaient sages.</a:t>
            </a:r>
          </a:p>
          <a:p>
            <a:pPr marL="0" indent="0" defTabSz="362204">
              <a:spcBef>
                <a:spcPts val="0"/>
              </a:spcBef>
              <a:buSzTx/>
              <a:buNone/>
              <a:defRPr sz="2356">
                <a:latin typeface="Gill Sans"/>
                <a:ea typeface="Gill Sans"/>
                <a:cs typeface="Gill Sans"/>
                <a:sym typeface="Gill Sans"/>
              </a:defRPr>
            </a:pPr>
            <a:r>
              <a:t>Celles qui étaient insensées ne prirent pas d'huile avec elles en emportant leurs lampes,</a:t>
            </a:r>
          </a:p>
          <a:p>
            <a:pPr marL="0" indent="0" defTabSz="362204">
              <a:spcBef>
                <a:spcPts val="0"/>
              </a:spcBef>
              <a:buSzTx/>
              <a:buNone/>
              <a:defRPr sz="2356">
                <a:latin typeface="Gill Sans"/>
                <a:ea typeface="Gill Sans"/>
                <a:cs typeface="Gill Sans"/>
                <a:sym typeface="Gill Sans"/>
              </a:defRPr>
            </a:pPr>
            <a:r>
              <a:t>tandis que les sages </a:t>
            </a:r>
            <a:r>
              <a:rPr u="sng"/>
              <a:t>prirent, avec leurs lampes, de l'huile</a:t>
            </a:r>
            <a:r>
              <a:t> dans des vases.</a:t>
            </a:r>
          </a:p>
          <a:p>
            <a:pPr marL="0" indent="0" defTabSz="362204">
              <a:spcBef>
                <a:spcPts val="0"/>
              </a:spcBef>
              <a:buSzTx/>
              <a:buNone/>
              <a:defRPr sz="2356">
                <a:latin typeface="Gill Sans"/>
                <a:ea typeface="Gill Sans"/>
                <a:cs typeface="Gill Sans"/>
                <a:sym typeface="Gill Sans"/>
              </a:defRPr>
            </a:pPr>
            <a:r>
              <a:t>Comme le marié tardait, toutes s'assoupirent et s'endormirent.</a:t>
            </a:r>
          </a:p>
          <a:p>
            <a:pPr marL="0" indent="0" defTabSz="362204">
              <a:spcBef>
                <a:spcPts val="0"/>
              </a:spcBef>
              <a:buSzTx/>
              <a:buNone/>
              <a:defRPr sz="2356">
                <a:latin typeface="Gill Sans"/>
                <a:ea typeface="Gill Sans"/>
                <a:cs typeface="Gill Sans"/>
                <a:sym typeface="Gill Sans"/>
              </a:defRPr>
            </a:pPr>
            <a:r>
              <a:t>Au milieu de la nuit, on cria : ‘</a:t>
            </a:r>
            <a:r>
              <a:rPr u="sng"/>
              <a:t>Voici le marié</a:t>
            </a:r>
            <a:r>
              <a:t>, allez à sa rencontre !’</a:t>
            </a:r>
          </a:p>
          <a:p>
            <a:pPr marL="0" indent="0" defTabSz="362204">
              <a:spcBef>
                <a:spcPts val="0"/>
              </a:spcBef>
              <a:buSzTx/>
              <a:buNone/>
              <a:defRPr sz="2356">
                <a:latin typeface="Gill Sans"/>
                <a:ea typeface="Gill Sans"/>
                <a:cs typeface="Gill Sans"/>
                <a:sym typeface="Gill Sans"/>
              </a:defRPr>
            </a:pPr>
            <a:r>
              <a:t>Alors toutes ces jeunes filles se réveillèrent et préparèrent leurs lampes.</a:t>
            </a:r>
          </a:p>
          <a:p>
            <a:pPr marL="0" indent="0" defTabSz="362204">
              <a:spcBef>
                <a:spcPts val="0"/>
              </a:spcBef>
              <a:buSzTx/>
              <a:buNone/>
              <a:defRPr sz="2356">
                <a:latin typeface="Gill Sans"/>
                <a:ea typeface="Gill Sans"/>
                <a:cs typeface="Gill Sans"/>
                <a:sym typeface="Gill Sans"/>
              </a:defRPr>
            </a:pPr>
            <a:r>
              <a:t>Les insensées dirent aux sages : ‘Donnez-nous de votre huile, car nos lampes s'éteignent.’</a:t>
            </a:r>
          </a:p>
          <a:p>
            <a:pPr marL="0" indent="0" defTabSz="362204">
              <a:spcBef>
                <a:spcPts val="0"/>
              </a:spcBef>
              <a:buSzTx/>
              <a:buNone/>
              <a:defRPr sz="2356">
                <a:latin typeface="Gill Sans"/>
                <a:ea typeface="Gill Sans"/>
                <a:cs typeface="Gill Sans"/>
                <a:sym typeface="Gill Sans"/>
              </a:defRPr>
            </a:pPr>
            <a:r>
              <a:t>Les sages répondirent : ‘Non, il n'y en aurait pas assez pour nous et pour vous. Allez plutôt chez ceux qui en vendent et achetez-en pour vous.’</a:t>
            </a:r>
          </a:p>
          <a:p>
            <a:pPr marL="0" indent="0" defTabSz="362204">
              <a:spcBef>
                <a:spcPts val="0"/>
              </a:spcBef>
              <a:buSzTx/>
              <a:buNone/>
              <a:defRPr sz="2356">
                <a:latin typeface="Gill Sans"/>
                <a:ea typeface="Gill Sans"/>
                <a:cs typeface="Gill Sans"/>
                <a:sym typeface="Gill Sans"/>
              </a:defRPr>
            </a:pPr>
            <a:r>
              <a:t>Pendant qu'elles allaient en acheter, le marié arriva. Celles qui étaient prêtes entrèrent avec lui dans la salle des noces et la porte fut fermée.</a:t>
            </a:r>
          </a:p>
          <a:p>
            <a:pPr marL="0" indent="0" defTabSz="362204">
              <a:spcBef>
                <a:spcPts val="0"/>
              </a:spcBef>
              <a:buSzTx/>
              <a:buNone/>
              <a:defRPr sz="2356">
                <a:latin typeface="Gill Sans"/>
                <a:ea typeface="Gill Sans"/>
                <a:cs typeface="Gill Sans"/>
                <a:sym typeface="Gill Sans"/>
              </a:defRPr>
            </a:pPr>
            <a:r>
              <a:t>Plus tard, les autres jeunes filles vinrent et dirent : ‘Seigneur, Seigneur, ouvre-nous !’</a:t>
            </a:r>
          </a:p>
          <a:p>
            <a:pPr marL="0" indent="0" defTabSz="362204">
              <a:spcBef>
                <a:spcPts val="0"/>
              </a:spcBef>
              <a:buSzTx/>
              <a:buNone/>
              <a:defRPr sz="2356">
                <a:latin typeface="Gill Sans"/>
                <a:ea typeface="Gill Sans"/>
                <a:cs typeface="Gill Sans"/>
                <a:sym typeface="Gill Sans"/>
              </a:defRPr>
            </a:pPr>
            <a:r>
              <a:t>mais il répondit : ‘Je vous le dis en vérité, </a:t>
            </a:r>
            <a:r>
              <a:rPr u="sng"/>
              <a:t>je ne vous connais pas</a:t>
            </a:r>
            <a:r>
              <a:t>.’</a:t>
            </a:r>
          </a:p>
          <a:p>
            <a:pPr marL="0" indent="0" defTabSz="362204">
              <a:spcBef>
                <a:spcPts val="0"/>
              </a:spcBef>
              <a:buSzTx/>
              <a:buNone/>
              <a:defRPr sz="2356">
                <a:latin typeface="Gill Sans"/>
                <a:ea typeface="Gill Sans"/>
                <a:cs typeface="Gill Sans"/>
                <a:sym typeface="Gill Sans"/>
              </a:defRPr>
            </a:pPr>
            <a:r>
              <a:t>Restez donc vigilants, puisque vous ne savez ni le jour ni l'heure [où le Fils de l'homme viendra].</a:t>
            </a:r>
          </a:p>
          <a:p>
            <a:pPr marL="0" indent="0" algn="r" defTabSz="362204">
              <a:spcBef>
                <a:spcPts val="0"/>
              </a:spcBef>
              <a:buSzTx/>
              <a:buNone/>
              <a:defRPr sz="2356">
                <a:latin typeface="Gill Sans"/>
                <a:ea typeface="Gill Sans"/>
                <a:cs typeface="Gill Sans"/>
                <a:sym typeface="Gill Sans"/>
              </a:defRPr>
            </a:pPr>
            <a:r>
              <a:t>(Matthieu 25.1-10)</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Notre exemple de lecture"/>
          <p:cNvSpPr txBox="1"/>
          <p:nvPr>
            <p:ph type="title"/>
          </p:nvPr>
        </p:nvSpPr>
        <p:spPr>
          <a:prstGeom prst="rect">
            <a:avLst/>
          </a:prstGeom>
        </p:spPr>
        <p:txBody>
          <a:bodyPr/>
          <a:lstStyle>
            <a:lvl1pPr>
              <a:defRPr>
                <a:latin typeface="Gill Sans"/>
                <a:ea typeface="Gill Sans"/>
                <a:cs typeface="Gill Sans"/>
                <a:sym typeface="Gill Sans"/>
              </a:defRPr>
            </a:lvl1pPr>
          </a:lstStyle>
          <a:p>
            <a:pPr/>
            <a:r>
              <a:t>Notre exemple de lecture</a:t>
            </a:r>
          </a:p>
        </p:txBody>
      </p:sp>
      <p:sp>
        <p:nvSpPr>
          <p:cNvPr id="168" name="Lecture historique : Jésus parle à ses disciples et les avertit de ce qui LES concerne, en tant que peuple…"/>
          <p:cNvSpPr txBox="1"/>
          <p:nvPr>
            <p:ph type="body" sz="half" idx="1"/>
          </p:nvPr>
        </p:nvSpPr>
        <p:spPr>
          <a:xfrm>
            <a:off x="952500" y="2590800"/>
            <a:ext cx="6641128" cy="6286500"/>
          </a:xfrm>
          <a:prstGeom prst="rect">
            <a:avLst/>
          </a:prstGeom>
          <a:solidFill>
            <a:schemeClr val="accent5">
              <a:hueOff val="100859"/>
              <a:satOff val="-13629"/>
              <a:lumOff val="23879"/>
            </a:schemeClr>
          </a:solidFill>
        </p:spPr>
        <p:txBody>
          <a:bodyPr/>
          <a:lstStyle/>
          <a:p>
            <a:pPr marL="356615" indent="-356615" defTabSz="455675">
              <a:spcBef>
                <a:spcPts val="0"/>
              </a:spcBef>
              <a:defRPr sz="2964">
                <a:latin typeface="Gill Sans"/>
                <a:ea typeface="Gill Sans"/>
                <a:cs typeface="Gill Sans"/>
                <a:sym typeface="Gill Sans"/>
              </a:defRPr>
            </a:pPr>
            <a:r>
              <a:rPr u="sng"/>
              <a:t>Lecture historique</a:t>
            </a:r>
            <a:r>
              <a:t> : Jésus parle à ses disciples et les avertit de ce qui LES concerne, en tant que peuple</a:t>
            </a:r>
          </a:p>
          <a:p>
            <a:pPr marL="356615" indent="-356615" defTabSz="455675">
              <a:spcBef>
                <a:spcPts val="0"/>
              </a:spcBef>
              <a:defRPr sz="2964">
                <a:latin typeface="Gill Sans"/>
                <a:ea typeface="Gill Sans"/>
                <a:cs typeface="Gill Sans"/>
                <a:sym typeface="Gill Sans"/>
              </a:defRPr>
            </a:pPr>
            <a:r>
              <a:rPr u="sng"/>
              <a:t>Lecture morale</a:t>
            </a:r>
            <a:r>
              <a:t> : Jésus parle à tous les lecteurs de la vigilance, d’une manière pratique</a:t>
            </a:r>
          </a:p>
          <a:p>
            <a:pPr marL="356615" indent="-356615" defTabSz="455675">
              <a:spcBef>
                <a:spcPts val="0"/>
              </a:spcBef>
              <a:defRPr sz="2964">
                <a:latin typeface="Gill Sans"/>
                <a:ea typeface="Gill Sans"/>
                <a:cs typeface="Gill Sans"/>
                <a:sym typeface="Gill Sans"/>
              </a:defRPr>
            </a:pPr>
            <a:r>
              <a:rPr u="sng"/>
              <a:t>Lecture essentielle</a:t>
            </a:r>
            <a:r>
              <a:t>, spirituelle : Jésus parle du plan divin, de la patience de Dieu mais de son exigence et de la collaboration souhaitée</a:t>
            </a:r>
          </a:p>
          <a:p>
            <a:pPr marL="356615" indent="-356615" defTabSz="455675">
              <a:spcBef>
                <a:spcPts val="0"/>
              </a:spcBef>
              <a:defRPr sz="2964">
                <a:latin typeface="Gill Sans"/>
                <a:ea typeface="Gill Sans"/>
                <a:cs typeface="Gill Sans"/>
                <a:sym typeface="Gill Sans"/>
              </a:defRPr>
            </a:pPr>
            <a:r>
              <a:rPr u="sng"/>
              <a:t>Lecture eschatologique</a:t>
            </a:r>
            <a:r>
              <a:t> : Jésus reviendra avec l’église pour régner sur son peuple, Israël. Les chrétiens ne sont donc pas concernés par les vierges insensées.</a:t>
            </a:r>
          </a:p>
        </p:txBody>
      </p:sp>
      <p:sp>
        <p:nvSpPr>
          <p:cNvPr id="169" name="Bien comprendre en premier le sens du message de Jésus aux disciples"/>
          <p:cNvSpPr/>
          <p:nvPr/>
        </p:nvSpPr>
        <p:spPr>
          <a:xfrm>
            <a:off x="8362950" y="2673350"/>
            <a:ext cx="3583385"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14" y="0"/>
                </a:moveTo>
                <a:cubicBezTo>
                  <a:pt x="1702" y="0"/>
                  <a:pt x="1531" y="484"/>
                  <a:pt x="1531" y="1080"/>
                </a:cubicBezTo>
                <a:lnTo>
                  <a:pt x="1531" y="8640"/>
                </a:lnTo>
                <a:lnTo>
                  <a:pt x="0" y="10800"/>
                </a:lnTo>
                <a:lnTo>
                  <a:pt x="1531" y="12960"/>
                </a:lnTo>
                <a:lnTo>
                  <a:pt x="1531" y="20520"/>
                </a:lnTo>
                <a:cubicBezTo>
                  <a:pt x="1531" y="21116"/>
                  <a:pt x="1702" y="21600"/>
                  <a:pt x="1914" y="21600"/>
                </a:cubicBezTo>
                <a:lnTo>
                  <a:pt x="21217" y="21600"/>
                </a:lnTo>
                <a:cubicBezTo>
                  <a:pt x="21429" y="21600"/>
                  <a:pt x="21600" y="21116"/>
                  <a:pt x="21600" y="20520"/>
                </a:cubicBezTo>
                <a:lnTo>
                  <a:pt x="21600" y="1080"/>
                </a:lnTo>
                <a:cubicBezTo>
                  <a:pt x="21600" y="484"/>
                  <a:pt x="21429" y="0"/>
                  <a:pt x="21217" y="0"/>
                </a:cubicBezTo>
                <a:lnTo>
                  <a:pt x="1914"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2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Bien comprendre en premier le sens du message de Jésus aux disciples</a:t>
            </a:r>
          </a:p>
        </p:txBody>
      </p:sp>
      <p:sp>
        <p:nvSpPr>
          <p:cNvPr id="170" name="Faire une application pratique qui aille dans le sens de ce que dit Jésus"/>
          <p:cNvSpPr/>
          <p:nvPr/>
        </p:nvSpPr>
        <p:spPr>
          <a:xfrm>
            <a:off x="8362950" y="4089400"/>
            <a:ext cx="3583385"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14" y="0"/>
                </a:moveTo>
                <a:cubicBezTo>
                  <a:pt x="1702" y="0"/>
                  <a:pt x="1531" y="484"/>
                  <a:pt x="1531" y="1080"/>
                </a:cubicBezTo>
                <a:lnTo>
                  <a:pt x="1531" y="8640"/>
                </a:lnTo>
                <a:lnTo>
                  <a:pt x="0" y="10800"/>
                </a:lnTo>
                <a:lnTo>
                  <a:pt x="1531" y="12960"/>
                </a:lnTo>
                <a:lnTo>
                  <a:pt x="1531" y="20520"/>
                </a:lnTo>
                <a:cubicBezTo>
                  <a:pt x="1531" y="21116"/>
                  <a:pt x="1702" y="21600"/>
                  <a:pt x="1914" y="21600"/>
                </a:cubicBezTo>
                <a:lnTo>
                  <a:pt x="21217" y="21600"/>
                </a:lnTo>
                <a:cubicBezTo>
                  <a:pt x="21429" y="21600"/>
                  <a:pt x="21600" y="21116"/>
                  <a:pt x="21600" y="20520"/>
                </a:cubicBezTo>
                <a:lnTo>
                  <a:pt x="21600" y="1080"/>
                </a:lnTo>
                <a:cubicBezTo>
                  <a:pt x="21600" y="484"/>
                  <a:pt x="21429" y="0"/>
                  <a:pt x="21217" y="0"/>
                </a:cubicBezTo>
                <a:lnTo>
                  <a:pt x="1914"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2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Faire une application pratique qui aille dans le sens de ce que dit Jésus</a:t>
            </a:r>
          </a:p>
        </p:txBody>
      </p:sp>
      <p:sp>
        <p:nvSpPr>
          <p:cNvPr id="171" name="Mieux connaître Dieu et son plan par ces paroles"/>
          <p:cNvSpPr/>
          <p:nvPr/>
        </p:nvSpPr>
        <p:spPr>
          <a:xfrm>
            <a:off x="8362950" y="5473700"/>
            <a:ext cx="3583385"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14" y="0"/>
                </a:moveTo>
                <a:cubicBezTo>
                  <a:pt x="1702" y="0"/>
                  <a:pt x="1531" y="484"/>
                  <a:pt x="1531" y="1080"/>
                </a:cubicBezTo>
                <a:lnTo>
                  <a:pt x="1531" y="8640"/>
                </a:lnTo>
                <a:lnTo>
                  <a:pt x="0" y="10800"/>
                </a:lnTo>
                <a:lnTo>
                  <a:pt x="1531" y="12960"/>
                </a:lnTo>
                <a:lnTo>
                  <a:pt x="1531" y="20520"/>
                </a:lnTo>
                <a:cubicBezTo>
                  <a:pt x="1531" y="21116"/>
                  <a:pt x="1702" y="21600"/>
                  <a:pt x="1914" y="21600"/>
                </a:cubicBezTo>
                <a:lnTo>
                  <a:pt x="21217" y="21600"/>
                </a:lnTo>
                <a:cubicBezTo>
                  <a:pt x="21429" y="21600"/>
                  <a:pt x="21600" y="21116"/>
                  <a:pt x="21600" y="20520"/>
                </a:cubicBezTo>
                <a:lnTo>
                  <a:pt x="21600" y="1080"/>
                </a:lnTo>
                <a:cubicBezTo>
                  <a:pt x="21600" y="484"/>
                  <a:pt x="21429" y="0"/>
                  <a:pt x="21217" y="0"/>
                </a:cubicBezTo>
                <a:lnTo>
                  <a:pt x="1914"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2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Mieux connaître Dieu et son plan par ces paroles</a:t>
            </a:r>
          </a:p>
        </p:txBody>
      </p:sp>
      <p:sp>
        <p:nvSpPr>
          <p:cNvPr id="172" name="Le sens eschatologique n’est pas toujours présent"/>
          <p:cNvSpPr/>
          <p:nvPr/>
        </p:nvSpPr>
        <p:spPr>
          <a:xfrm>
            <a:off x="8362950" y="6858000"/>
            <a:ext cx="3583385"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14" y="0"/>
                </a:moveTo>
                <a:cubicBezTo>
                  <a:pt x="1702" y="0"/>
                  <a:pt x="1531" y="484"/>
                  <a:pt x="1531" y="1080"/>
                </a:cubicBezTo>
                <a:lnTo>
                  <a:pt x="1531" y="8640"/>
                </a:lnTo>
                <a:lnTo>
                  <a:pt x="0" y="10800"/>
                </a:lnTo>
                <a:lnTo>
                  <a:pt x="1531" y="12960"/>
                </a:lnTo>
                <a:lnTo>
                  <a:pt x="1531" y="20520"/>
                </a:lnTo>
                <a:cubicBezTo>
                  <a:pt x="1531" y="21116"/>
                  <a:pt x="1702" y="21600"/>
                  <a:pt x="1914" y="21600"/>
                </a:cubicBezTo>
                <a:lnTo>
                  <a:pt x="21217" y="21600"/>
                </a:lnTo>
                <a:cubicBezTo>
                  <a:pt x="21429" y="21600"/>
                  <a:pt x="21600" y="21116"/>
                  <a:pt x="21600" y="20520"/>
                </a:cubicBezTo>
                <a:lnTo>
                  <a:pt x="21600" y="1080"/>
                </a:lnTo>
                <a:cubicBezTo>
                  <a:pt x="21600" y="484"/>
                  <a:pt x="21429" y="0"/>
                  <a:pt x="21217" y="0"/>
                </a:cubicBezTo>
                <a:lnTo>
                  <a:pt x="1914"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2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Le sens eschatologique n’est pas toujours présent</a:t>
            </a:r>
          </a:p>
        </p:txBody>
      </p:sp>
      <p:sp>
        <p:nvSpPr>
          <p:cNvPr id="173" name="Dans l’AT et dans les évangiles, la lecture historique est essentielle"/>
          <p:cNvSpPr/>
          <p:nvPr/>
        </p:nvSpPr>
        <p:spPr>
          <a:xfrm>
            <a:off x="8362950" y="8274050"/>
            <a:ext cx="3583385" cy="1270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914" y="0"/>
                </a:moveTo>
                <a:cubicBezTo>
                  <a:pt x="1702" y="0"/>
                  <a:pt x="1531" y="484"/>
                  <a:pt x="1531" y="1080"/>
                </a:cubicBezTo>
                <a:lnTo>
                  <a:pt x="1531" y="8640"/>
                </a:lnTo>
                <a:lnTo>
                  <a:pt x="0" y="10800"/>
                </a:lnTo>
                <a:lnTo>
                  <a:pt x="1531" y="12960"/>
                </a:lnTo>
                <a:lnTo>
                  <a:pt x="1531" y="20520"/>
                </a:lnTo>
                <a:cubicBezTo>
                  <a:pt x="1531" y="21116"/>
                  <a:pt x="1702" y="21600"/>
                  <a:pt x="1914" y="21600"/>
                </a:cubicBezTo>
                <a:lnTo>
                  <a:pt x="21217" y="21600"/>
                </a:lnTo>
                <a:cubicBezTo>
                  <a:pt x="21429" y="21600"/>
                  <a:pt x="21600" y="21116"/>
                  <a:pt x="21600" y="20520"/>
                </a:cubicBezTo>
                <a:lnTo>
                  <a:pt x="21600" y="1080"/>
                </a:lnTo>
                <a:cubicBezTo>
                  <a:pt x="21600" y="484"/>
                  <a:pt x="21429" y="0"/>
                  <a:pt x="21217" y="0"/>
                </a:cubicBezTo>
                <a:lnTo>
                  <a:pt x="1914" y="0"/>
                </a:lnTo>
                <a:close/>
              </a:path>
            </a:pathLst>
          </a:custGeom>
          <a:gradFill>
            <a:gsLst>
              <a:gs pos="0">
                <a:schemeClr val="accent1"/>
              </a:gs>
              <a:gs pos="100000">
                <a:schemeClr val="accent1">
                  <a:hueOff val="321133"/>
                  <a:satOff val="-12043"/>
                  <a:lumOff val="-7113"/>
                </a:schemeClr>
              </a:gs>
            </a:gsLst>
            <a:lin ang="5400000"/>
          </a:gradFill>
          <a:ln w="12700">
            <a:miter lim="400000"/>
          </a:ln>
          <a:effectLst>
            <a:outerShdw sx="100000" sy="100000" kx="0" ky="0" algn="b" rotWithShape="0" blurRad="76200" dist="0" dir="18900000">
              <a:srgbClr val="000000">
                <a:alpha val="80000"/>
              </a:srgbClr>
            </a:outerShdw>
          </a:effectLst>
          <a:extLst>
            <a:ext uri="{C572A759-6A51-4108-AA02-DFA0A04FC94B}">
              <ma14:wrappingTextBoxFlag xmlns:ma14="http://schemas.microsoft.com/office/mac/drawingml/2011/main" val="1"/>
            </a:ext>
          </a:extLst>
        </p:spPr>
        <p:txBody>
          <a:bodyPr lIns="50800" tIns="50800" rIns="50800" bIns="50800" anchor="ctr"/>
          <a:lstStyle>
            <a:lvl1pPr>
              <a:defRPr sz="2200">
                <a:effectLst>
                  <a:outerShdw sx="100000" sy="100000" kx="0" ky="0" algn="b" rotWithShape="0" blurRad="25400" dist="23998" dir="2700000">
                    <a:srgbClr val="000000">
                      <a:alpha val="31034"/>
                    </a:srgbClr>
                  </a:outerShdw>
                </a:effectLst>
                <a:latin typeface="Gill Sans"/>
                <a:ea typeface="Gill Sans"/>
                <a:cs typeface="Gill Sans"/>
                <a:sym typeface="Gill Sans"/>
              </a:defRPr>
            </a:lvl1pPr>
          </a:lstStyle>
          <a:p>
            <a:pPr/>
            <a:r>
              <a:t>Dans l’AT et dans les évangiles, la lecture historique est essentielle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7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3" grpId="5"/>
      <p:bldP build="whole" bldLvl="1" animBg="1" rev="0" advAuto="0" spid="171" grpId="3"/>
      <p:bldP build="whole" bldLvl="1" animBg="1" rev="0" advAuto="0" spid="170" grpId="2"/>
      <p:bldP build="whole" bldLvl="1" animBg="1" rev="0" advAuto="0" spid="169" grpId="1"/>
      <p:bldP build="whole" bldLvl="1" animBg="1" rev="0" advAuto="0" spid="172" grpId="4"/>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Un exemple de lecture"/>
          <p:cNvSpPr txBox="1"/>
          <p:nvPr>
            <p:ph type="title"/>
          </p:nvPr>
        </p:nvSpPr>
        <p:spPr>
          <a:prstGeom prst="rect">
            <a:avLst/>
          </a:prstGeom>
        </p:spPr>
        <p:txBody>
          <a:bodyPr/>
          <a:lstStyle>
            <a:lvl1pPr>
              <a:defRPr>
                <a:latin typeface="Gill Sans"/>
                <a:ea typeface="Gill Sans"/>
                <a:cs typeface="Gill Sans"/>
                <a:sym typeface="Gill Sans"/>
              </a:defRPr>
            </a:lvl1pPr>
          </a:lstStyle>
          <a:p>
            <a:pPr/>
            <a:r>
              <a:t>Un exemple de lecture</a:t>
            </a:r>
          </a:p>
        </p:txBody>
      </p:sp>
      <p:sp>
        <p:nvSpPr>
          <p:cNvPr id="123" name="Alors le royaume des cieux ressemblera à dix jeunes filles qui ont pris leurs lampes pour aller à la rencontre du marié.…"/>
          <p:cNvSpPr txBox="1"/>
          <p:nvPr>
            <p:ph type="body" idx="1"/>
          </p:nvPr>
        </p:nvSpPr>
        <p:spPr>
          <a:prstGeom prst="rect">
            <a:avLst/>
          </a:prstGeom>
        </p:spPr>
        <p:txBody>
          <a:bodyPr/>
          <a:lstStyle/>
          <a:p>
            <a:pPr marL="0" indent="0" defTabSz="344677">
              <a:spcBef>
                <a:spcPts val="0"/>
              </a:spcBef>
              <a:buSzTx/>
              <a:buNone/>
              <a:defRPr sz="2241">
                <a:latin typeface="Gill Sans"/>
                <a:ea typeface="Gill Sans"/>
                <a:cs typeface="Gill Sans"/>
                <a:sym typeface="Gill Sans"/>
              </a:defRPr>
            </a:pPr>
            <a:r>
              <a:t>Alors le royaume des cieux ressemblera à dix jeunes filles qui ont pris leurs lampes pour aller à la rencontre du marié.</a:t>
            </a:r>
          </a:p>
          <a:p>
            <a:pPr marL="0" indent="0" defTabSz="344677">
              <a:spcBef>
                <a:spcPts val="0"/>
              </a:spcBef>
              <a:buSzTx/>
              <a:buNone/>
              <a:defRPr sz="2241">
                <a:latin typeface="Gill Sans"/>
                <a:ea typeface="Gill Sans"/>
                <a:cs typeface="Gill Sans"/>
                <a:sym typeface="Gill Sans"/>
              </a:defRPr>
            </a:pPr>
            <a:r>
              <a:t>Cinq d'entre elles étaient insensées et cinq étaient sages.</a:t>
            </a:r>
          </a:p>
          <a:p>
            <a:pPr marL="0" indent="0" defTabSz="344677">
              <a:spcBef>
                <a:spcPts val="0"/>
              </a:spcBef>
              <a:buSzTx/>
              <a:buNone/>
              <a:defRPr sz="2241">
                <a:latin typeface="Gill Sans"/>
                <a:ea typeface="Gill Sans"/>
                <a:cs typeface="Gill Sans"/>
                <a:sym typeface="Gill Sans"/>
              </a:defRPr>
            </a:pPr>
            <a:r>
              <a:t>Celles qui étaient insensées ne prirent pas d'huile avec elles en emportant leurs lampes,</a:t>
            </a:r>
          </a:p>
          <a:p>
            <a:pPr marL="0" indent="0" defTabSz="344677">
              <a:spcBef>
                <a:spcPts val="0"/>
              </a:spcBef>
              <a:buSzTx/>
              <a:buNone/>
              <a:defRPr sz="2241">
                <a:latin typeface="Gill Sans"/>
                <a:ea typeface="Gill Sans"/>
                <a:cs typeface="Gill Sans"/>
                <a:sym typeface="Gill Sans"/>
              </a:defRPr>
            </a:pPr>
            <a:r>
              <a:t>tandis que les sages prirent, avec leurs lampes, de l'huile dans des vases.</a:t>
            </a:r>
          </a:p>
          <a:p>
            <a:pPr marL="0" indent="0" defTabSz="344677">
              <a:spcBef>
                <a:spcPts val="0"/>
              </a:spcBef>
              <a:buSzTx/>
              <a:buNone/>
              <a:defRPr sz="2241">
                <a:latin typeface="Gill Sans"/>
                <a:ea typeface="Gill Sans"/>
                <a:cs typeface="Gill Sans"/>
                <a:sym typeface="Gill Sans"/>
              </a:defRPr>
            </a:pPr>
            <a:r>
              <a:t>Comme le marié tardait, toutes s'assoupirent et s'endormirent.</a:t>
            </a:r>
          </a:p>
          <a:p>
            <a:pPr marL="0" indent="0" defTabSz="344677">
              <a:spcBef>
                <a:spcPts val="0"/>
              </a:spcBef>
              <a:buSzTx/>
              <a:buNone/>
              <a:defRPr sz="2241">
                <a:latin typeface="Gill Sans"/>
                <a:ea typeface="Gill Sans"/>
                <a:cs typeface="Gill Sans"/>
                <a:sym typeface="Gill Sans"/>
              </a:defRPr>
            </a:pPr>
            <a:r>
              <a:t>Au milieu de la nuit, on cria : ‘Voici le marié, allez à sa rencontre !’</a:t>
            </a:r>
          </a:p>
          <a:p>
            <a:pPr marL="0" indent="0" defTabSz="344677">
              <a:spcBef>
                <a:spcPts val="0"/>
              </a:spcBef>
              <a:buSzTx/>
              <a:buNone/>
              <a:defRPr sz="2241">
                <a:latin typeface="Gill Sans"/>
                <a:ea typeface="Gill Sans"/>
                <a:cs typeface="Gill Sans"/>
                <a:sym typeface="Gill Sans"/>
              </a:defRPr>
            </a:pPr>
            <a:r>
              <a:t>Alors toutes ces jeunes filles se réveillèrent et préparèrent leurs lampes.</a:t>
            </a:r>
          </a:p>
          <a:p>
            <a:pPr marL="0" indent="0" defTabSz="344677">
              <a:spcBef>
                <a:spcPts val="0"/>
              </a:spcBef>
              <a:buSzTx/>
              <a:buNone/>
              <a:defRPr sz="2241">
                <a:latin typeface="Gill Sans"/>
                <a:ea typeface="Gill Sans"/>
                <a:cs typeface="Gill Sans"/>
                <a:sym typeface="Gill Sans"/>
              </a:defRPr>
            </a:pPr>
            <a:r>
              <a:t>Les insensées dirent aux sages : ‘Donnez-nous de votre huile, car nos lampes s'éteignent.’</a:t>
            </a:r>
          </a:p>
          <a:p>
            <a:pPr marL="0" indent="0" defTabSz="344677">
              <a:spcBef>
                <a:spcPts val="0"/>
              </a:spcBef>
              <a:buSzTx/>
              <a:buNone/>
              <a:defRPr sz="2241">
                <a:latin typeface="Gill Sans"/>
                <a:ea typeface="Gill Sans"/>
                <a:cs typeface="Gill Sans"/>
                <a:sym typeface="Gill Sans"/>
              </a:defRPr>
            </a:pPr>
            <a:r>
              <a:t>Les sages répondirent : ‘Non, il n'y en aurait pas assez pour nous et pour vous. Allez plutôt chez ceux qui en vendent et achetez-en pour vous.’</a:t>
            </a:r>
          </a:p>
          <a:p>
            <a:pPr marL="0" indent="0" defTabSz="344677">
              <a:spcBef>
                <a:spcPts val="0"/>
              </a:spcBef>
              <a:buSzTx/>
              <a:buNone/>
              <a:defRPr sz="2241">
                <a:latin typeface="Gill Sans"/>
                <a:ea typeface="Gill Sans"/>
                <a:cs typeface="Gill Sans"/>
                <a:sym typeface="Gill Sans"/>
              </a:defRPr>
            </a:pPr>
            <a:r>
              <a:t>Pendant qu'elles allaient en acheter, le marié arriva. Celles qui étaient prêtes entrèrent avec lui dans la salle des noces et la porte fut fermée.</a:t>
            </a:r>
          </a:p>
          <a:p>
            <a:pPr marL="0" indent="0" defTabSz="344677">
              <a:spcBef>
                <a:spcPts val="0"/>
              </a:spcBef>
              <a:buSzTx/>
              <a:buNone/>
              <a:defRPr sz="2241">
                <a:latin typeface="Gill Sans"/>
                <a:ea typeface="Gill Sans"/>
                <a:cs typeface="Gill Sans"/>
                <a:sym typeface="Gill Sans"/>
              </a:defRPr>
            </a:pPr>
            <a:r>
              <a:t>Plus tard, les autres jeunes filles vinrent et dirent : ‘Seigneur, Seigneur, ouvre-nous !’</a:t>
            </a:r>
          </a:p>
          <a:p>
            <a:pPr marL="0" indent="0" defTabSz="344677">
              <a:spcBef>
                <a:spcPts val="0"/>
              </a:spcBef>
              <a:buSzTx/>
              <a:buNone/>
              <a:defRPr sz="2241">
                <a:latin typeface="Gill Sans"/>
                <a:ea typeface="Gill Sans"/>
                <a:cs typeface="Gill Sans"/>
                <a:sym typeface="Gill Sans"/>
              </a:defRPr>
            </a:pPr>
            <a:r>
              <a:t>mais il répondit : ‘Je vous le dis en vérité, je ne vous connais pas.’</a:t>
            </a:r>
          </a:p>
          <a:p>
            <a:pPr marL="0" indent="0" defTabSz="344677">
              <a:spcBef>
                <a:spcPts val="0"/>
              </a:spcBef>
              <a:buSzTx/>
              <a:buNone/>
              <a:defRPr sz="2241">
                <a:latin typeface="Gill Sans"/>
                <a:ea typeface="Gill Sans"/>
                <a:cs typeface="Gill Sans"/>
                <a:sym typeface="Gill Sans"/>
              </a:defRPr>
            </a:pPr>
            <a:r>
              <a:t>Restez donc vigilants, puisque vous ne savez ni le jour ni l'heure [où le Fils de l'homme viendra].</a:t>
            </a:r>
          </a:p>
          <a:p>
            <a:pPr marL="0" indent="0" algn="r" defTabSz="344677">
              <a:spcBef>
                <a:spcPts val="0"/>
              </a:spcBef>
              <a:buSzTx/>
              <a:buNone/>
              <a:defRPr sz="2241">
                <a:latin typeface="Gill Sans"/>
                <a:ea typeface="Gill Sans"/>
                <a:cs typeface="Gill Sans"/>
                <a:sym typeface="Gill Sans"/>
              </a:defRPr>
            </a:pPr>
            <a:r>
              <a:t>(Matthieu 25.1-10)</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Autres exemples"/>
          <p:cNvSpPr txBox="1"/>
          <p:nvPr>
            <p:ph type="title"/>
          </p:nvPr>
        </p:nvSpPr>
        <p:spPr>
          <a:prstGeom prst="rect">
            <a:avLst/>
          </a:prstGeom>
        </p:spPr>
        <p:txBody>
          <a:bodyPr/>
          <a:lstStyle>
            <a:lvl1pPr>
              <a:defRPr>
                <a:latin typeface="Gill Sans"/>
                <a:ea typeface="Gill Sans"/>
                <a:cs typeface="Gill Sans"/>
                <a:sym typeface="Gill Sans"/>
              </a:defRPr>
            </a:lvl1pPr>
          </a:lstStyle>
          <a:p>
            <a:pPr/>
            <a:r>
              <a:t>Autres exemples</a:t>
            </a:r>
          </a:p>
        </p:txBody>
      </p:sp>
      <p:sp>
        <p:nvSpPr>
          <p:cNvPr id="176" name="Difficile de se convertir ? : Entrez par la porte étroite. Car large est la porte, spacieux est le chemin qui mènent à la perdition, et il y en a beaucoup qui entrent par là  (Mat 7.13)…"/>
          <p:cNvSpPr txBox="1"/>
          <p:nvPr>
            <p:ph type="body" idx="1"/>
          </p:nvPr>
        </p:nvSpPr>
        <p:spPr>
          <a:xfrm>
            <a:off x="952500" y="2590800"/>
            <a:ext cx="10756226" cy="6286500"/>
          </a:xfrm>
          <a:prstGeom prst="rect">
            <a:avLst/>
          </a:prstGeom>
        </p:spPr>
        <p:txBody>
          <a:bodyPr/>
          <a:lstStyle/>
          <a:p>
            <a:pPr marL="297179" indent="-297179" defTabSz="379729">
              <a:spcBef>
                <a:spcPts val="0"/>
              </a:spcBef>
              <a:defRPr sz="2470">
                <a:latin typeface="Gill Sans"/>
                <a:ea typeface="Gill Sans"/>
                <a:cs typeface="Gill Sans"/>
                <a:sym typeface="Gill Sans"/>
              </a:defRPr>
            </a:pPr>
            <a:r>
              <a:rPr u="sng"/>
              <a:t>Difficile de se convertir ?</a:t>
            </a:r>
            <a:r>
              <a:t> : </a:t>
            </a:r>
            <a:r>
              <a:rPr i="1"/>
              <a:t>Entrez par la porte étroite. Car large est la porte, spacieux est le chemin qui mènent à la perdition, et il y en a beaucoup qui entrent par là </a:t>
            </a:r>
            <a:r>
              <a:t> (Mat 7.13)</a:t>
            </a:r>
          </a:p>
          <a:p>
            <a:pPr marL="297179" indent="-297179" defTabSz="379729">
              <a:spcBef>
                <a:spcPts val="0"/>
              </a:spcBef>
              <a:defRPr sz="2470">
                <a:latin typeface="Gill Sans"/>
                <a:ea typeface="Gill Sans"/>
                <a:cs typeface="Gill Sans"/>
                <a:sym typeface="Gill Sans"/>
              </a:defRPr>
            </a:pPr>
            <a:r>
              <a:rPr u="sng"/>
              <a:t>Une perte de salut possible ?</a:t>
            </a:r>
            <a:r>
              <a:t> : </a:t>
            </a:r>
            <a:r>
              <a:rPr i="1"/>
              <a:t>Celui qui persévérera jusqu'à la fin, celui-là sera sauvé</a:t>
            </a:r>
            <a:r>
              <a:t> (Mt 24.14)</a:t>
            </a:r>
          </a:p>
          <a:p>
            <a:pPr marL="297179" indent="-297179" defTabSz="379729">
              <a:spcBef>
                <a:spcPts val="0"/>
              </a:spcBef>
              <a:defRPr sz="2470">
                <a:latin typeface="Gill Sans"/>
                <a:ea typeface="Gill Sans"/>
                <a:cs typeface="Gill Sans"/>
                <a:sym typeface="Gill Sans"/>
              </a:defRPr>
            </a:pPr>
            <a:r>
              <a:rPr u="sng"/>
              <a:t>Plus de mariage après la résurrection ?</a:t>
            </a:r>
            <a:r>
              <a:t> : </a:t>
            </a:r>
            <a:r>
              <a:rPr i="1"/>
              <a:t>Dans la résurrection, on ne se marie ni on n'est donné en mariage, mais on est comme des anges de Dieu dans le ciel</a:t>
            </a:r>
            <a:r>
              <a:t> (Mt 22.30)</a:t>
            </a:r>
          </a:p>
          <a:p>
            <a:pPr marL="297179" indent="-297179" defTabSz="379729">
              <a:spcBef>
                <a:spcPts val="0"/>
              </a:spcBef>
              <a:defRPr sz="2470">
                <a:latin typeface="Gill Sans"/>
                <a:ea typeface="Gill Sans"/>
                <a:cs typeface="Gill Sans"/>
                <a:sym typeface="Gill Sans"/>
              </a:defRPr>
            </a:pPr>
            <a:r>
              <a:rPr u="sng"/>
              <a:t>Dieu nous cacherait-il le sens des choses ?</a:t>
            </a:r>
            <a:r>
              <a:t> : </a:t>
            </a:r>
            <a:r>
              <a:rPr i="1"/>
              <a:t>Pourquoi leur parles-tu en paraboles ? Et Jésus leur dit : C'est parce qu'à vous il est donné de connaître les mystères du royaume des cieux ; mais à eux, il n'est pas donné </a:t>
            </a:r>
            <a:r>
              <a:t>(Mt 13.11-12)</a:t>
            </a:r>
          </a:p>
          <a:p>
            <a:pPr marL="297179" indent="-297179" defTabSz="379729">
              <a:spcBef>
                <a:spcPts val="0"/>
              </a:spcBef>
              <a:defRPr sz="2470">
                <a:latin typeface="Gill Sans"/>
                <a:ea typeface="Gill Sans"/>
                <a:cs typeface="Gill Sans"/>
                <a:sym typeface="Gill Sans"/>
              </a:defRPr>
            </a:pPr>
            <a:r>
              <a:rPr u="sng"/>
              <a:t>Un salut mérité ?</a:t>
            </a:r>
            <a:r>
              <a:t> : </a:t>
            </a:r>
            <a:r>
              <a:rPr i="1"/>
              <a:t>Ce ne sont pas tous ceux qui me disent : Seigneur, Seigneur, qui entreront dans le royaume des cieux ; mais celui qui fait la volonté de mon Père qui est dans les cieux</a:t>
            </a:r>
            <a:r>
              <a:t> (Mt 7.21)</a:t>
            </a:r>
          </a:p>
          <a:p>
            <a:pPr marL="297179" indent="-297179" defTabSz="379729">
              <a:spcBef>
                <a:spcPts val="0"/>
              </a:spcBef>
              <a:defRPr sz="2470">
                <a:latin typeface="Gill Sans"/>
                <a:ea typeface="Gill Sans"/>
                <a:cs typeface="Gill Sans"/>
                <a:sym typeface="Gill Sans"/>
              </a:defRPr>
            </a:pPr>
            <a:r>
              <a:rPr u="sng"/>
              <a:t>Le salut par les œuvres ?</a:t>
            </a:r>
            <a:r>
              <a:t> : …</a:t>
            </a:r>
            <a:r>
              <a:rPr i="1"/>
              <a:t>fortifiant les âmes des disciples, les exhortant à persévérer dans la foi, et les avertissant que c'est par beaucoup d'afflictions qu'il nous faut entrer dans le royaume de Dieu</a:t>
            </a:r>
            <a:r>
              <a:t> (Ac 14.22)</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Critères de lecture"/>
          <p:cNvSpPr txBox="1"/>
          <p:nvPr>
            <p:ph type="title"/>
          </p:nvPr>
        </p:nvSpPr>
        <p:spPr>
          <a:prstGeom prst="rect">
            <a:avLst/>
          </a:prstGeom>
        </p:spPr>
        <p:txBody>
          <a:bodyPr/>
          <a:lstStyle>
            <a:lvl1pPr>
              <a:defRPr>
                <a:latin typeface="Gill Sans"/>
                <a:ea typeface="Gill Sans"/>
                <a:cs typeface="Gill Sans"/>
                <a:sym typeface="Gill Sans"/>
              </a:defRPr>
            </a:lvl1pPr>
          </a:lstStyle>
          <a:p>
            <a:pPr/>
            <a:r>
              <a:t>Critères de lecture</a:t>
            </a:r>
          </a:p>
        </p:txBody>
      </p:sp>
      <p:sp>
        <p:nvSpPr>
          <p:cNvPr id="179" name="lecture historique…"/>
          <p:cNvSpPr txBox="1"/>
          <p:nvPr>
            <p:ph type="body" idx="1"/>
          </p:nvPr>
        </p:nvSpPr>
        <p:spPr>
          <a:prstGeom prst="rect">
            <a:avLst/>
          </a:prstGeom>
          <a:solidFill>
            <a:schemeClr val="accent5">
              <a:hueOff val="100859"/>
              <a:satOff val="-13629"/>
              <a:lumOff val="23879"/>
            </a:schemeClr>
          </a:solidFill>
        </p:spPr>
        <p:txBody>
          <a:bodyPr/>
          <a:lstStyle/>
          <a:p>
            <a:pPr marL="0" indent="0" algn="ctr">
              <a:spcBef>
                <a:spcPts val="0"/>
              </a:spcBef>
              <a:buSzTx/>
              <a:buNone/>
              <a:defRPr sz="5100">
                <a:latin typeface="Gill Sans"/>
                <a:ea typeface="Gill Sans"/>
                <a:cs typeface="Gill Sans"/>
                <a:sym typeface="Gill Sans"/>
              </a:defRPr>
            </a:pPr>
            <a:r>
              <a:t>lecture historique</a:t>
            </a:r>
          </a:p>
          <a:p>
            <a:pPr marL="0" indent="0" algn="ctr">
              <a:spcBef>
                <a:spcPts val="0"/>
              </a:spcBef>
              <a:buSzTx/>
              <a:buNone/>
              <a:defRPr sz="5100">
                <a:latin typeface="Gill Sans"/>
                <a:ea typeface="Gill Sans"/>
                <a:cs typeface="Gill Sans"/>
                <a:sym typeface="Gill Sans"/>
              </a:defRPr>
            </a:pPr>
            <a:r>
              <a:t>lecture personnelle, pratique</a:t>
            </a:r>
          </a:p>
          <a:p>
            <a:pPr marL="0" indent="0" algn="ctr">
              <a:spcBef>
                <a:spcPts val="0"/>
              </a:spcBef>
              <a:buSzTx/>
              <a:buNone/>
              <a:defRPr sz="5100">
                <a:latin typeface="Gill Sans"/>
                <a:ea typeface="Gill Sans"/>
                <a:cs typeface="Gill Sans"/>
                <a:sym typeface="Gill Sans"/>
              </a:defRPr>
            </a:pPr>
            <a:r>
              <a:t>lecture essentielle, fondamentale</a:t>
            </a:r>
          </a:p>
          <a:p>
            <a:pPr marL="0" indent="0" algn="ctr">
              <a:spcBef>
                <a:spcPts val="0"/>
              </a:spcBef>
              <a:buSzTx/>
              <a:buNone/>
              <a:defRPr sz="5100">
                <a:latin typeface="Gill Sans"/>
                <a:ea typeface="Gill Sans"/>
                <a:cs typeface="Gill Sans"/>
                <a:sym typeface="Gill Sans"/>
              </a:defRPr>
            </a:pPr>
            <a:r>
              <a:t>lecture eschatologique</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Que comprendre ?"/>
          <p:cNvSpPr txBox="1"/>
          <p:nvPr>
            <p:ph type="title"/>
          </p:nvPr>
        </p:nvSpPr>
        <p:spPr>
          <a:prstGeom prst="rect">
            <a:avLst/>
          </a:prstGeom>
        </p:spPr>
        <p:txBody>
          <a:bodyPr/>
          <a:lstStyle>
            <a:lvl1pPr>
              <a:defRPr>
                <a:latin typeface="Gill Sans"/>
                <a:ea typeface="Gill Sans"/>
                <a:cs typeface="Gill Sans"/>
                <a:sym typeface="Gill Sans"/>
              </a:defRPr>
            </a:lvl1pPr>
          </a:lstStyle>
          <a:p>
            <a:pPr/>
            <a:r>
              <a:t>Que comprendre ?</a:t>
            </a:r>
          </a:p>
        </p:txBody>
      </p:sp>
      <p:sp>
        <p:nvSpPr>
          <p:cNvPr id="126" name="L’importance de la virginité, de la pureté…"/>
          <p:cNvSpPr txBox="1"/>
          <p:nvPr>
            <p:ph type="body" idx="1"/>
          </p:nvPr>
        </p:nvSpPr>
        <p:spPr>
          <a:prstGeom prst="rect">
            <a:avLst/>
          </a:prstGeom>
        </p:spPr>
        <p:txBody>
          <a:bodyPr/>
          <a:lstStyle/>
          <a:p>
            <a:pPr>
              <a:spcBef>
                <a:spcPts val="0"/>
              </a:spcBef>
              <a:defRPr>
                <a:latin typeface="Gill Sans"/>
                <a:ea typeface="Gill Sans"/>
                <a:cs typeface="Gill Sans"/>
                <a:sym typeface="Gill Sans"/>
              </a:defRPr>
            </a:pPr>
            <a:r>
              <a:t>L’importance de la virginité, de la pureté</a:t>
            </a:r>
          </a:p>
          <a:p>
            <a:pPr>
              <a:spcBef>
                <a:spcPts val="0"/>
              </a:spcBef>
              <a:defRPr>
                <a:latin typeface="Gill Sans"/>
                <a:ea typeface="Gill Sans"/>
                <a:cs typeface="Gill Sans"/>
                <a:sym typeface="Gill Sans"/>
              </a:defRPr>
            </a:pPr>
            <a:r>
              <a:t>La crainte d’être insensé(e), ou de son devenir</a:t>
            </a:r>
          </a:p>
          <a:p>
            <a:pPr>
              <a:spcBef>
                <a:spcPts val="0"/>
              </a:spcBef>
              <a:defRPr>
                <a:latin typeface="Gill Sans"/>
                <a:ea typeface="Gill Sans"/>
                <a:cs typeface="Gill Sans"/>
                <a:sym typeface="Gill Sans"/>
              </a:defRPr>
            </a:pPr>
            <a:r>
              <a:t>Un mariage futur, pourquoi, avec qui ?</a:t>
            </a:r>
          </a:p>
          <a:p>
            <a:pPr>
              <a:spcBef>
                <a:spcPts val="0"/>
              </a:spcBef>
              <a:defRPr>
                <a:latin typeface="Gill Sans"/>
                <a:ea typeface="Gill Sans"/>
                <a:cs typeface="Gill Sans"/>
                <a:sym typeface="Gill Sans"/>
              </a:defRPr>
            </a:pPr>
            <a:r>
              <a:t>Un cri dans la nuit, une venue pour surprendre</a:t>
            </a:r>
          </a:p>
          <a:p>
            <a:pPr>
              <a:spcBef>
                <a:spcPts val="0"/>
              </a:spcBef>
              <a:defRPr>
                <a:latin typeface="Gill Sans"/>
                <a:ea typeface="Gill Sans"/>
                <a:cs typeface="Gill Sans"/>
                <a:sym typeface="Gill Sans"/>
              </a:defRPr>
            </a:pPr>
            <a:r>
              <a:t>Acheter de l’huile…</a:t>
            </a:r>
          </a:p>
          <a:p>
            <a:pPr>
              <a:spcBef>
                <a:spcPts val="0"/>
              </a:spcBef>
              <a:defRPr>
                <a:latin typeface="Gill Sans"/>
                <a:ea typeface="Gill Sans"/>
                <a:cs typeface="Gill Sans"/>
                <a:sym typeface="Gill Sans"/>
              </a:defRPr>
            </a:pPr>
            <a:r>
              <a:t>La peur du rejet</a:t>
            </a:r>
          </a:p>
          <a:p>
            <a:pPr>
              <a:spcBef>
                <a:spcPts val="0"/>
              </a:spcBef>
              <a:defRPr>
                <a:latin typeface="Gill Sans"/>
                <a:ea typeface="Gill Sans"/>
                <a:cs typeface="Gill Sans"/>
                <a:sym typeface="Gill Sans"/>
              </a:defRPr>
            </a:pPr>
            <a:r>
              <a:t>Mission impossible</a:t>
            </a:r>
          </a:p>
          <a:p>
            <a:pPr>
              <a:spcBef>
                <a:spcPts val="0"/>
              </a:spcBef>
              <a:defRPr>
                <a:latin typeface="Gill Sans"/>
                <a:ea typeface="Gill Sans"/>
                <a:cs typeface="Gill Sans"/>
                <a:sym typeface="Gill Sans"/>
              </a:defRPr>
            </a:pPr>
            <a:r>
              <a:t>Un avertissement pour quel but ?</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r"/>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2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2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2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2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2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126">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26"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Comment les chrétiens ont-ils fait ?"/>
          <p:cNvSpPr txBox="1"/>
          <p:nvPr>
            <p:ph type="ctrTitle"/>
          </p:nvPr>
        </p:nvSpPr>
        <p:spPr>
          <a:xfrm>
            <a:off x="1270000" y="3225800"/>
            <a:ext cx="10464800" cy="3302000"/>
          </a:xfrm>
          <a:prstGeom prst="rect">
            <a:avLst/>
          </a:prstGeom>
          <a:solidFill>
            <a:schemeClr val="accent5">
              <a:hueOff val="100859"/>
              <a:satOff val="-13629"/>
              <a:lumOff val="23879"/>
            </a:schemeClr>
          </a:solidFill>
        </p:spPr>
        <p:txBody>
          <a:bodyPr anchor="ctr"/>
          <a:lstStyle>
            <a:lvl1pPr>
              <a:defRPr>
                <a:latin typeface="Gill Sans"/>
                <a:ea typeface="Gill Sans"/>
                <a:cs typeface="Gill Sans"/>
                <a:sym typeface="Gill Sans"/>
              </a:defRPr>
            </a:lvl1pPr>
          </a:lstStyle>
          <a:p>
            <a:pPr/>
            <a:r>
              <a:t>Comment les chrétiens ont-ils fait ?</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Le PaRDèS"/>
          <p:cNvSpPr txBox="1"/>
          <p:nvPr>
            <p:ph type="title"/>
          </p:nvPr>
        </p:nvSpPr>
        <p:spPr>
          <a:prstGeom prst="rect">
            <a:avLst/>
          </a:prstGeom>
        </p:spPr>
        <p:txBody>
          <a:bodyPr/>
          <a:lstStyle>
            <a:lvl1pPr>
              <a:defRPr>
                <a:latin typeface="Gill Sans"/>
                <a:ea typeface="Gill Sans"/>
                <a:cs typeface="Gill Sans"/>
                <a:sym typeface="Gill Sans"/>
              </a:defRPr>
            </a:lvl1pPr>
          </a:lstStyle>
          <a:p>
            <a:pPr/>
            <a:r>
              <a:t>Le PaRDèS</a:t>
            </a:r>
          </a:p>
        </p:txBody>
      </p:sp>
      <p:sp>
        <p:nvSpPr>
          <p:cNvPr id="131" name="Quatre niveaux : corps, âme, esprit et l’indicible…"/>
          <p:cNvSpPr txBox="1"/>
          <p:nvPr>
            <p:ph type="body" idx="1"/>
          </p:nvPr>
        </p:nvSpPr>
        <p:spPr>
          <a:prstGeom prst="rect">
            <a:avLst/>
          </a:prstGeom>
        </p:spPr>
        <p:txBody>
          <a:bodyPr/>
          <a:lstStyle/>
          <a:p>
            <a:pPr marL="0" indent="0" defTabSz="426466">
              <a:spcBef>
                <a:spcPts val="0"/>
              </a:spcBef>
              <a:buSzTx/>
              <a:buNone/>
              <a:defRPr sz="2774">
                <a:latin typeface="Gill Sans"/>
                <a:ea typeface="Gill Sans"/>
                <a:cs typeface="Gill Sans"/>
                <a:sym typeface="Gill Sans"/>
              </a:defRPr>
            </a:pPr>
            <a:r>
              <a:t>Quatre niveaux : corps, âme, esprit et l’indicible</a:t>
            </a:r>
          </a:p>
          <a:p>
            <a:pPr marL="333756" indent="-333756" defTabSz="426466">
              <a:spcBef>
                <a:spcPts val="0"/>
              </a:spcBef>
              <a:defRPr sz="2774">
                <a:latin typeface="Gill Sans"/>
                <a:ea typeface="Gill Sans"/>
                <a:cs typeface="Gill Sans"/>
                <a:sym typeface="Gill Sans"/>
              </a:defRPr>
            </a:pPr>
            <a:r>
              <a:rPr b="1"/>
              <a:t>le Pshat</a:t>
            </a:r>
            <a:r>
              <a:t>, le sens littéral, historique d’un mot signifiant simple, ordinaire, clair, facile, évident, du verbe pashot, ôter, enlever, déshabiller …</a:t>
            </a:r>
          </a:p>
          <a:p>
            <a:pPr marL="333756" indent="-333756" defTabSz="426466">
              <a:spcBef>
                <a:spcPts val="0"/>
              </a:spcBef>
              <a:defRPr sz="2774">
                <a:latin typeface="Gill Sans"/>
                <a:ea typeface="Gill Sans"/>
                <a:cs typeface="Gill Sans"/>
                <a:sym typeface="Gill Sans"/>
              </a:defRPr>
            </a:pPr>
            <a:r>
              <a:rPr b="1"/>
              <a:t>le Rémèz</a:t>
            </a:r>
            <a:r>
              <a:t>, sens allusif, symbolique, d’une racine signifiant insinué, suggéré, faire signe, clin d’œil, signe</a:t>
            </a:r>
          </a:p>
          <a:p>
            <a:pPr marL="333756" indent="-333756" defTabSz="426466">
              <a:spcBef>
                <a:spcPts val="0"/>
              </a:spcBef>
              <a:defRPr sz="2774">
                <a:latin typeface="Gill Sans"/>
                <a:ea typeface="Gill Sans"/>
                <a:cs typeface="Gill Sans"/>
                <a:sym typeface="Gill Sans"/>
              </a:defRPr>
            </a:pPr>
            <a:r>
              <a:rPr b="1"/>
              <a:t>le Drash</a:t>
            </a:r>
            <a:r>
              <a:t>, interprétation parfois pointilleuse, du verbe darosh, chercher, interpréter, examiner, commenter, expliquer, d’où dérive le mot midrash, légendes ou commentaires, développement des textes. On le communique seulement aux adeptes supérieurs, et sous le sceau d’un serment terrible.</a:t>
            </a:r>
          </a:p>
          <a:p>
            <a:pPr marL="333756" indent="-333756" defTabSz="426466">
              <a:spcBef>
                <a:spcPts val="0"/>
              </a:spcBef>
              <a:defRPr sz="2774">
                <a:latin typeface="Gill Sans"/>
                <a:ea typeface="Gill Sans"/>
                <a:cs typeface="Gill Sans"/>
                <a:sym typeface="Gill Sans"/>
              </a:defRPr>
            </a:pPr>
            <a:r>
              <a:rPr b="1"/>
              <a:t>le Sod</a:t>
            </a:r>
            <a:r>
              <a:t>, sens secret, mystique, ne se conçoit intégralement que par l’extase. Et les rabbins initiés à ce redoutable mystère n’en ont jamais soufflé mot. La tradition cite pourtant le nom de quelques téméraires qui, pour avoir seulement tenté de raconter ce qu’ils avaient vu, périrent sur le champ sans avoir pu divulguer la moindre chose, ou subirent un châtiment affreux.</a:t>
            </a:r>
          </a:p>
        </p:txBody>
      </p:sp>
      <p:sp>
        <p:nvSpPr>
          <p:cNvPr id="132" name="dans l’analyse juive"/>
          <p:cNvSpPr txBox="1"/>
          <p:nvPr/>
        </p:nvSpPr>
        <p:spPr>
          <a:xfrm>
            <a:off x="6582677" y="1790700"/>
            <a:ext cx="3281146" cy="609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i="1" sz="3500">
                <a:latin typeface="Gill Sans"/>
                <a:ea typeface="Gill Sans"/>
                <a:cs typeface="Gill Sans"/>
                <a:sym typeface="Gill Sans"/>
              </a:defRPr>
            </a:lvl1pPr>
          </a:lstStyle>
          <a:p>
            <a:pPr/>
            <a:r>
              <a:t>dans l’analyse juive</a:t>
            </a:r>
          </a:p>
        </p:txBody>
      </p:sp>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31">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1"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Pshat : A l’évidence, il s’agit du moment où Jésus sera roi sur Israël…"/>
          <p:cNvSpPr txBox="1"/>
          <p:nvPr>
            <p:ph type="ctrTitle"/>
          </p:nvPr>
        </p:nvSpPr>
        <p:spPr>
          <a:xfrm>
            <a:off x="2611090" y="3080345"/>
            <a:ext cx="8088859" cy="5040710"/>
          </a:xfrm>
          <a:prstGeom prst="rect">
            <a:avLst/>
          </a:prstGeom>
          <a:solidFill>
            <a:schemeClr val="accent5">
              <a:hueOff val="100859"/>
              <a:satOff val="-13629"/>
              <a:lumOff val="23879"/>
            </a:schemeClr>
          </a:solidFill>
        </p:spPr>
        <p:txBody>
          <a:bodyPr anchor="ctr"/>
          <a:lstStyle/>
          <a:p>
            <a:pPr marL="360947" indent="-360947" algn="l">
              <a:buSzPct val="75000"/>
              <a:buChar char="•"/>
              <a:defRPr sz="3700">
                <a:latin typeface="Gill Sans"/>
                <a:ea typeface="Gill Sans"/>
                <a:cs typeface="Gill Sans"/>
                <a:sym typeface="Gill Sans"/>
              </a:defRPr>
            </a:pPr>
            <a:r>
              <a:rPr u="sng"/>
              <a:t>Pshat</a:t>
            </a:r>
            <a:r>
              <a:t> : A l’évidence, il s’agit du moment où Jésus sera roi sur Israël</a:t>
            </a:r>
          </a:p>
          <a:p>
            <a:pPr marL="360947" indent="-360947" algn="l">
              <a:buSzPct val="75000"/>
              <a:defRPr sz="3700">
                <a:latin typeface="Gill Sans"/>
                <a:ea typeface="Gill Sans"/>
                <a:cs typeface="Gill Sans"/>
                <a:sym typeface="Gill Sans"/>
              </a:defRPr>
            </a:pPr>
            <a:r>
              <a:rPr u="sng"/>
              <a:t>Rémez</a:t>
            </a:r>
            <a:r>
              <a:t> : Le Christ se mariera…</a:t>
            </a:r>
          </a:p>
          <a:p>
            <a:pPr marL="360947" indent="-360947" algn="l">
              <a:buSzPct val="75000"/>
              <a:defRPr sz="3700">
                <a:latin typeface="Gill Sans"/>
                <a:ea typeface="Gill Sans"/>
                <a:cs typeface="Gill Sans"/>
                <a:sym typeface="Gill Sans"/>
              </a:defRPr>
            </a:pPr>
            <a:r>
              <a:rPr u="sng"/>
              <a:t>Drash</a:t>
            </a:r>
            <a:r>
              <a:t> : Certains seront punis</a:t>
            </a:r>
          </a:p>
          <a:p>
            <a:pPr marL="360947" indent="-360947" algn="l">
              <a:buSzPct val="75000"/>
              <a:defRPr sz="3700">
                <a:latin typeface="Gill Sans"/>
                <a:ea typeface="Gill Sans"/>
                <a:cs typeface="Gill Sans"/>
                <a:sym typeface="Gill Sans"/>
              </a:defRPr>
            </a:pPr>
            <a:r>
              <a:rPr u="sng"/>
              <a:t>Sod</a:t>
            </a:r>
            <a:r>
              <a:t> : Travailler aujourd’hui pour la fin</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0" showMasterSp="1" showMasterPhAnim="1">
  <p:cSld>
    <p:spTree>
      <p:nvGrpSpPr>
        <p:cNvPr id="1" name=""/>
        <p:cNvGrpSpPr/>
        <p:nvPr/>
      </p:nvGrpSpPr>
      <p:grpSpPr>
        <a:xfrm>
          <a:off x="0" y="0"/>
          <a:ext cx="0" cy="0"/>
          <a:chOff x="0" y="0"/>
          <a:chExt cx="0" cy="0"/>
        </a:xfrm>
      </p:grpSpPr>
      <p:pic>
        <p:nvPicPr>
          <p:cNvPr id="136" name="Origène1.tiff" descr="Origène1.tiff"/>
          <p:cNvPicPr>
            <a:picLocks noChangeAspect="1"/>
          </p:cNvPicPr>
          <p:nvPr/>
        </p:nvPicPr>
        <p:blipFill>
          <a:blip r:embed="rId2">
            <a:extLst/>
          </a:blip>
          <a:stretch>
            <a:fillRect/>
          </a:stretch>
        </p:blipFill>
        <p:spPr>
          <a:xfrm>
            <a:off x="706608" y="1392103"/>
            <a:ext cx="11591584" cy="696939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5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Les critères…"/>
          <p:cNvSpPr txBox="1"/>
          <p:nvPr>
            <p:ph type="title"/>
          </p:nvPr>
        </p:nvSpPr>
        <p:spPr>
          <a:xfrm>
            <a:off x="2078235" y="541574"/>
            <a:ext cx="6189465" cy="2120901"/>
          </a:xfrm>
          <a:prstGeom prst="rect">
            <a:avLst/>
          </a:prstGeom>
        </p:spPr>
        <p:txBody>
          <a:bodyPr/>
          <a:lstStyle/>
          <a:p>
            <a:pPr defTabSz="502412">
              <a:defRPr sz="6880">
                <a:latin typeface="Gill Sans"/>
                <a:ea typeface="Gill Sans"/>
                <a:cs typeface="Gill Sans"/>
                <a:sym typeface="Gill Sans"/>
              </a:defRPr>
            </a:pPr>
            <a:r>
              <a:t>Les critères </a:t>
            </a:r>
          </a:p>
          <a:p>
            <a:pPr defTabSz="502412">
              <a:defRPr sz="6880">
                <a:latin typeface="Gill Sans"/>
                <a:ea typeface="Gill Sans"/>
                <a:cs typeface="Gill Sans"/>
                <a:sym typeface="Gill Sans"/>
              </a:defRPr>
            </a:pPr>
            <a:r>
              <a:t>d’Origène</a:t>
            </a:r>
          </a:p>
        </p:txBody>
      </p:sp>
      <p:sp>
        <p:nvSpPr>
          <p:cNvPr id="139" name="Distinction entre quatre sens de l’Écriture :…"/>
          <p:cNvSpPr txBox="1"/>
          <p:nvPr>
            <p:ph type="body" idx="1"/>
          </p:nvPr>
        </p:nvSpPr>
        <p:spPr>
          <a:prstGeom prst="rect">
            <a:avLst/>
          </a:prstGeom>
        </p:spPr>
        <p:txBody>
          <a:bodyPr/>
          <a:lstStyle/>
          <a:p>
            <a:pPr marL="0" indent="0">
              <a:spcBef>
                <a:spcPts val="0"/>
              </a:spcBef>
              <a:buSzTx/>
              <a:buNone/>
              <a:defRPr>
                <a:latin typeface="Gill Sans"/>
                <a:ea typeface="Gill Sans"/>
                <a:cs typeface="Gill Sans"/>
                <a:sym typeface="Gill Sans"/>
              </a:defRPr>
            </a:pPr>
            <a:r>
              <a:t>Distinction entre quatre sens de l’Écriture : </a:t>
            </a:r>
          </a:p>
          <a:p>
            <a:pPr>
              <a:spcBef>
                <a:spcPts val="0"/>
              </a:spcBef>
              <a:defRPr>
                <a:latin typeface="Gill Sans"/>
                <a:ea typeface="Gill Sans"/>
                <a:cs typeface="Gill Sans"/>
                <a:sym typeface="Gill Sans"/>
              </a:defRPr>
            </a:pPr>
            <a:r>
              <a:t>le sens littéral, la perception immédiate,</a:t>
            </a:r>
          </a:p>
          <a:p>
            <a:pPr>
              <a:spcBef>
                <a:spcPts val="0"/>
              </a:spcBef>
              <a:defRPr>
                <a:latin typeface="Gill Sans"/>
                <a:ea typeface="Gill Sans"/>
                <a:cs typeface="Gill Sans"/>
                <a:sym typeface="Gill Sans"/>
              </a:defRPr>
            </a:pPr>
            <a:r>
              <a:t>le sens moral, qui nourrit l’âme,</a:t>
            </a:r>
          </a:p>
          <a:p>
            <a:pPr>
              <a:spcBef>
                <a:spcPts val="0"/>
              </a:spcBef>
              <a:defRPr>
                <a:latin typeface="Gill Sans"/>
                <a:ea typeface="Gill Sans"/>
                <a:cs typeface="Gill Sans"/>
                <a:sym typeface="Gill Sans"/>
              </a:defRPr>
            </a:pPr>
            <a:r>
              <a:t>le sens spirituel, l’ombre des biens à venir,</a:t>
            </a:r>
          </a:p>
          <a:p>
            <a:pPr>
              <a:spcBef>
                <a:spcPts val="0"/>
              </a:spcBef>
              <a:defRPr>
                <a:latin typeface="Gill Sans"/>
                <a:ea typeface="Gill Sans"/>
                <a:cs typeface="Gill Sans"/>
                <a:sym typeface="Gill Sans"/>
              </a:defRPr>
            </a:pPr>
            <a:r>
              <a:t>le sens de l’histoire (et de la fin).</a:t>
            </a:r>
          </a:p>
          <a:p>
            <a:pPr>
              <a:spcBef>
                <a:spcPts val="0"/>
              </a:spcBef>
              <a:defRPr>
                <a:latin typeface="Gill Sans"/>
                <a:ea typeface="Gill Sans"/>
                <a:cs typeface="Gill Sans"/>
                <a:sym typeface="Gill Sans"/>
              </a:defRPr>
            </a:pPr>
          </a:p>
          <a:p>
            <a:pPr marL="0" indent="0">
              <a:spcBef>
                <a:spcPts val="0"/>
              </a:spcBef>
              <a:buSzTx/>
              <a:buNone/>
              <a:defRPr>
                <a:latin typeface="Gill Sans"/>
                <a:ea typeface="Gill Sans"/>
                <a:cs typeface="Gill Sans"/>
                <a:sym typeface="Gill Sans"/>
              </a:defRPr>
            </a:pPr>
            <a:r>
              <a:t>Au-delà du sens littéral, il faut donc inscrire trois fois dans sa propre âme les pensées des saintes Écritures</a:t>
            </a:r>
          </a:p>
        </p:txBody>
      </p:sp>
      <p:pic>
        <p:nvPicPr>
          <p:cNvPr id="140" name="origene.jpg" descr="origene.jpg"/>
          <p:cNvPicPr>
            <a:picLocks noChangeAspect="1"/>
          </p:cNvPicPr>
          <p:nvPr/>
        </p:nvPicPr>
        <p:blipFill>
          <a:blip r:embed="rId2">
            <a:extLst/>
          </a:blip>
          <a:stretch>
            <a:fillRect/>
          </a:stretch>
        </p:blipFill>
        <p:spPr>
          <a:xfrm>
            <a:off x="562522" y="151705"/>
            <a:ext cx="1944129" cy="2900640"/>
          </a:xfrm>
          <a:prstGeom prst="rect">
            <a:avLst/>
          </a:prstGeom>
          <a:ln w="12700">
            <a:miter lim="400000"/>
          </a:ln>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Littéral : A l’évidence, il s’agit du moment où Jésus sera roi. Mais Israël a disparu…"/>
          <p:cNvSpPr txBox="1"/>
          <p:nvPr>
            <p:ph type="ctrTitle"/>
          </p:nvPr>
        </p:nvSpPr>
        <p:spPr>
          <a:xfrm>
            <a:off x="2732335" y="3225799"/>
            <a:ext cx="7540130" cy="4551314"/>
          </a:xfrm>
          <a:prstGeom prst="rect">
            <a:avLst/>
          </a:prstGeom>
          <a:solidFill>
            <a:schemeClr val="accent5">
              <a:hueOff val="100859"/>
              <a:satOff val="-13629"/>
              <a:lumOff val="23879"/>
            </a:schemeClr>
          </a:solidFill>
        </p:spPr>
        <p:txBody>
          <a:bodyPr anchor="ctr"/>
          <a:lstStyle/>
          <a:p>
            <a:pPr marL="360947" indent="-360947" algn="l">
              <a:buSzPct val="75000"/>
              <a:buChar char="•"/>
              <a:defRPr sz="3700">
                <a:latin typeface="Gill Sans"/>
                <a:ea typeface="Gill Sans"/>
                <a:cs typeface="Gill Sans"/>
                <a:sym typeface="Gill Sans"/>
              </a:defRPr>
            </a:pPr>
            <a:r>
              <a:rPr u="sng"/>
              <a:t>Littéral</a:t>
            </a:r>
            <a:r>
              <a:t> : A l’évidence, il s’agit du moment où Jésus sera roi. Mais Israël a disparu</a:t>
            </a:r>
          </a:p>
          <a:p>
            <a:pPr marL="360947" indent="-360947" algn="l">
              <a:buSzPct val="75000"/>
              <a:defRPr sz="3700">
                <a:latin typeface="Gill Sans"/>
                <a:ea typeface="Gill Sans"/>
                <a:cs typeface="Gill Sans"/>
                <a:sym typeface="Gill Sans"/>
              </a:defRPr>
            </a:pPr>
            <a:r>
              <a:rPr u="sng"/>
              <a:t>Moral</a:t>
            </a:r>
            <a:r>
              <a:t> : Préparons-nous à vivre avec le Christ</a:t>
            </a:r>
          </a:p>
          <a:p>
            <a:pPr marL="360947" indent="-360947" algn="l">
              <a:buSzPct val="75000"/>
              <a:defRPr sz="3700">
                <a:latin typeface="Gill Sans"/>
                <a:ea typeface="Gill Sans"/>
                <a:cs typeface="Gill Sans"/>
                <a:sym typeface="Gill Sans"/>
              </a:defRPr>
            </a:pPr>
            <a:r>
              <a:rPr u="sng"/>
              <a:t>Spirituel</a:t>
            </a:r>
            <a:r>
              <a:t> : Dieu nous avertit</a:t>
            </a:r>
          </a:p>
          <a:p>
            <a:pPr marL="360947" indent="-360947" algn="l">
              <a:buSzPct val="75000"/>
              <a:defRPr sz="3700">
                <a:latin typeface="Gill Sans"/>
                <a:ea typeface="Gill Sans"/>
                <a:cs typeface="Gill Sans"/>
                <a:sym typeface="Gill Sans"/>
              </a:defRPr>
            </a:pPr>
            <a:r>
              <a:rPr u="sng"/>
              <a:t>La fin</a:t>
            </a:r>
            <a:r>
              <a:t> : Travailler aujourd’hui pour la fin</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med" advClick="1" p14:dur="1000">
        <p15:prstTrans prst="peelOff" invX="1"/>
      </p:transition>
    </mc:Choice>
    <mc:Choice xmlns:p14="http://schemas.microsoft.com/office/powerpoint/2010/main" Requires="p14">
      <p:transition spd="med" advClick="1" p14:dur="1000">
        <p:peelOff/>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outerShdw sx="100000" sy="100000" kx="0" ky="0" algn="b" rotWithShape="0" blurRad="25400" dist="23998" dir="270000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